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1"/>
  </p:notesMasterIdLst>
  <p:handoutMasterIdLst>
    <p:handoutMasterId r:id="rId22"/>
  </p:handoutMasterIdLst>
  <p:sldIdLst>
    <p:sldId id="459" r:id="rId3"/>
    <p:sldId id="411" r:id="rId4"/>
    <p:sldId id="460" r:id="rId5"/>
    <p:sldId id="412" r:id="rId6"/>
    <p:sldId id="413" r:id="rId7"/>
    <p:sldId id="462" r:id="rId8"/>
    <p:sldId id="463" r:id="rId9"/>
    <p:sldId id="464" r:id="rId10"/>
    <p:sldId id="465" r:id="rId11"/>
    <p:sldId id="466" r:id="rId12"/>
    <p:sldId id="467" r:id="rId13"/>
    <p:sldId id="468" r:id="rId14"/>
    <p:sldId id="469" r:id="rId15"/>
    <p:sldId id="470" r:id="rId16"/>
    <p:sldId id="471" r:id="rId17"/>
    <p:sldId id="454" r:id="rId18"/>
    <p:sldId id="455" r:id="rId19"/>
    <p:sldId id="456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459"/>
            <p14:sldId id="411"/>
            <p14:sldId id="460"/>
          </p14:sldIdLst>
        </p14:section>
        <p14:section name="Why React?" id="{4C6CD7CE-4C5C-4256-BE95-6EC46516E444}">
          <p14:sldIdLst>
            <p14:sldId id="412"/>
            <p14:sldId id="413"/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Installation" id="{67B5A701-8FDE-4946-8EE6-6400DC3376B7}">
          <p14:sldIdLst>
            <p14:sldId id="468"/>
            <p14:sldId id="469"/>
            <p14:sldId id="470"/>
          </p14:sldIdLst>
        </p14:section>
        <p14:section name="Hello World Application" id="{6734BDA6-F475-4D60-A1DB-0971C84637D7}">
          <p14:sldIdLst>
            <p14:sldId id="471"/>
          </p14:sldIdLst>
        </p14:section>
        <p14:section name="Summary" id="{1888D697-2B49-43A6-BDC2-719250E583B8}">
          <p14:sldIdLst>
            <p14:sldId id="454"/>
            <p14:sldId id="455"/>
            <p14:sldId id="4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5400" autoAdjust="0"/>
  </p:normalViewPr>
  <p:slideViewPr>
    <p:cSldViewPr>
      <p:cViewPr varScale="1">
        <p:scale>
          <a:sx n="85" d="100"/>
          <a:sy n="85" d="100"/>
        </p:scale>
        <p:origin x="346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91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08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3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6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me.google.com/webstore/detail/react-developer-tools/fmkadmapgofadopljbjfkapdkoienihi?hl=e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9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trainings/1434/node-js-development-september-2016" TargetMode="External"/><Relationship Id="rId21" Type="http://schemas.openxmlformats.org/officeDocument/2006/relationships/image" Target="../media/image23.png"/><Relationship Id="rId7" Type="http://schemas.openxmlformats.org/officeDocument/2006/relationships/image" Target="../media/image16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2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7.png"/><Relationship Id="rId14" Type="http://schemas.openxmlformats.org/officeDocument/2006/relationships/hyperlink" Target="http://www.indeavr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305" TargetMode="Externa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513012" y="871696"/>
            <a:ext cx="8963451" cy="11715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React.js Installation &amp; Hello World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193900"/>
            <a:ext cx="8125251" cy="778736"/>
          </a:xfrm>
        </p:spPr>
        <p:txBody>
          <a:bodyPr>
            <a:normAutofit/>
          </a:bodyPr>
          <a:lstStyle/>
          <a:p>
            <a:r>
              <a:rPr lang="en-US" dirty="0" smtClean="0"/>
              <a:t>Why React &amp; How To Get Started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036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986296">
            <a:off x="4748402" y="3607839"/>
            <a:ext cx="1982401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React.js 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Development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9309" y="3536755"/>
            <a:ext cx="4517154" cy="2545286"/>
          </a:xfrm>
          <a:prstGeom prst="roundRect">
            <a:avLst/>
          </a:prstGeom>
          <a:effectLst>
            <a:softEdge rad="1270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25661">
            <a:off x="6577112" y="4949709"/>
            <a:ext cx="1151113" cy="115111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739591" y="4050801"/>
            <a:ext cx="1512733" cy="1396190"/>
            <a:chOff x="8566101" y="4832250"/>
            <a:chExt cx="1743901" cy="1548590"/>
          </a:xfrm>
        </p:grpSpPr>
        <p:pic>
          <p:nvPicPr>
            <p:cNvPr id="1030" name="Picture 6" descr="http://www.microsoft.com/web/media/gallery/apps-screenshots/Microsoft-App-Request-Routing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1412" y="4832250"/>
              <a:ext cx="1548590" cy="1548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http://www.iconsdb.com/icons/preview/gray/database-5-xxl.png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566101" y="5513521"/>
              <a:ext cx="727505" cy="797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5410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What About Separation Of Concerns?</a:t>
            </a:r>
            <a:endParaRPr lang="en-US" sz="3800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881742"/>
            <a:ext cx="10134600" cy="571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You may wonder how React implements separation of concerns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It does by using components, however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Using "HTML" &amp; JS in one place makes it easier to spot bugs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Making the view inline gives you a better UI development experience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Most other frameworks use "JS" in the HTML</a:t>
            </a:r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>
              <a:lnSpc>
                <a:spcPct val="100000"/>
              </a:lnSpc>
            </a:pPr>
            <a:r>
              <a:rPr lang="en-US" sz="2800" dirty="0" smtClean="0"/>
              <a:t>React makes it opposite – "HTML" in JS</a:t>
            </a:r>
            <a:endParaRPr lang="en-US" sz="2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33401" y="3739242"/>
            <a:ext cx="959961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ng-repeat="user in users"&gt; 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33400" y="4343400"/>
            <a:ext cx="959961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{{#each user in users}} </a:t>
            </a:r>
          </a:p>
        </p:txBody>
      </p:sp>
    </p:spTree>
    <p:extLst>
      <p:ext uri="{BB962C8B-B14F-4D97-AF65-F5344CB8AC3E}">
        <p14:creationId xmlns:p14="http://schemas.microsoft.com/office/powerpoint/2010/main" val="210610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React.js Valuable Features?</a:t>
            </a:r>
            <a:endParaRPr lang="en-US" sz="3800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881742"/>
            <a:ext cx="10134600" cy="571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Typo? No worries. JSX tells you every single mistake you made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Virtual DOM – updates only the changed part of the UI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Without it – blindly update DOM using state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With it – compare DOM's current state to the desired new state and update only the change in a most efficient way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For example</a:t>
            </a:r>
            <a:r>
              <a:rPr lang="en-US" sz="2600" dirty="0"/>
              <a:t> </a:t>
            </a:r>
            <a:r>
              <a:rPr lang="en-US" sz="2600" dirty="0" smtClean="0"/>
              <a:t>removing a row from a table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Other frameworks may redraw the whole table because a single row was removed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React will only remove the necessary row and will not touch any other element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Synthetic Events</a:t>
            </a:r>
            <a:r>
              <a:rPr lang="en-US" sz="2800" dirty="0"/>
              <a:t> </a:t>
            </a:r>
            <a:r>
              <a:rPr lang="en-US" sz="2800" dirty="0" smtClean="0"/>
              <a:t>– optimized event handlers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Isomorphic Support – can renders on both the client and the server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9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74812" y="1703621"/>
            <a:ext cx="8686800" cy="1568497"/>
          </a:xfrm>
        </p:spPr>
        <p:txBody>
          <a:bodyPr/>
          <a:lstStyle/>
          <a:p>
            <a:r>
              <a:rPr lang="en-US" dirty="0" smtClean="0"/>
              <a:t>You Impressed? Let's Install It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352800"/>
            <a:ext cx="8229600" cy="719034"/>
          </a:xfrm>
        </p:spPr>
        <p:txBody>
          <a:bodyPr/>
          <a:lstStyle/>
          <a:p>
            <a:r>
              <a:rPr lang="en-US" dirty="0" smtClean="0"/>
              <a:t>It's very simple actually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Creating A New App</a:t>
            </a:r>
            <a:endParaRPr lang="en-US" sz="3800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881742"/>
            <a:ext cx="10134600" cy="571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Pretty easy actually, Facebook made it for us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Install globally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create-react-app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serve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Use it like this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These commands will start a dev server on port 3000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To make production build just run</a:t>
            </a:r>
            <a:endParaRPr lang="en-US" sz="2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09401" y="1992522"/>
            <a:ext cx="959961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-g create-react-app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09401" y="3234033"/>
            <a:ext cx="9599611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create-react-app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some-app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cd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-app</a:t>
            </a:r>
            <a:endParaRPr lang="en-US" sz="2000" b="1" noProof="1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start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09401" y="5410200"/>
            <a:ext cx="9599611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 build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erve –s build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99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What About The IDE?</a:t>
            </a:r>
            <a:endParaRPr lang="en-US" sz="3800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1053353"/>
            <a:ext cx="10134600" cy="571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We will use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Visual Studio Code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But you may use whichever IDE you prefer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You don't need to install anything specifically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It supports </a:t>
            </a:r>
            <a:r>
              <a:rPr lang="en-US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JSX</a:t>
            </a:r>
            <a:r>
              <a:rPr lang="en-US" sz="2600" dirty="0" smtClean="0"/>
              <a:t> &amp; </a:t>
            </a:r>
            <a:r>
              <a:rPr lang="en-US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ES2015</a:t>
            </a:r>
            <a:r>
              <a:rPr lang="en-US" sz="2600" dirty="0" smtClean="0"/>
              <a:t> out of the box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You may install the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JavaScript Standard Style </a:t>
            </a:r>
            <a:r>
              <a:rPr lang="en-US" sz="2800" dirty="0" smtClean="0"/>
              <a:t>if you prefer it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It is not required but it's highly suggested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It will lint all your style errors</a:t>
            </a:r>
            <a:endParaRPr lang="bg-BG" sz="2600" dirty="0" smtClean="0"/>
          </a:p>
          <a:p>
            <a:pPr>
              <a:lnSpc>
                <a:spcPct val="100000"/>
              </a:lnSpc>
            </a:pPr>
            <a:r>
              <a:rPr lang="en-US" sz="2800" dirty="0" smtClean="0"/>
              <a:t>Additionally, you may install this Chrome plugin</a:t>
            </a:r>
          </a:p>
          <a:p>
            <a:pPr lvl="1">
              <a:lnSpc>
                <a:spcPct val="100000"/>
              </a:lnSpc>
            </a:pPr>
            <a:r>
              <a:rPr lang="en-US" sz="2600">
                <a:hlinkClick r:id="rId2"/>
              </a:rPr>
              <a:t>https://</a:t>
            </a:r>
            <a:r>
              <a:rPr lang="en-US" sz="2600" smtClean="0">
                <a:hlinkClick r:id="rId2"/>
              </a:rPr>
              <a:t>chrome.google.com/webstore/detail/react-developer-tools/fmkadmapgofadopljbjfkapdkoienihi?hl=en</a:t>
            </a:r>
            <a:r>
              <a:rPr lang="en-US" sz="2600" smtClean="0"/>
              <a:t> </a:t>
            </a:r>
            <a:endParaRPr lang="en-US" sz="26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74812" y="2451518"/>
            <a:ext cx="8686800" cy="820600"/>
          </a:xfrm>
        </p:spPr>
        <p:txBody>
          <a:bodyPr/>
          <a:lstStyle/>
          <a:p>
            <a:r>
              <a:rPr lang="en-US" dirty="0" smtClean="0"/>
              <a:t>Let's Hack Some Code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352800"/>
            <a:ext cx="8229600" cy="719034"/>
          </a:xfrm>
        </p:spPr>
        <p:txBody>
          <a:bodyPr/>
          <a:lstStyle/>
          <a:p>
            <a:r>
              <a:rPr lang="en-US" dirty="0" smtClean="0"/>
              <a:t>A simple Hello World!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11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softuni.bg/trainings/1434/node-js-development-september-2016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Web – React.js Fundamentals</a:t>
            </a:r>
            <a:endParaRPr lang="en-US" dirty="0"/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21" name="Picture 20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3" name="Picture 22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6" name="Picture 2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8" name="Picture 27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08744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5710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React?</a:t>
            </a:r>
          </a:p>
          <a:p>
            <a:pPr lvl="1"/>
            <a:r>
              <a:rPr lang="en-US" dirty="0" smtClean="0"/>
              <a:t>Why React is better than the others</a:t>
            </a:r>
          </a:p>
          <a:p>
            <a:r>
              <a:rPr lang="en-US" dirty="0" smtClean="0"/>
              <a:t>Installation</a:t>
            </a:r>
          </a:p>
          <a:p>
            <a:pPr lvl="1"/>
            <a:r>
              <a:rPr lang="en-US" dirty="0" smtClean="0"/>
              <a:t>A simple process to get started</a:t>
            </a:r>
          </a:p>
          <a:p>
            <a:r>
              <a:rPr lang="en-US" dirty="0" smtClean="0"/>
              <a:t>Building our first application</a:t>
            </a:r>
          </a:p>
          <a:p>
            <a:pPr lvl="1"/>
            <a:r>
              <a:rPr lang="en-US" dirty="0" smtClean="0"/>
              <a:t>The usual Hello World app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212" y="1486376"/>
            <a:ext cx="3574938" cy="460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#react-</a:t>
            </a:r>
            <a:r>
              <a:rPr lang="en-US" sz="11500" b="1" dirty="0" err="1" smtClean="0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3412" y="2397921"/>
            <a:ext cx="8229600" cy="820600"/>
          </a:xfrm>
        </p:spPr>
        <p:txBody>
          <a:bodyPr/>
          <a:lstStyle/>
          <a:p>
            <a:r>
              <a:rPr lang="en-US" dirty="0" smtClean="0"/>
              <a:t>Why React?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What The Fuzz Is </a:t>
            </a:r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A</a:t>
            </a:r>
            <a:r>
              <a:rPr lang="en-US" dirty="0" smtClean="0"/>
              <a:t>bout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9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React?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React is: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Fast – super fast framework – the Facebook app uses it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Composable</a:t>
            </a:r>
            <a:r>
              <a:rPr lang="en-US" dirty="0" smtClean="0"/>
              <a:t> – easily differentiate huge components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Pluggable – tons of plugins and additional functionalities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Isomorphic – can be rendered on both the client and the server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Simple – very simple to use built-in API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Battle Proven – Facebook again?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63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React?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990598"/>
            <a:ext cx="10134600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Used by: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PayPal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Dropbox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Netflix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Reddit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Many others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71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React?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990598"/>
            <a:ext cx="10134600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Most other frameworks use the MV* pattern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Angular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Ember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Knockout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React is more like the V + C</a:t>
            </a:r>
            <a:r>
              <a:rPr lang="en-US" dirty="0"/>
              <a:t> </a:t>
            </a:r>
            <a:r>
              <a:rPr lang="en-US" dirty="0" smtClean="0"/>
              <a:t>in one place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have a view directly in the "controller"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Everything is in one place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Also – does not use two-way binding like the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40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React?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990598"/>
            <a:ext cx="10134600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React introduces a "new" language on top of JS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It is called JSX and it's a mix between "HTML" &amp; JS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It may look scary at first, but you will like it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"HTML" part is a bit different but no too much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Compiles to plain old JavaScript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It's optional but highly recommended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be used with both ES5 &amp; ES2015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73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What The Hell Is This JSX?</a:t>
            </a:r>
            <a:endParaRPr lang="en-US" sz="3800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881742"/>
            <a:ext cx="10134600" cy="571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Note: this example is in ES5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 smtClean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 smtClean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 smtClean="0"/>
              <a:t>What is going on?</a:t>
            </a:r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524000"/>
            <a:ext cx="6610238" cy="2577737"/>
          </a:xfrm>
          <a:prstGeom prst="rect">
            <a:avLst/>
          </a:prstGeom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70706" y="5029200"/>
            <a:ext cx="959961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 color="red"&gt;Heading here&lt;/h1&gt;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70706" y="5732390"/>
            <a:ext cx="959961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React.createElement("h1", {color: "red"}, "Heading here")</a:t>
            </a:r>
          </a:p>
        </p:txBody>
      </p:sp>
    </p:spTree>
    <p:extLst>
      <p:ext uri="{BB962C8B-B14F-4D97-AF65-F5344CB8AC3E}">
        <p14:creationId xmlns:p14="http://schemas.microsoft.com/office/powerpoint/2010/main" val="203774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796</Words>
  <Application>Microsoft Office PowerPoint</Application>
  <PresentationFormat>Custom</PresentationFormat>
  <Paragraphs>150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SoftUni 16x9</vt:lpstr>
      <vt:lpstr>React.js Installation &amp; Hello World</vt:lpstr>
      <vt:lpstr>Table of Contents</vt:lpstr>
      <vt:lpstr>Have a Question?</vt:lpstr>
      <vt:lpstr>Why React?</vt:lpstr>
      <vt:lpstr>Why React?</vt:lpstr>
      <vt:lpstr>Why React?</vt:lpstr>
      <vt:lpstr>What is React?</vt:lpstr>
      <vt:lpstr>What is React?</vt:lpstr>
      <vt:lpstr>What The Hell Is This JSX?</vt:lpstr>
      <vt:lpstr>What About Separation Of Concerns?</vt:lpstr>
      <vt:lpstr>React.js Valuable Features?</vt:lpstr>
      <vt:lpstr>You Impressed? Let's Install It</vt:lpstr>
      <vt:lpstr>Creating A New App</vt:lpstr>
      <vt:lpstr>What About The IDE?</vt:lpstr>
      <vt:lpstr>Let's Hack Some Code</vt:lpstr>
      <vt:lpstr>JavaScript Web – React.js Fundamentals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>Software Development Course</dc:subject>
  <dc:creator/>
  <cp:keywords>Template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2017-06-20T11:03:14Z</dcterms:modified>
  <cp:category>Template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