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3" r:id="rId3"/>
  </p:sldMasterIdLst>
  <p:notesMasterIdLst>
    <p:notesMasterId r:id="rId54"/>
  </p:notesMasterIdLst>
  <p:handoutMasterIdLst>
    <p:handoutMasterId r:id="rId55"/>
  </p:handoutMasterIdLst>
  <p:sldIdLst>
    <p:sldId id="394" r:id="rId4"/>
    <p:sldId id="523" r:id="rId5"/>
    <p:sldId id="734" r:id="rId6"/>
    <p:sldId id="740" r:id="rId7"/>
    <p:sldId id="768" r:id="rId8"/>
    <p:sldId id="769" r:id="rId9"/>
    <p:sldId id="770" r:id="rId10"/>
    <p:sldId id="742" r:id="rId11"/>
    <p:sldId id="743" r:id="rId12"/>
    <p:sldId id="760" r:id="rId13"/>
    <p:sldId id="761" r:id="rId14"/>
    <p:sldId id="771" r:id="rId15"/>
    <p:sldId id="747" r:id="rId16"/>
    <p:sldId id="748" r:id="rId17"/>
    <p:sldId id="756" r:id="rId18"/>
    <p:sldId id="757" r:id="rId19"/>
    <p:sldId id="762" r:id="rId20"/>
    <p:sldId id="788" r:id="rId21"/>
    <p:sldId id="764" r:id="rId22"/>
    <p:sldId id="765" r:id="rId23"/>
    <p:sldId id="736" r:id="rId24"/>
    <p:sldId id="758" r:id="rId25"/>
    <p:sldId id="759" r:id="rId26"/>
    <p:sldId id="767" r:id="rId27"/>
    <p:sldId id="766" r:id="rId28"/>
    <p:sldId id="772" r:id="rId29"/>
    <p:sldId id="773" r:id="rId30"/>
    <p:sldId id="774" r:id="rId31"/>
    <p:sldId id="789" r:id="rId32"/>
    <p:sldId id="753" r:id="rId33"/>
    <p:sldId id="775" r:id="rId34"/>
    <p:sldId id="707" r:id="rId35"/>
    <p:sldId id="776" r:id="rId36"/>
    <p:sldId id="777" r:id="rId37"/>
    <p:sldId id="785" r:id="rId38"/>
    <p:sldId id="755" r:id="rId39"/>
    <p:sldId id="781" r:id="rId40"/>
    <p:sldId id="786" r:id="rId41"/>
    <p:sldId id="731" r:id="rId42"/>
    <p:sldId id="732" r:id="rId43"/>
    <p:sldId id="778" r:id="rId44"/>
    <p:sldId id="780" r:id="rId45"/>
    <p:sldId id="779" r:id="rId46"/>
    <p:sldId id="782" r:id="rId47"/>
    <p:sldId id="787" r:id="rId48"/>
    <p:sldId id="783" r:id="rId49"/>
    <p:sldId id="591" r:id="rId50"/>
    <p:sldId id="784" r:id="rId51"/>
    <p:sldId id="741" r:id="rId52"/>
    <p:sldId id="393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F8F2E6"/>
    <a:srgbClr val="767691"/>
    <a:srgbClr val="D2A010"/>
    <a:srgbClr val="C6C0AA"/>
    <a:srgbClr val="F9F0AB"/>
    <a:srgbClr val="F9E6AB"/>
    <a:srgbClr val="F9FAAB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0" autoAdjust="0"/>
    <p:restoredTop sz="94660" autoAdjust="0"/>
  </p:normalViewPr>
  <p:slideViewPr>
    <p:cSldViewPr>
      <p:cViewPr varScale="1">
        <p:scale>
          <a:sx n="64" d="100"/>
          <a:sy n="64" d="100"/>
        </p:scale>
        <p:origin x="336" y="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1/30/2017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677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4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5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4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7AD2C1E0-2960-4679-86AC-EF162CD50922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90335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05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01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12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142842"/>
            <a:ext cx="8215099" cy="987666"/>
          </a:xfrm>
        </p:spPr>
        <p:txBody>
          <a:bodyPr>
            <a:normAutofit/>
          </a:bodyPr>
          <a:lstStyle/>
          <a:p>
            <a:r>
              <a:rPr lang="en-US" dirty="0"/>
              <a:t>Files and 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057400"/>
            <a:ext cx="8367500" cy="778736"/>
          </a:xfrm>
        </p:spPr>
        <p:txBody>
          <a:bodyPr>
            <a:noAutofit/>
          </a:bodyPr>
          <a:lstStyle/>
          <a:p>
            <a:r>
              <a:rPr lang="en-US" sz="3000" dirty="0"/>
              <a:t>Using Streams, Files</a:t>
            </a:r>
            <a:r>
              <a:rPr lang="en-US" sz="3000"/>
              <a:t>, Serialization</a:t>
            </a:r>
            <a:endParaRPr lang="en-US" sz="30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1" y="3886200"/>
            <a:ext cx="2064163" cy="22652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45200" y="3921176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16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8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23" y="4117433"/>
            <a:ext cx="4117988" cy="2039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file and write all its content while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skipping any punctuation</a:t>
            </a:r>
            <a:r>
              <a:rPr lang="en-US" dirty="0"/>
              <a:t> (skip ',', '.', '!', '?')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to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89012" y="3544742"/>
            <a:ext cx="10166401" cy="1941658"/>
            <a:chOff x="513188" y="4470398"/>
            <a:chExt cx="10619060" cy="1941658"/>
          </a:xfrm>
        </p:grpSpPr>
        <p:sp>
          <p:nvSpPr>
            <p:cNvPr id="17" name="Arrow: Right 16"/>
            <p:cNvSpPr/>
            <p:nvPr/>
          </p:nvSpPr>
          <p:spPr>
            <a:xfrm>
              <a:off x="5496303" y="5116656"/>
              <a:ext cx="685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513188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effectLst/>
                </a:rPr>
                <a:t>Two households, both alike in dignity.</a:t>
              </a:r>
            </a:p>
            <a:p>
              <a:pPr fontAlgn="t"/>
              <a:r>
                <a:rPr lang="en-GB" sz="2800" dirty="0">
                  <a:effectLst/>
                </a:rPr>
                <a:t>In fair Verona, where we lay our scene.</a:t>
              </a:r>
              <a:endParaRPr lang="bg-BG" sz="2800" b="0" dirty="0">
                <a:effectLst/>
              </a:endParaRP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6243870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effectLst/>
                </a:rPr>
                <a:t>Two households both alike in dignity</a:t>
              </a:r>
            </a:p>
            <a:p>
              <a:pPr fontAlgn="t"/>
              <a:r>
                <a:rPr lang="en-GB" sz="2800" dirty="0">
                  <a:effectLst/>
                </a:rPr>
                <a:t>In fair Verona where we lay our scene</a:t>
              </a:r>
              <a:endParaRPr lang="bg-BG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44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828800"/>
            <a:ext cx="10121255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String </a:t>
            </a:r>
            <a:r>
              <a:rPr lang="en-GB" sz="2800" dirty="0" err="1"/>
              <a:t>inputPath</a:t>
            </a:r>
            <a:r>
              <a:rPr lang="en-GB" sz="2800" dirty="0"/>
              <a:t>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"D:\\input.txt"</a:t>
            </a:r>
            <a:r>
              <a:rPr lang="en-GB" sz="2800" dirty="0"/>
              <a:t>;</a:t>
            </a:r>
          </a:p>
          <a:p>
            <a:r>
              <a:rPr lang="en-GB" sz="2800" dirty="0"/>
              <a:t>String </a:t>
            </a:r>
            <a:r>
              <a:rPr lang="en-GB" sz="2800" dirty="0" err="1"/>
              <a:t>outputPath</a:t>
            </a:r>
            <a:r>
              <a:rPr lang="en-GB" sz="2800" dirty="0"/>
              <a:t>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"D:\\output.txt"</a:t>
            </a:r>
            <a:r>
              <a:rPr lang="en-GB" sz="2800" dirty="0"/>
              <a:t>;</a:t>
            </a:r>
          </a:p>
          <a:p>
            <a:endParaRPr lang="en-GB" sz="2800" dirty="0"/>
          </a:p>
          <a:p>
            <a:r>
              <a:rPr lang="en-GB" sz="2800" dirty="0"/>
              <a:t>List&lt;Character&gt; symbols = new </a:t>
            </a:r>
            <a:r>
              <a:rPr lang="en-GB" sz="2800" dirty="0" err="1"/>
              <a:t>ArrayList</a:t>
            </a:r>
            <a:r>
              <a:rPr lang="en-GB" sz="2800" dirty="0"/>
              <a:t>&lt;&gt;();</a:t>
            </a:r>
          </a:p>
          <a:p>
            <a:r>
              <a:rPr lang="en-GB" sz="2800" dirty="0" err="1"/>
              <a:t>Collections.addAll</a:t>
            </a:r>
            <a:r>
              <a:rPr lang="en-GB" sz="2800" dirty="0"/>
              <a:t>(symbols, '.', ',', '!', '?');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 continues…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50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a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574972"/>
            <a:ext cx="10121255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try (InputStream in = new FileInputStream(</a:t>
            </a:r>
            <a:r>
              <a:rPr lang="en-GB" dirty="0" err="1"/>
              <a:t>inputPath</a:t>
            </a:r>
            <a:r>
              <a:rPr lang="en-GB" dirty="0"/>
              <a:t>);</a:t>
            </a:r>
          </a:p>
          <a:p>
            <a:r>
              <a:rPr lang="en-GB" dirty="0"/>
              <a:t>    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OutputStream</a:t>
            </a:r>
            <a:r>
              <a:rPr lang="en-GB" dirty="0"/>
              <a:t> out = 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FileOutputStream(</a:t>
            </a:r>
            <a:r>
              <a:rPr lang="en-GB" dirty="0" err="1"/>
              <a:t>outputPath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oneByte</a:t>
            </a:r>
            <a:r>
              <a:rPr lang="en-GB" dirty="0"/>
              <a:t> = 0;</a:t>
            </a:r>
          </a:p>
          <a:p>
            <a:r>
              <a:rPr lang="en-GB" dirty="0"/>
              <a:t>  while ((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in.read</a:t>
            </a:r>
            <a:r>
              <a:rPr lang="en-GB" dirty="0"/>
              <a:t>()) &gt;= 0) {</a:t>
            </a:r>
          </a:p>
          <a:p>
            <a:r>
              <a:rPr lang="en-GB" dirty="0"/>
              <a:t>    if (!</a:t>
            </a:r>
            <a:r>
              <a:rPr lang="en-GB" dirty="0" err="1"/>
              <a:t>symbols.contains</a:t>
            </a:r>
            <a:r>
              <a:rPr lang="en-GB" dirty="0"/>
              <a:t>((char)</a:t>
            </a:r>
            <a:r>
              <a:rPr lang="en-GB" dirty="0" err="1"/>
              <a:t>oneByte</a:t>
            </a:r>
            <a:r>
              <a:rPr lang="en-GB" dirty="0"/>
              <a:t>)) {</a:t>
            </a:r>
          </a:p>
          <a:p>
            <a:r>
              <a:rPr lang="en-GB" dirty="0"/>
              <a:t>  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dirty="0" err="1"/>
              <a:t>oneByte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// TODO: handle exceptions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41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176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GB" altLang="en-US" dirty="0"/>
              <a:t>Basic Stream Types in Java</a:t>
            </a:r>
            <a:endParaRPr lang="bg-BG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Byte, Character</a:t>
            </a:r>
          </a:p>
        </p:txBody>
      </p:sp>
      <p:pic>
        <p:nvPicPr>
          <p:cNvPr id="5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41" y="1981200"/>
            <a:ext cx="4865943" cy="2409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994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Byte streams are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lowest level streams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Byte streams can read or write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byte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byte streams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descend </a:t>
            </a:r>
            <a:r>
              <a:rPr lang="en-US" dirty="0"/>
              <a:t>from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InputStream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OutputStream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Stream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6446" y="3423372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effectLst/>
              </a:rPr>
              <a:t>InputStream</a:t>
            </a:r>
            <a:endParaRPr lang="bg-BG" sz="3600" b="0" dirty="0"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6446" y="5095293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effectLst/>
              </a:rPr>
              <a:t>OutputStream</a:t>
            </a:r>
            <a:endParaRPr lang="bg-BG" sz="3600" b="0" dirty="0">
              <a:effectLst/>
            </a:endParaRPr>
          </a:p>
        </p:txBody>
      </p:sp>
      <p:graphicFrame>
        <p:nvGraphicFramePr>
          <p:cNvPr id="1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672088"/>
              </p:ext>
            </p:extLst>
          </p:nvPr>
        </p:nvGraphicFramePr>
        <p:xfrm>
          <a:off x="4296660" y="3558971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100101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Down Arrow 1"/>
          <p:cNvSpPr/>
          <p:nvPr/>
        </p:nvSpPr>
        <p:spPr>
          <a:xfrm rot="10800000">
            <a:off x="5066114" y="4078257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939313"/>
              </p:ext>
            </p:extLst>
          </p:nvPr>
        </p:nvGraphicFramePr>
        <p:xfrm>
          <a:off x="4296660" y="5232934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52059" y="5249864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556246" y="5248157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111111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8308846" y="5247693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100011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0113033" y="5229516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05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232E-6 7.40741E-7 L 0.15004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7.40741E-7 L 0.29382 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0046 L 0.44022 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a file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en-US" dirty="0"/>
              <a:t> its contents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another text file</a:t>
            </a:r>
          </a:p>
          <a:p>
            <a:r>
              <a:rPr lang="en-US" dirty="0"/>
              <a:t>Write characters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bytes </a:t>
            </a:r>
            <a:r>
              <a:rPr lang="en-US" dirty="0"/>
              <a:t>in decimal</a:t>
            </a:r>
          </a:p>
          <a:p>
            <a:r>
              <a:rPr lang="en-US" dirty="0"/>
              <a:t>Write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space or new line as it is</a:t>
            </a:r>
            <a:r>
              <a:rPr lang="en-US" dirty="0"/>
              <a:t>, e.g. as a space or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Copy Bytes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12812" y="3321403"/>
            <a:ext cx="10242600" cy="2469797"/>
            <a:chOff x="912812" y="3473803"/>
            <a:chExt cx="10242600" cy="2469797"/>
          </a:xfrm>
        </p:grpSpPr>
        <p:grpSp>
          <p:nvGrpSpPr>
            <p:cNvPr id="19" name="Group 18"/>
            <p:cNvGrpSpPr/>
            <p:nvPr/>
          </p:nvGrpSpPr>
          <p:grpSpPr>
            <a:xfrm>
              <a:off x="912812" y="4001942"/>
              <a:ext cx="10242600" cy="1941658"/>
              <a:chOff x="912812" y="3275950"/>
              <a:chExt cx="10242600" cy="1941658"/>
            </a:xfrm>
          </p:grpSpPr>
          <p:sp>
            <p:nvSpPr>
              <p:cNvPr id="9" name="Arrow: Right 8"/>
              <p:cNvSpPr/>
              <p:nvPr/>
            </p:nvSpPr>
            <p:spPr>
              <a:xfrm>
                <a:off x="5713412" y="3961750"/>
                <a:ext cx="685800" cy="609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8" name="Text Placeholder 5"/>
              <p:cNvSpPr txBox="1">
                <a:spLocks/>
              </p:cNvSpPr>
              <p:nvPr/>
            </p:nvSpPr>
            <p:spPr>
              <a:xfrm>
                <a:off x="9128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en-GB" sz="2800" dirty="0">
                    <a:effectLst/>
                  </a:rPr>
                  <a:t>Two households, both alike in dignity.</a:t>
                </a:r>
              </a:p>
              <a:p>
                <a:pPr fontAlgn="t"/>
                <a:r>
                  <a:rPr lang="en-GB" sz="2800" dirty="0">
                    <a:effectLst/>
                  </a:rPr>
                  <a:t>In fair Verona, where we lay our scene.</a:t>
                </a:r>
                <a:endParaRPr lang="bg-BG" sz="2800" b="0" dirty="0">
                  <a:effectLst/>
                </a:endParaRPr>
              </a:p>
            </p:txBody>
          </p:sp>
          <p:sp>
            <p:nvSpPr>
              <p:cNvPr id="11" name="Text Placeholder 5"/>
              <p:cNvSpPr txBox="1">
                <a:spLocks/>
              </p:cNvSpPr>
              <p:nvPr/>
            </p:nvSpPr>
            <p:spPr>
              <a:xfrm>
                <a:off x="64754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bg-BG" sz="2800" dirty="0">
                    <a:effectLst/>
                  </a:rPr>
                  <a:t>84119111 10411111711510110411</a:t>
                </a:r>
                <a:r>
                  <a:rPr lang="en-GB" sz="2800" dirty="0">
                    <a:effectLst/>
                  </a:rPr>
                  <a:t>…</a:t>
                </a:r>
              </a:p>
              <a:p>
                <a:pPr fontAlgn="t"/>
                <a:r>
                  <a:rPr lang="bg-BG" sz="2800" dirty="0">
                    <a:effectLst/>
                  </a:rPr>
                  <a:t>73110 10297105114 861011141111109744 1</a:t>
                </a:r>
                <a:r>
                  <a:rPr lang="en-GB" sz="2800" dirty="0">
                    <a:effectLst/>
                  </a:rPr>
                  <a:t>…</a:t>
                </a:r>
                <a:endParaRPr lang="bg-BG" sz="2800" dirty="0">
                  <a:effectLst/>
                </a:endParaRPr>
              </a:p>
            </p:txBody>
          </p:sp>
        </p:grpSp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6028151" y="3473803"/>
              <a:ext cx="609600" cy="416072"/>
            </a:xfrm>
            <a:prstGeom prst="wedgeRoundRectCallout">
              <a:avLst>
                <a:gd name="adj1" fmla="val 62959"/>
                <a:gd name="adj2" fmla="val 94124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T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6756985" y="3473803"/>
              <a:ext cx="609600" cy="416072"/>
            </a:xfrm>
            <a:prstGeom prst="wedgeRoundRectCallout">
              <a:avLst>
                <a:gd name="adj1" fmla="val 32154"/>
                <a:gd name="adj2" fmla="val 96650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w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7485819" y="3473803"/>
              <a:ext cx="718966" cy="416072"/>
            </a:xfrm>
            <a:prstGeom prst="wedgeRoundRectCallout">
              <a:avLst>
                <a:gd name="adj1" fmla="val 3245"/>
                <a:gd name="adj2" fmla="val 96650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o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6610455" y="4114010"/>
              <a:ext cx="375130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98031" y="4114010"/>
              <a:ext cx="597154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7595185" y="4114010"/>
              <a:ext cx="597154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8204785" y="4114010"/>
              <a:ext cx="187565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auto">
            <a:xfrm>
              <a:off x="8305853" y="3478396"/>
              <a:ext cx="1194331" cy="411479"/>
            </a:xfrm>
            <a:prstGeom prst="wedgeRoundRectCallout">
              <a:avLst>
                <a:gd name="adj1" fmla="val -46036"/>
                <a:gd name="adj2" fmla="val 94096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space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96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Copy Bytes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295400"/>
            <a:ext cx="10121255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oneByte</a:t>
            </a:r>
            <a:r>
              <a:rPr lang="en-GB" sz="2800" dirty="0"/>
              <a:t> = 0;</a:t>
            </a:r>
          </a:p>
          <a:p>
            <a:r>
              <a:rPr lang="en-GB" sz="2800" dirty="0"/>
              <a:t>while ((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in.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) &gt;= 0) {</a:t>
            </a:r>
          </a:p>
          <a:p>
            <a:r>
              <a:rPr lang="en-GB" sz="2800" dirty="0"/>
              <a:t>  if (</a:t>
            </a:r>
            <a:r>
              <a:rPr lang="en-GB" sz="2800" dirty="0" err="1"/>
              <a:t>oneByte</a:t>
            </a:r>
            <a:r>
              <a:rPr lang="en-GB" sz="2800" dirty="0"/>
              <a:t> == 10 || </a:t>
            </a:r>
            <a:r>
              <a:rPr lang="en-GB" sz="2800" dirty="0" err="1"/>
              <a:t>oneByte</a:t>
            </a:r>
            <a:r>
              <a:rPr lang="en-GB" sz="2800" dirty="0"/>
              <a:t> == 32) {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out.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oneByte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  } else {</a:t>
            </a:r>
          </a:p>
          <a:p>
            <a:r>
              <a:rPr lang="en-GB" sz="2800" dirty="0"/>
              <a:t>    String digits = </a:t>
            </a:r>
            <a:r>
              <a:rPr lang="en-GB" sz="2800" dirty="0" err="1"/>
              <a:t>String.valueOf</a:t>
            </a:r>
            <a:r>
              <a:rPr lang="en-GB" sz="2800" dirty="0"/>
              <a:t>(</a:t>
            </a:r>
            <a:r>
              <a:rPr lang="en-GB" sz="2800" dirty="0" err="1"/>
              <a:t>oneByte</a:t>
            </a:r>
            <a:r>
              <a:rPr lang="en-GB" sz="2800" dirty="0"/>
              <a:t>);</a:t>
            </a:r>
          </a:p>
          <a:p>
            <a:r>
              <a:rPr lang="en-GB" sz="2800" dirty="0"/>
              <a:t>    for (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= 0; </a:t>
            </a:r>
            <a:r>
              <a:rPr lang="en-GB" sz="2800" dirty="0" err="1"/>
              <a:t>i</a:t>
            </a:r>
            <a:r>
              <a:rPr lang="en-GB" sz="2800" dirty="0"/>
              <a:t> &lt; </a:t>
            </a:r>
            <a:r>
              <a:rPr lang="en-GB" sz="2800" dirty="0" err="1"/>
              <a:t>digits.length</a:t>
            </a:r>
            <a:r>
              <a:rPr lang="en-GB" sz="2800" dirty="0"/>
              <a:t>(); </a:t>
            </a:r>
            <a:r>
              <a:rPr lang="en-GB" sz="2800" dirty="0" err="1"/>
              <a:t>i</a:t>
            </a:r>
            <a:r>
              <a:rPr lang="en-GB" sz="2800" dirty="0"/>
              <a:t>++)</a:t>
            </a:r>
          </a:p>
          <a:p>
            <a:r>
              <a:rPr lang="en-GB" sz="2800" dirty="0"/>
              <a:t>      </a:t>
            </a:r>
            <a:r>
              <a:rPr lang="en-GB" sz="2800" dirty="0" err="1"/>
              <a:t>out.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digits.charAt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12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noProof="1"/>
              <a:t>All character streams descend from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and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Streams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995684" y="4095763"/>
            <a:ext cx="10121255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"D:\\input.txt";</a:t>
            </a:r>
          </a:p>
          <a:p>
            <a:endParaRPr lang="en-GB" sz="3200" dirty="0"/>
          </a:p>
          <a:p>
            <a:r>
              <a:rPr lang="en-GB" sz="3200" dirty="0" err="1"/>
              <a:t>FileReader</a:t>
            </a:r>
            <a:r>
              <a:rPr lang="en-GB" sz="3200" dirty="0"/>
              <a:t> reader = new 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FileReader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3200" dirty="0"/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3200" dirty="0"/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56812" y="2209800"/>
            <a:ext cx="1668524" cy="2497730"/>
            <a:chOff x="4931439" y="3684182"/>
            <a:chExt cx="1425279" cy="2133600"/>
          </a:xfrm>
        </p:grpSpPr>
        <p:pic>
          <p:nvPicPr>
            <p:cNvPr id="14" name="Picture 3" descr="C:\Users\Bi0GaMe\Downloads\noir-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439" y="3684182"/>
              <a:ext cx="1425279" cy="213360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5141520" y="4755089"/>
              <a:ext cx="990149" cy="1003854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10101</a:t>
              </a:r>
              <a:endParaRPr lang="en-GB" sz="32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4841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Character streams are often 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wrappers</a:t>
            </a:r>
            <a:r>
              <a:rPr lang="en-GB" dirty="0"/>
              <a:t>" for byte streams.</a:t>
            </a:r>
          </a:p>
          <a:p>
            <a:pPr lvl="1">
              <a:lnSpc>
                <a:spcPct val="100000"/>
              </a:lnSpc>
            </a:pP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uses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FileInputStream</a:t>
            </a:r>
          </a:p>
          <a:p>
            <a:pPr lvl="1">
              <a:lnSpc>
                <a:spcPct val="100000"/>
              </a:lnSpc>
            </a:pP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  <a:r>
              <a:rPr lang="en-GB" noProof="1"/>
              <a:t> uses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FileOutputStream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Streams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08012" y="3374721"/>
            <a:ext cx="108966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"D:\\input.txt";</a:t>
            </a:r>
          </a:p>
          <a:p>
            <a:endParaRPr lang="en-GB" sz="3200" dirty="0"/>
          </a:p>
          <a:p>
            <a:r>
              <a:rPr lang="en-GB" sz="3200" dirty="0"/>
              <a:t>Scanner reader = </a:t>
            </a:r>
          </a:p>
          <a:p>
            <a:r>
              <a:rPr lang="en-GB" sz="3200" dirty="0"/>
              <a:t>  new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Scanner(</a:t>
            </a:r>
            <a:r>
              <a:rPr lang="en-GB" sz="3200" dirty="0"/>
              <a:t>new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FileInputStream(</a:t>
            </a:r>
            <a:r>
              <a:rPr lang="en-GB" sz="3200" dirty="0"/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r>
              <a:rPr lang="en-GB" sz="3200" dirty="0"/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56812" y="2209800"/>
            <a:ext cx="1668524" cy="2497730"/>
            <a:chOff x="4931439" y="3684182"/>
            <a:chExt cx="1425279" cy="2133600"/>
          </a:xfrm>
        </p:grpSpPr>
        <p:pic>
          <p:nvPicPr>
            <p:cNvPr id="14" name="Picture 3" descr="C:\Users\Bi0GaMe\Downloads\noir-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439" y="3684182"/>
              <a:ext cx="1425279" cy="213360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5141520" y="4755089"/>
              <a:ext cx="990149" cy="1003854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10101</a:t>
              </a:r>
              <a:endParaRPr lang="en-GB" sz="32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76361" y="2971800"/>
            <a:ext cx="2071652" cy="1163418"/>
          </a:xfrm>
          <a:prstGeom prst="wedgeRoundRectCallout">
            <a:avLst>
              <a:gd name="adj1" fmla="val -80398"/>
              <a:gd name="adj2" fmla="val 1114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Wrapping a Stream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27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a file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extracts all integers </a:t>
            </a:r>
            <a:r>
              <a:rPr lang="en-US" dirty="0"/>
              <a:t>in a separate file</a:t>
            </a:r>
          </a:p>
          <a:p>
            <a:r>
              <a:rPr lang="en-US" dirty="0"/>
              <a:t>Get only numbers that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a part of a word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Extract Integers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81012" y="3620942"/>
            <a:ext cx="10350600" cy="1941658"/>
            <a:chOff x="882601" y="4470398"/>
            <a:chExt cx="10350600" cy="1941658"/>
          </a:xfrm>
        </p:grpSpPr>
        <p:sp>
          <p:nvSpPr>
            <p:cNvPr id="17" name="Arrow: Right 16"/>
            <p:cNvSpPr/>
            <p:nvPr/>
          </p:nvSpPr>
          <p:spPr>
            <a:xfrm>
              <a:off x="5749051" y="5154968"/>
              <a:ext cx="685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882601" y="4470398"/>
              <a:ext cx="4680000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2</a:t>
              </a:r>
              <a:r>
                <a:rPr lang="en-US" sz="2800" dirty="0">
                  <a:effectLst/>
                </a:rPr>
                <a:t> households,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22</a:t>
              </a:r>
              <a:r>
                <a:rPr lang="en-US" sz="2800" dirty="0">
                  <a:effectLst/>
                </a:rPr>
                <a:t> alike in 3nity,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In fair Verona, where we lay our scene</a:t>
              </a: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6553201" y="4470398"/>
              <a:ext cx="4680000" cy="19416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b="0" dirty="0">
                  <a:effectLst/>
                </a:rPr>
                <a:t>2</a:t>
              </a:r>
            </a:p>
            <a:p>
              <a:pPr fontAlgn="t"/>
              <a:r>
                <a:rPr lang="en-GB" sz="2800" b="0" dirty="0">
                  <a:effectLst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14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Streams Basics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Closing a Stream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Types of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Combining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</a:t>
            </a:r>
            <a:r>
              <a:rPr lang="en-GB" dirty="0"/>
              <a:t>s</a:t>
            </a:r>
            <a:r>
              <a:rPr lang="en-US" dirty="0"/>
              <a:t> and Directories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Serialization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bg-BG" dirty="0"/>
          </a:p>
          <a:p>
            <a:pPr marL="711200" lvl="1" indent="0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9412" y="2224700"/>
            <a:ext cx="3484701" cy="38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Integers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217308"/>
            <a:ext cx="1012125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Scanner </a:t>
            </a:r>
            <a:r>
              <a:rPr lang="en-GB" dirty="0" err="1"/>
              <a:t>scanner</a:t>
            </a:r>
            <a:r>
              <a:rPr lang="en-GB" dirty="0"/>
              <a:t> = </a:t>
            </a:r>
          </a:p>
          <a:p>
            <a:r>
              <a:rPr lang="en-GB" dirty="0"/>
              <a:t>     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Scanner</a:t>
            </a:r>
            <a:r>
              <a:rPr lang="en-GB" dirty="0"/>
              <a:t>(new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FileInputStream</a:t>
            </a:r>
            <a:r>
              <a:rPr lang="en-GB" dirty="0"/>
              <a:t>(</a:t>
            </a:r>
            <a:r>
              <a:rPr lang="en-GB" dirty="0" err="1"/>
              <a:t>inputPath</a:t>
            </a:r>
            <a:r>
              <a:rPr lang="en-GB" dirty="0"/>
              <a:t>));</a:t>
            </a:r>
          </a:p>
          <a:p>
            <a:endParaRPr lang="en-GB" dirty="0"/>
          </a:p>
          <a:p>
            <a:r>
              <a:rPr lang="en-GB" dirty="0" err="1"/>
              <a:t>PrintWriter</a:t>
            </a:r>
            <a:r>
              <a:rPr lang="en-GB" dirty="0"/>
              <a:t> out = </a:t>
            </a:r>
          </a:p>
          <a:p>
            <a:r>
              <a:rPr lang="en-GB" dirty="0"/>
              <a:t>     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(new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FileOutputStream</a:t>
            </a:r>
            <a:r>
              <a:rPr lang="en-GB" dirty="0"/>
              <a:t>(</a:t>
            </a:r>
            <a:r>
              <a:rPr lang="en-GB" dirty="0" err="1"/>
              <a:t>outputPath</a:t>
            </a:r>
            <a:r>
              <a:rPr lang="en-GB" dirty="0"/>
              <a:t>))) {</a:t>
            </a:r>
          </a:p>
          <a:p>
            <a:endParaRPr lang="en-GB" dirty="0"/>
          </a:p>
          <a:p>
            <a:r>
              <a:rPr lang="en-GB" dirty="0"/>
              <a:t>while (</a:t>
            </a:r>
            <a:r>
              <a:rPr lang="en-GB" dirty="0" err="1"/>
              <a:t>scanner.hasNext</a:t>
            </a:r>
            <a:r>
              <a:rPr lang="en-GB" dirty="0"/>
              <a:t>()) {</a:t>
            </a:r>
          </a:p>
          <a:p>
            <a:r>
              <a:rPr lang="en-GB" dirty="0"/>
              <a:t>  if (</a:t>
            </a:r>
            <a:r>
              <a:rPr lang="en-GB" dirty="0" err="1"/>
              <a:t>scanner.hasNextInt</a:t>
            </a:r>
            <a:r>
              <a:rPr lang="en-GB" dirty="0"/>
              <a:t>())</a:t>
            </a:r>
          </a:p>
          <a:p>
            <a:r>
              <a:rPr lang="en-GB" dirty="0"/>
              <a:t>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println</a:t>
            </a:r>
            <a:r>
              <a:rPr lang="en-GB" dirty="0"/>
              <a:t>(</a:t>
            </a:r>
            <a:r>
              <a:rPr lang="en-GB" dirty="0" err="1"/>
              <a:t>scanner.nextInt</a:t>
            </a:r>
            <a:r>
              <a:rPr lang="en-GB" dirty="0"/>
              <a:t>());</a:t>
            </a:r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scanner.next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48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839004" y="3048106"/>
            <a:ext cx="8686800" cy="118579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067604" y="304810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455102"/>
              </p:ext>
            </p:extLst>
          </p:nvPr>
        </p:nvGraphicFramePr>
        <p:xfrm>
          <a:off x="2112054" y="358467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 rot="10800000">
            <a:off x="2416854" y="4361656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701072" y="4235963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426885"/>
              </p:ext>
            </p:extLst>
          </p:nvPr>
        </p:nvGraphicFramePr>
        <p:xfrm>
          <a:off x="206760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8805" y="519178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969972"/>
              </p:ext>
            </p:extLst>
          </p:nvPr>
        </p:nvGraphicFramePr>
        <p:xfrm>
          <a:off x="3964630" y="521611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51128"/>
              </p:ext>
            </p:extLst>
          </p:nvPr>
        </p:nvGraphicFramePr>
        <p:xfrm>
          <a:off x="57696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269007"/>
              </p:ext>
            </p:extLst>
          </p:nvPr>
        </p:nvGraphicFramePr>
        <p:xfrm>
          <a:off x="76746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685313"/>
              </p:ext>
            </p:extLst>
          </p:nvPr>
        </p:nvGraphicFramePr>
        <p:xfrm>
          <a:off x="95034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information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chunks</a:t>
            </a:r>
          </a:p>
          <a:p>
            <a:r>
              <a:rPr lang="en-US" dirty="0"/>
              <a:t>Significantly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boost performance</a:t>
            </a:r>
            <a:endParaRPr lang="en-US" dirty="0"/>
          </a:p>
          <a:p>
            <a:endParaRPr lang="bg-BG" dirty="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297831" y="5042121"/>
            <a:ext cx="3505200" cy="871137"/>
          </a:xfrm>
          <a:prstGeom prst="wedgeRoundRectCallout">
            <a:avLst>
              <a:gd name="adj1" fmla="val -90924"/>
              <a:gd name="adj2" fmla="val -31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Reduces the number of interactions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6145E-6 -2.96296E-6 L 0.15004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-2.96296E-6 L 0.29383 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7 L 0.44022 0.000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7 L 0.58765 0.000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file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all lines which number is divisible by 3</a:t>
            </a:r>
            <a:r>
              <a:rPr lang="en-US" dirty="0"/>
              <a:t> in</a:t>
            </a:r>
            <a:r>
              <a:rPr lang="en-GB" dirty="0"/>
              <a:t> a separate file</a:t>
            </a:r>
            <a:endParaRPr lang="en-US" dirty="0"/>
          </a:p>
          <a:p>
            <a:r>
              <a:rPr lang="en-GB" dirty="0"/>
              <a:t>Line numbers start from one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Every Third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89868" y="3140167"/>
            <a:ext cx="9176544" cy="2803433"/>
            <a:chOff x="1022899" y="4113384"/>
            <a:chExt cx="9176544" cy="2803433"/>
          </a:xfrm>
        </p:grpSpPr>
        <p:sp>
          <p:nvSpPr>
            <p:cNvPr id="8" name="Text Placeholder 5"/>
            <p:cNvSpPr txBox="1">
              <a:spLocks/>
            </p:cNvSpPr>
            <p:nvPr/>
          </p:nvSpPr>
          <p:spPr>
            <a:xfrm>
              <a:off x="1022899" y="4113384"/>
              <a:ext cx="4680000" cy="28034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effectLst/>
                </a:rPr>
                <a:t>Two households, both alike in dignity,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In fair Verona, where we lay our scene,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From ancient grudge break to new mutiny…</a:t>
              </a:r>
              <a:endParaRPr lang="bg-BG" sz="2800" b="0" dirty="0">
                <a:effectLst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595268" y="4935617"/>
              <a:ext cx="3604175" cy="1081245"/>
              <a:chOff x="3994082" y="5480646"/>
              <a:chExt cx="3604175" cy="1081245"/>
            </a:xfrm>
          </p:grpSpPr>
          <p:sp>
            <p:nvSpPr>
              <p:cNvPr id="12" name="Arrow: Down 11"/>
              <p:cNvSpPr/>
              <p:nvPr/>
            </p:nvSpPr>
            <p:spPr>
              <a:xfrm rot="16200000">
                <a:off x="5599188" y="5697032"/>
                <a:ext cx="501069" cy="6425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4082" y="5480646"/>
                <a:ext cx="1080000" cy="1081245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6518257" y="5481891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10101</a:t>
                </a:r>
              </a:p>
            </p:txBody>
          </p:sp>
        </p:grpSp>
      </p:grp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056312" y="2651067"/>
            <a:ext cx="1447800" cy="682751"/>
          </a:xfrm>
          <a:prstGeom prst="wedgeRoundRectCallout">
            <a:avLst>
              <a:gd name="adj1" fmla="val -61065"/>
              <a:gd name="adj2" fmla="val 63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Lines start at 1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Every Third Line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066800"/>
            <a:ext cx="10121255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try (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BufferedReader</a:t>
            </a:r>
            <a:r>
              <a:rPr lang="en-GB" dirty="0"/>
              <a:t> in = </a:t>
            </a:r>
          </a:p>
          <a:p>
            <a:r>
              <a:rPr lang="en-GB" dirty="0"/>
              <a:t>	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BufferedReader</a:t>
            </a:r>
            <a:r>
              <a:rPr lang="en-GB" dirty="0"/>
              <a:t>(new FileReader(</a:t>
            </a:r>
            <a:r>
              <a:rPr lang="en-GB" dirty="0" err="1"/>
              <a:t>inputPath</a:t>
            </a:r>
            <a:r>
              <a:rPr lang="en-GB" dirty="0"/>
              <a:t>));</a:t>
            </a:r>
          </a:p>
          <a:p>
            <a:r>
              <a:rPr lang="en-GB" dirty="0"/>
              <a:t>    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 out = </a:t>
            </a:r>
          </a:p>
          <a:p>
            <a:r>
              <a:rPr lang="en-GB" dirty="0"/>
              <a:t>	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(new FileWriter(</a:t>
            </a:r>
            <a:r>
              <a:rPr lang="en-GB" dirty="0" err="1"/>
              <a:t>outputPath</a:t>
            </a:r>
            <a:r>
              <a:rPr lang="en-GB" dirty="0"/>
              <a:t>)))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counter = 1;</a:t>
            </a:r>
          </a:p>
          <a:p>
            <a:r>
              <a:rPr lang="en-GB" dirty="0"/>
              <a:t>  String line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readLine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while (line != null) {</a:t>
            </a:r>
          </a:p>
          <a:p>
            <a:r>
              <a:rPr lang="en-GB" dirty="0"/>
              <a:t>    if (counter % 3 == 0)</a:t>
            </a:r>
          </a:p>
          <a:p>
            <a:r>
              <a:rPr lang="en-GB" dirty="0"/>
              <a:t>  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println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(line)</a:t>
            </a:r>
            <a:r>
              <a:rPr lang="en-GB" dirty="0"/>
              <a:t>;</a:t>
            </a:r>
          </a:p>
          <a:p>
            <a:r>
              <a:rPr lang="en-GB" dirty="0"/>
              <a:t>    counter++;</a:t>
            </a:r>
          </a:p>
          <a:p>
            <a:r>
              <a:rPr lang="en-GB" dirty="0"/>
              <a:t>    line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readLine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// Catch Exception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6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Standard Input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System.in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Output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System.out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Error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System.err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I/O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89012" y="3514053"/>
            <a:ext cx="1012125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noProof="0" dirty="0"/>
              <a:t>Scanner scanner = new Scanner(</a:t>
            </a:r>
            <a:r>
              <a:rPr lang="en-GB" noProof="0" dirty="0">
                <a:solidFill>
                  <a:schemeClr val="tx2">
                    <a:lumMod val="75000"/>
                  </a:schemeClr>
                </a:solidFill>
              </a:rPr>
              <a:t>System.in</a:t>
            </a:r>
            <a:r>
              <a:rPr lang="en-GB" noProof="0" dirty="0"/>
              <a:t>);</a:t>
            </a:r>
          </a:p>
          <a:p>
            <a:r>
              <a:rPr lang="en-GB" noProof="0" dirty="0"/>
              <a:t>String line = scanner.nextLine();</a:t>
            </a:r>
          </a:p>
          <a:p>
            <a:r>
              <a:rPr lang="en-GB" noProof="0" dirty="0">
                <a:solidFill>
                  <a:schemeClr val="tx2">
                    <a:lumMod val="75000"/>
                  </a:schemeClr>
                </a:solidFill>
              </a:rPr>
              <a:t>System.out</a:t>
            </a:r>
            <a:r>
              <a:rPr lang="en-GB" noProof="0" dirty="0"/>
              <a:t>.println(line);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4295775"/>
            <a:ext cx="4254824" cy="1876425"/>
          </a:xfrm>
          <a:prstGeom prst="rect">
            <a:avLst/>
          </a:prstGeom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18412" y="2253781"/>
            <a:ext cx="2667000" cy="869412"/>
          </a:xfrm>
          <a:prstGeom prst="wedgeRoundRectCallout">
            <a:avLst>
              <a:gd name="adj1" fmla="val -73676"/>
              <a:gd name="adj2" fmla="val 1081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Input Stream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132012" y="5265177"/>
            <a:ext cx="2667000" cy="869412"/>
          </a:xfrm>
          <a:prstGeom prst="wedgeRoundRectCallout">
            <a:avLst>
              <a:gd name="adj1" fmla="val -48454"/>
              <a:gd name="adj2" fmla="val -1094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Output Stream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70715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Basic Stream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pic>
        <p:nvPicPr>
          <p:cNvPr id="16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29" y="2458479"/>
            <a:ext cx="2580579" cy="1278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2" descr="https://www.pehub.com/wp-content/uploads/2014/03/data-stream-shutterstock_10478321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71594" y="2458479"/>
            <a:ext cx="2286000" cy="1278106"/>
          </a:xfrm>
          <a:prstGeom prst="roundRect">
            <a:avLst>
              <a:gd name="adj" fmla="val 41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Files and Paths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64086" y="1383945"/>
            <a:ext cx="4476564" cy="3721455"/>
            <a:chOff x="3599048" y="1383945"/>
            <a:chExt cx="4476564" cy="3721455"/>
          </a:xfrm>
        </p:grpSpPr>
        <p:pic>
          <p:nvPicPr>
            <p:cNvPr id="15364" name="Picture 4" descr="Image result for filepath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4" y="2438400"/>
              <a:ext cx="266700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2" name="Picture 2" descr="Image result for filepath icon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048" y="1405155"/>
              <a:ext cx="2330326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8" name="Picture 8" descr="Image result for filepath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817" y="1383945"/>
              <a:ext cx="1902795" cy="19050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8709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location of a file in the file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Represented in Java by the Path class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17295" y="1828800"/>
            <a:ext cx="9749117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D:\input.txt</a:t>
            </a:r>
            <a:endParaRPr lang="bg-BG" sz="2000" dirty="0"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7295" y="3261663"/>
            <a:ext cx="9749117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Path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path</a:t>
            </a:r>
            <a:r>
              <a:rPr lang="en-GB" sz="2800" dirty="0">
                <a:effectLst/>
              </a:rPr>
              <a:t> =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GB" sz="2800" dirty="0">
                <a:effectLst/>
              </a:rPr>
              <a:t>("D:\\input.txt");</a:t>
            </a:r>
            <a:endParaRPr lang="bg-BG" sz="20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912" y="1981200"/>
            <a:ext cx="2171700" cy="31337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851672" y="4343786"/>
            <a:ext cx="4842940" cy="1980814"/>
            <a:chOff x="2936975" y="1295400"/>
            <a:chExt cx="6439513" cy="310040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4636884" y="1295400"/>
              <a:ext cx="3124200" cy="11805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936975" y="2317475"/>
              <a:ext cx="2638272" cy="2068813"/>
              <a:chOff x="1860513" y="2317475"/>
              <a:chExt cx="2638272" cy="2068813"/>
            </a:xfrm>
          </p:grpSpPr>
          <p:sp>
            <p:nvSpPr>
              <p:cNvPr id="28" name="Rectangle: Rounded Corners 27"/>
              <p:cNvSpPr/>
              <p:nvPr/>
            </p:nvSpPr>
            <p:spPr>
              <a:xfrm>
                <a:off x="1860513" y="3624289"/>
                <a:ext cx="2638272" cy="761999"/>
              </a:xfrm>
              <a:prstGeom prst="roundRect">
                <a:avLst>
                  <a:gd name="adj" fmla="val 50000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input.txt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011315" y="2317475"/>
                <a:ext cx="304800" cy="304799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9" name="Straight Arrow Connector 18"/>
            <p:cNvCxnSpPr>
              <a:cxnSpLocks/>
              <a:stCxn id="29" idx="3"/>
              <a:endCxn id="28" idx="0"/>
            </p:cNvCxnSpPr>
            <p:nvPr/>
          </p:nvCxnSpPr>
          <p:spPr>
            <a:xfrm flipH="1">
              <a:off x="4256112" y="2577637"/>
              <a:ext cx="876302" cy="1046651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27" idx="5"/>
              <a:endCxn id="21" idx="0"/>
            </p:cNvCxnSpPr>
            <p:nvPr/>
          </p:nvCxnSpPr>
          <p:spPr>
            <a:xfrm>
              <a:off x="7160716" y="2590365"/>
              <a:ext cx="873995" cy="1043439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/>
            <p:cNvSpPr/>
            <p:nvPr/>
          </p:nvSpPr>
          <p:spPr>
            <a:xfrm>
              <a:off x="6692933" y="3633805"/>
              <a:ext cx="2683555" cy="761999"/>
            </a:xfrm>
            <a:prstGeom prst="roundRect">
              <a:avLst>
                <a:gd name="adj" fmla="val 50000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 files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5372605" y="1533939"/>
              <a:ext cx="1695725" cy="68580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D:\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900553" y="2330203"/>
              <a:ext cx="304800" cy="304799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848080" y="4388422"/>
            <a:ext cx="1910112" cy="511798"/>
          </a:xfrm>
          <a:prstGeom prst="wedgeRoundRectCallout">
            <a:avLst>
              <a:gd name="adj1" fmla="val 85381"/>
              <a:gd name="adj2" fmla="val 12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Root folder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42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 methods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creating streams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89013" y="2090751"/>
            <a:ext cx="102108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Path </a:t>
            </a:r>
            <a:r>
              <a:rPr lang="en-US" sz="3200" dirty="0" err="1">
                <a:effectLst/>
              </a:rPr>
              <a:t>path</a:t>
            </a:r>
            <a:r>
              <a:rPr lang="en-US" sz="3200" dirty="0">
                <a:effectLst/>
              </a:rPr>
              <a:t> = </a:t>
            </a:r>
            <a:r>
              <a:rPr lang="en-US" sz="3200" dirty="0" err="1">
                <a:effectLst/>
              </a:rPr>
              <a:t>Paths.get</a:t>
            </a:r>
            <a:r>
              <a:rPr lang="en-US" sz="3200" dirty="0">
                <a:effectLst/>
              </a:rPr>
              <a:t>("D:\\input.txt");</a:t>
            </a:r>
          </a:p>
          <a:p>
            <a:endParaRPr lang="en-US" sz="3200" dirty="0">
              <a:effectLst/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try</a:t>
            </a:r>
            <a:r>
              <a:rPr lang="en-US" sz="3200" dirty="0">
                <a:effectLst/>
              </a:rPr>
              <a:t> (</a:t>
            </a:r>
            <a:r>
              <a:rPr lang="en-US" sz="3200" dirty="0" err="1">
                <a:effectLst/>
              </a:rPr>
              <a:t>BufferedReader</a:t>
            </a:r>
            <a:r>
              <a:rPr lang="en-US" sz="3200" dirty="0">
                <a:effectLst/>
              </a:rPr>
              <a:t> reader =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	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Files.newBufferedReader</a:t>
            </a:r>
            <a:r>
              <a:rPr lang="en-US" sz="3200" dirty="0">
                <a:effectLst/>
              </a:rPr>
              <a:t>(path)) {</a:t>
            </a:r>
          </a:p>
          <a:p>
            <a:r>
              <a:rPr lang="en-US" sz="3200" dirty="0">
                <a:effectLst/>
              </a:rPr>
              <a:t>  // TODO: work with file</a:t>
            </a:r>
          </a:p>
          <a:p>
            <a:r>
              <a:rPr lang="en-US" sz="3200" dirty="0">
                <a:effectLst/>
              </a:rPr>
              <a:t>}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catch</a:t>
            </a:r>
            <a:r>
              <a:rPr lang="en-US" sz="3200" dirty="0">
                <a:effectLst/>
              </a:rPr>
              <a:t> (</a:t>
            </a:r>
            <a:r>
              <a:rPr lang="en-US" sz="3200" dirty="0" err="1">
                <a:effectLst/>
              </a:rPr>
              <a:t>IOException</a:t>
            </a:r>
            <a:r>
              <a:rPr lang="en-US" sz="3200" dirty="0">
                <a:effectLst/>
              </a:rPr>
              <a:t> e) {</a:t>
            </a:r>
          </a:p>
          <a:p>
            <a:r>
              <a:rPr lang="en-US" sz="3200" dirty="0">
                <a:effectLst/>
              </a:rPr>
              <a:t>  // TODO: handle exception</a:t>
            </a:r>
          </a:p>
          <a:p>
            <a:r>
              <a:rPr lang="en-US" sz="3200" dirty="0">
                <a:effectLst/>
              </a:rPr>
              <a:t>}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4821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utility methods </a:t>
            </a:r>
            <a:r>
              <a:rPr lang="en-US" dirty="0"/>
              <a:t>for easy file manipulation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(2)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89013" y="2362200"/>
            <a:ext cx="102108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Path </a:t>
            </a:r>
            <a:r>
              <a:rPr lang="en-US" sz="2800" dirty="0" err="1">
                <a:effectLst/>
              </a:rPr>
              <a:t>inPath</a:t>
            </a:r>
            <a:r>
              <a:rPr lang="en-US" sz="2800" dirty="0">
                <a:effectLst/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>
                <a:effectLst/>
              </a:rPr>
              <a:t>"D:\\input.txt"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effectLst/>
              </a:rPr>
              <a:t>Path </a:t>
            </a:r>
            <a:r>
              <a:rPr lang="en-US" sz="2800" dirty="0" err="1">
                <a:effectLst/>
              </a:rPr>
              <a:t>outPath</a:t>
            </a:r>
            <a:r>
              <a:rPr lang="en-US" sz="2800" dirty="0">
                <a:effectLst/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>
                <a:effectLst/>
              </a:rPr>
              <a:t>"D:\\output.txt"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List&lt;String&gt; lines = </a:t>
            </a:r>
            <a:r>
              <a:rPr lang="en-US" sz="2800" dirty="0" err="1">
                <a:effectLst/>
              </a:rPr>
              <a:t>Files.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readAllLines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effectLst/>
              </a:rPr>
              <a:t>inPath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 err="1">
                <a:effectLst/>
              </a:rPr>
              <a:t>Files.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write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effectLst/>
              </a:rPr>
              <a:t>outPath</a:t>
            </a:r>
            <a:r>
              <a:rPr lang="en-US" sz="2800" dirty="0">
                <a:effectLst/>
              </a:rPr>
              <a:t>, lines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// TODO: handle exceptions</a:t>
            </a:r>
          </a:p>
        </p:txBody>
      </p:sp>
    </p:spTree>
    <p:extLst>
      <p:ext uri="{BB962C8B-B14F-4D97-AF65-F5344CB8AC3E}">
        <p14:creationId xmlns:p14="http://schemas.microsoft.com/office/powerpoint/2010/main" val="33829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dirty="0"/>
              <a:t> are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transfer 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 a stream</a:t>
            </a:r>
            <a:r>
              <a:rPr lang="en-US" dirty="0"/>
              <a:t> to: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a file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dirty="0"/>
              <a:t> to a file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2184964" y="4191000"/>
            <a:ext cx="7818897" cy="1668515"/>
            <a:chOff x="2092267" y="3936298"/>
            <a:chExt cx="7818897" cy="166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</p:pic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3600" dirty="0">
                  <a:solidFill>
                    <a:schemeClr val="tx1"/>
                  </a:solidFill>
                  <a:effectLst/>
                </a:rPr>
                <a:t>Stream</a:t>
              </a:r>
              <a:endParaRPr lang="bg-BG" sz="3600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" name="Arrow: Right 1"/>
            <p:cNvSpPr/>
            <p:nvPr/>
          </p:nvSpPr>
          <p:spPr>
            <a:xfrm>
              <a:off x="4021684" y="4114800"/>
              <a:ext cx="4069254" cy="501303"/>
            </a:xfrm>
            <a:prstGeom prst="rightArrow">
              <a:avLst>
                <a:gd name="adj1" fmla="val 78290"/>
                <a:gd name="adj2" fmla="val 61316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67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</a:t>
            </a:r>
            <a:r>
              <a:rPr lang="en-US" dirty="0"/>
              <a:t>a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 all lines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US" dirty="0"/>
              <a:t>the result to another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</a:t>
            </a:r>
          </a:p>
          <a:p>
            <a:r>
              <a:rPr lang="en-US" dirty="0"/>
              <a:t>Use Paths and Files classes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486987" y="3465434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C</a:t>
            </a:r>
          </a:p>
          <a:p>
            <a:pPr fontAlgn="t"/>
            <a:r>
              <a:rPr lang="en-US" sz="2800" dirty="0">
                <a:effectLst/>
              </a:rPr>
              <a:t>A</a:t>
            </a:r>
          </a:p>
          <a:p>
            <a:pPr fontAlgn="t"/>
            <a:r>
              <a:rPr lang="en-US" sz="2800" dirty="0">
                <a:effectLst/>
              </a:rPr>
              <a:t>B</a:t>
            </a:r>
          </a:p>
          <a:p>
            <a:pPr fontAlgn="t"/>
            <a:r>
              <a:rPr lang="en-US" sz="2800" dirty="0">
                <a:effectLst/>
              </a:rPr>
              <a:t>D</a:t>
            </a:r>
          </a:p>
          <a:p>
            <a:pPr fontAlgn="t"/>
            <a:r>
              <a:rPr lang="en-US" sz="2800" dirty="0">
                <a:effectLst/>
              </a:rPr>
              <a:t>…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4144165" y="4131463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82365" y="3494855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effectLst/>
              </a:rPr>
              <a:t>A</a:t>
            </a:r>
          </a:p>
          <a:p>
            <a:pPr lvl="0"/>
            <a:r>
              <a:rPr lang="en-GB" sz="2800" dirty="0">
                <a:effectLst/>
              </a:rPr>
              <a:t>B</a:t>
            </a:r>
          </a:p>
          <a:p>
            <a:pPr lvl="0"/>
            <a:r>
              <a:rPr lang="en-GB" sz="2800" dirty="0">
                <a:effectLst/>
              </a:rPr>
              <a:t>C</a:t>
            </a:r>
          </a:p>
          <a:p>
            <a:pPr lvl="0"/>
            <a:r>
              <a:rPr lang="en-GB" sz="2800" dirty="0">
                <a:effectLst/>
              </a:rPr>
              <a:t>D</a:t>
            </a:r>
          </a:p>
          <a:p>
            <a:pPr lvl="0"/>
            <a:r>
              <a:rPr lang="en-GB" sz="2800" dirty="0">
                <a:effectLst/>
              </a:rPr>
              <a:t>…</a:t>
            </a:r>
            <a:endParaRPr lang="bg-BG" sz="2800" dirty="0">
              <a:effectLst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300666" y="3465434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5</a:t>
            </a:r>
          </a:p>
          <a:p>
            <a:pPr fontAlgn="t"/>
            <a:r>
              <a:rPr lang="en-US" sz="2800" dirty="0">
                <a:effectLst/>
              </a:rPr>
              <a:t>2</a:t>
            </a:r>
          </a:p>
          <a:p>
            <a:pPr fontAlgn="t"/>
            <a:r>
              <a:rPr lang="en-US" sz="2800" dirty="0">
                <a:effectLst/>
              </a:rPr>
              <a:t>4</a:t>
            </a:r>
          </a:p>
          <a:p>
            <a:pPr fontAlgn="t"/>
            <a:r>
              <a:rPr lang="en-US" sz="2800" dirty="0">
                <a:effectLst/>
              </a:rPr>
              <a:t>1</a:t>
            </a:r>
          </a:p>
          <a:p>
            <a:pPr fontAlgn="t"/>
            <a:r>
              <a:rPr lang="en-US" sz="2800" dirty="0">
                <a:effectLst/>
              </a:rPr>
              <a:t>…</a:t>
            </a:r>
          </a:p>
        </p:txBody>
      </p:sp>
      <p:sp>
        <p:nvSpPr>
          <p:cNvPr id="15" name="Arrow: Right 14"/>
          <p:cNvSpPr/>
          <p:nvPr/>
        </p:nvSpPr>
        <p:spPr>
          <a:xfrm>
            <a:off x="7957844" y="4131463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796044" y="3494855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effectLst/>
              </a:rPr>
              <a:t>1</a:t>
            </a:r>
          </a:p>
          <a:p>
            <a:pPr lvl="0"/>
            <a:r>
              <a:rPr lang="en-GB" sz="2800" dirty="0">
                <a:effectLst/>
              </a:rPr>
              <a:t>2</a:t>
            </a:r>
          </a:p>
          <a:p>
            <a:pPr lvl="0"/>
            <a:r>
              <a:rPr lang="en-GB" sz="2800" dirty="0">
                <a:effectLst/>
              </a:rPr>
              <a:t>4</a:t>
            </a:r>
          </a:p>
          <a:p>
            <a:pPr lvl="0"/>
            <a:r>
              <a:rPr lang="en-GB" sz="2800" dirty="0">
                <a:effectLst/>
              </a:rPr>
              <a:t>5</a:t>
            </a:r>
          </a:p>
          <a:p>
            <a:pPr lvl="0"/>
            <a:r>
              <a:rPr lang="en-GB" sz="2800" dirty="0">
                <a:effectLst/>
              </a:rPr>
              <a:t>…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3" y="1295400"/>
            <a:ext cx="103632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Path </a:t>
            </a:r>
            <a:r>
              <a:rPr lang="en-GB" sz="2800" dirty="0" err="1"/>
              <a:t>path</a:t>
            </a:r>
            <a:r>
              <a:rPr lang="en-GB" sz="2800" dirty="0"/>
              <a:t> = </a:t>
            </a:r>
            <a:r>
              <a:rPr lang="en-GB" sz="2800" dirty="0" err="1"/>
              <a:t>Paths.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GB" sz="2800" dirty="0"/>
              <a:t>("D:\\input.txt");</a:t>
            </a:r>
          </a:p>
          <a:p>
            <a:r>
              <a:rPr lang="en-GB" sz="2800" dirty="0"/>
              <a:t>Path output = </a:t>
            </a:r>
            <a:r>
              <a:rPr lang="en-GB" sz="2800" dirty="0" err="1"/>
              <a:t>Paths.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GB" sz="2800" dirty="0"/>
              <a:t>("D:\\output.txt");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sz="2800" dirty="0"/>
              <a:t> {</a:t>
            </a:r>
          </a:p>
          <a:p>
            <a:r>
              <a:rPr lang="en-GB" sz="2800" dirty="0"/>
              <a:t>  List&lt;String&gt; lines = </a:t>
            </a:r>
            <a:r>
              <a:rPr lang="en-GB" sz="2800" dirty="0" err="1"/>
              <a:t>Files.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readAllLines</a:t>
            </a:r>
            <a:r>
              <a:rPr lang="en-GB" sz="2800" dirty="0"/>
              <a:t>(path);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Collections.sort</a:t>
            </a:r>
            <a:r>
              <a:rPr lang="en-GB" sz="2800" dirty="0"/>
              <a:t>(lines);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Files.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/>
              <a:t>(output, lines);</a:t>
            </a:r>
          </a:p>
          <a:p>
            <a:r>
              <a:rPr lang="en-GB" sz="2800" dirty="0"/>
              <a:t>} catch (IOException e)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e.printStackTrace</a:t>
            </a:r>
            <a:r>
              <a:rPr lang="en-GB" sz="2800" dirty="0"/>
              <a:t>();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28012" y="4557272"/>
            <a:ext cx="2590800" cy="968998"/>
          </a:xfrm>
          <a:prstGeom prst="wedgeRoundRectCallout">
            <a:avLst>
              <a:gd name="adj1" fmla="val -83085"/>
              <a:gd name="adj2" fmla="val -152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Don't use for large files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Java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243893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6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noProof="1">
                <a:latin typeface="Consolas" panose="020B0609020204030204" pitchFamily="49" charset="0"/>
              </a:rPr>
              <a:t>P</a:t>
            </a:r>
            <a:r>
              <a:rPr lang="en-US" noProof="1"/>
              <a:t>rovides methods for quick and easy manipulation of files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File Class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613" y="1938351"/>
            <a:ext cx="97536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import </a:t>
            </a:r>
            <a:r>
              <a:rPr lang="en-GB" sz="3200" dirty="0" err="1">
                <a:effectLst/>
              </a:rPr>
              <a:t>java.io.File</a:t>
            </a:r>
            <a:r>
              <a:rPr lang="en-GB" sz="3200" dirty="0">
                <a:effectLst/>
              </a:rPr>
              <a:t>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File </a:t>
            </a:r>
            <a:r>
              <a:rPr lang="en-GB" sz="3200" dirty="0" err="1">
                <a:effectLst/>
              </a:rPr>
              <a:t>file</a:t>
            </a:r>
            <a:r>
              <a:rPr lang="en-GB" sz="3200" dirty="0">
                <a:effectLst/>
              </a:rPr>
              <a:t>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new File</a:t>
            </a:r>
            <a:r>
              <a:rPr lang="en-GB" sz="3200" dirty="0">
                <a:effectLst/>
              </a:rPr>
              <a:t>("D:\\input.txt");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 err="1">
                <a:effectLst/>
              </a:rPr>
              <a:t>boolean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isExisting</a:t>
            </a:r>
            <a:r>
              <a:rPr lang="en-GB" sz="3200" dirty="0">
                <a:effectLst/>
              </a:rPr>
              <a:t>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exists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long length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length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 </a:t>
            </a:r>
          </a:p>
          <a:p>
            <a:r>
              <a:rPr lang="en-GB" sz="3200" dirty="0" err="1">
                <a:effectLst/>
              </a:rPr>
              <a:t>boolean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isDirectory</a:t>
            </a:r>
            <a:r>
              <a:rPr lang="en-GB" sz="3200" dirty="0">
                <a:effectLst/>
              </a:rPr>
              <a:t>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File[] files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2" y="525780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names and sizes</a:t>
            </a:r>
            <a:r>
              <a:rPr lang="en-US" dirty="0"/>
              <a:t> of all files in "Files-and-Streams" directory</a:t>
            </a:r>
          </a:p>
          <a:p>
            <a:r>
              <a:rPr lang="en-US" dirty="0"/>
              <a:t>Skip child directories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902682" y="4787516"/>
            <a:ext cx="629773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input.txt: [size in bytes]</a:t>
            </a:r>
          </a:p>
          <a:p>
            <a:pPr fontAlgn="t"/>
            <a:r>
              <a:rPr lang="en-US" sz="2800" dirty="0">
                <a:effectLst/>
              </a:rPr>
              <a:t>output.txt: [size in bytes]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2743200"/>
            <a:ext cx="6306404" cy="1806891"/>
          </a:xfrm>
          <a:prstGeom prst="roundRect">
            <a:avLst>
              <a:gd name="adj" fmla="val 3946"/>
            </a:avLst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99996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981200"/>
            <a:ext cx="9906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if (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exists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if (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  File[] files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    for (File f : files)</a:t>
            </a:r>
          </a:p>
          <a:p>
            <a:r>
              <a:rPr lang="en-GB" sz="3200" dirty="0">
                <a:effectLst/>
              </a:rPr>
              <a:t>      if (!</a:t>
            </a:r>
            <a:r>
              <a:rPr lang="en-GB" sz="3200" dirty="0" err="1">
                <a:effectLst/>
              </a:rPr>
              <a:t>f.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      System.out.println(</a:t>
            </a:r>
            <a:r>
              <a:rPr lang="en-GB" sz="3200" dirty="0" err="1">
                <a:effectLst/>
              </a:rPr>
              <a:t>f.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length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87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a folder</a:t>
            </a:r>
            <a:r>
              <a:rPr lang="en-US" dirty="0"/>
              <a:t> named "Files-and-Streams"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all folder names</a:t>
            </a:r>
            <a:r>
              <a:rPr lang="en-US" dirty="0"/>
              <a:t>, starting with the root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folder count</a:t>
            </a:r>
            <a:r>
              <a:rPr lang="en-US" dirty="0"/>
              <a:t> on the last line (including the root)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Nested Folders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153812" y="3395337"/>
            <a:ext cx="503237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…</a:t>
            </a:r>
          </a:p>
          <a:p>
            <a:r>
              <a:rPr lang="en-GB" sz="3200" dirty="0">
                <a:effectLst/>
              </a:rPr>
              <a:t>Streams-and-Files</a:t>
            </a:r>
          </a:p>
          <a:p>
            <a:r>
              <a:rPr lang="en-GB" sz="3200" dirty="0">
                <a:effectLst/>
              </a:rPr>
              <a:t>Serialization</a:t>
            </a:r>
          </a:p>
          <a:p>
            <a:r>
              <a:rPr lang="en-GB" sz="3200" dirty="0">
                <a:effectLst/>
              </a:rPr>
              <a:t>Streams-and-Files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[count] </a:t>
            </a:r>
            <a:r>
              <a:rPr lang="en-US" sz="3200" dirty="0">
                <a:effectLst/>
              </a:rPr>
              <a:t>folders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7788"/>
          <a:stretch/>
        </p:blipFill>
        <p:spPr>
          <a:xfrm>
            <a:off x="2436812" y="3395337"/>
            <a:ext cx="2223581" cy="26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Nested Folders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03312" y="1600200"/>
            <a:ext cx="99060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String path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"D:\\Files-and-Streams"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File root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new File(</a:t>
            </a:r>
            <a:r>
              <a:rPr lang="en-GB" sz="3200" dirty="0">
                <a:effectLst/>
              </a:rPr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3200" dirty="0">
                <a:effectLst/>
              </a:rPr>
              <a:t>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Deque&lt;File&gt; </a:t>
            </a:r>
            <a:r>
              <a:rPr lang="en-GB" sz="3200" dirty="0" err="1">
                <a:effectLst/>
              </a:rPr>
              <a:t>dirs</a:t>
            </a:r>
            <a:r>
              <a:rPr lang="en-GB" sz="3200" dirty="0">
                <a:effectLst/>
              </a:rPr>
              <a:t> = new </a:t>
            </a:r>
            <a:r>
              <a:rPr lang="en-GB" sz="3200" dirty="0" err="1">
                <a:effectLst/>
              </a:rPr>
              <a:t>ArrayDeque</a:t>
            </a:r>
            <a:r>
              <a:rPr lang="en-GB" sz="3200" dirty="0">
                <a:effectLst/>
              </a:rPr>
              <a:t>&lt;&gt;();</a:t>
            </a:r>
          </a:p>
          <a:p>
            <a:r>
              <a:rPr lang="en-GB" sz="3200" dirty="0" err="1">
                <a:effectLst/>
              </a:rPr>
              <a:t>dirs.offer</a:t>
            </a:r>
            <a:r>
              <a:rPr lang="en-GB" sz="3200" dirty="0">
                <a:effectLst/>
              </a:rPr>
              <a:t>(root);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// continue…</a:t>
            </a:r>
          </a:p>
        </p:txBody>
      </p:sp>
    </p:spTree>
    <p:extLst>
      <p:ext uri="{BB962C8B-B14F-4D97-AF65-F5344CB8AC3E}">
        <p14:creationId xmlns:p14="http://schemas.microsoft.com/office/powerpoint/2010/main" val="1526785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Nested Folders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03312" y="1219200"/>
            <a:ext cx="9906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effectLst/>
              </a:rPr>
              <a:t>int count = 0;</a:t>
            </a:r>
          </a:p>
          <a:p>
            <a:r>
              <a:rPr lang="en-GB" sz="2800" dirty="0">
                <a:effectLst/>
              </a:rPr>
              <a:t>while (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!directories.isEmpty()</a:t>
            </a:r>
            <a:r>
              <a:rPr lang="en-GB" sz="2800" dirty="0">
                <a:effectLst/>
              </a:rPr>
              <a:t>) {</a:t>
            </a:r>
          </a:p>
          <a:p>
            <a:r>
              <a:rPr lang="en-GB" sz="2800" dirty="0">
                <a:effectLst/>
              </a:rPr>
              <a:t>  File current = directories.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poll()</a:t>
            </a:r>
            <a:r>
              <a:rPr lang="en-GB" sz="2800" dirty="0">
                <a:effectLst/>
              </a:rPr>
              <a:t>;</a:t>
            </a:r>
          </a:p>
          <a:p>
            <a:r>
              <a:rPr lang="en-GB" sz="2800" dirty="0">
                <a:effectLst/>
              </a:rPr>
              <a:t>  System.out.println(current.getName());</a:t>
            </a:r>
          </a:p>
          <a:p>
            <a:r>
              <a:rPr lang="en-GB" sz="2800" dirty="0">
                <a:effectLst/>
              </a:rPr>
              <a:t>  count++;</a:t>
            </a:r>
          </a:p>
          <a:p>
            <a:r>
              <a:rPr lang="en-GB" sz="2800" dirty="0">
                <a:effectLst/>
              </a:rPr>
              <a:t>  </a:t>
            </a:r>
          </a:p>
          <a:p>
            <a:r>
              <a:rPr lang="en-GB" sz="2800" dirty="0">
                <a:effectLst/>
              </a:rPr>
              <a:t>  for (File dir : current.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listFiles()</a:t>
            </a:r>
            <a:r>
              <a:rPr lang="en-GB" sz="2800" dirty="0">
                <a:effectLst/>
              </a:rPr>
              <a:t>)</a:t>
            </a:r>
          </a:p>
          <a:p>
            <a:r>
              <a:rPr lang="en-GB" sz="2800" dirty="0">
                <a:effectLst/>
              </a:rPr>
              <a:t>    if (dir.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isDirectory()</a:t>
            </a:r>
            <a:r>
              <a:rPr lang="en-GB" sz="2800" dirty="0">
                <a:effectLst/>
              </a:rPr>
              <a:t>)</a:t>
            </a:r>
          </a:p>
          <a:p>
            <a:r>
              <a:rPr lang="en-GB" sz="2800" dirty="0">
                <a:effectLst/>
              </a:rPr>
              <a:t>      directories.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offer(</a:t>
            </a:r>
            <a:r>
              <a:rPr lang="en-GB" sz="2800" dirty="0">
                <a:effectLst/>
              </a:rPr>
              <a:t>dir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2800" dirty="0">
                <a:effectLst/>
              </a:rPr>
              <a:t>;</a:t>
            </a:r>
          </a:p>
          <a:p>
            <a:r>
              <a:rPr lang="en-GB" sz="28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6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77942" y="2100515"/>
            <a:ext cx="1847448" cy="184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Serializing and Deserializing Objects</a:t>
            </a:r>
          </a:p>
        </p:txBody>
      </p:sp>
      <p:sp>
        <p:nvSpPr>
          <p:cNvPr id="5" name="AutoShape 6" descr="Image result for serialization icon"/>
          <p:cNvSpPr>
            <a:spLocks noChangeAspect="1" noChangeArrowheads="1"/>
          </p:cNvSpPr>
          <p:nvPr/>
        </p:nvSpPr>
        <p:spPr bwMode="auto">
          <a:xfrm>
            <a:off x="5942012" y="1371601"/>
            <a:ext cx="2209799" cy="220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11" b="5661"/>
          <a:stretch/>
        </p:blipFill>
        <p:spPr>
          <a:xfrm>
            <a:off x="2537425" y="1834106"/>
            <a:ext cx="2878760" cy="2285999"/>
          </a:xfrm>
          <a:prstGeom prst="roundRect">
            <a:avLst>
              <a:gd name="adj" fmla="val 6008"/>
            </a:avLst>
          </a:prstGeom>
          <a:effectLst>
            <a:softEdge rad="127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1778"/>
          <a:stretch/>
        </p:blipFill>
        <p:spPr>
          <a:xfrm>
            <a:off x="6399212" y="1834106"/>
            <a:ext cx="2723325" cy="2285999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637120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fundamental types</a:t>
            </a:r>
            <a:r>
              <a:rPr lang="en-US" dirty="0"/>
              <a:t> of streams: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Basics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2774817" y="2514600"/>
            <a:ext cx="6639190" cy="1219200"/>
            <a:chOff x="1827212" y="2492681"/>
            <a:chExt cx="6639190" cy="12192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</p:pic>
        <p:sp>
          <p:nvSpPr>
            <p:cNvPr id="29" name="Text Placeholder 5"/>
            <p:cNvSpPr txBox="1">
              <a:spLocks/>
            </p:cNvSpPr>
            <p:nvPr/>
          </p:nvSpPr>
          <p:spPr>
            <a:xfrm>
              <a:off x="3594121" y="3037777"/>
              <a:ext cx="3239751" cy="64993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dirty="0">
                  <a:solidFill>
                    <a:schemeClr val="tx1"/>
                  </a:solidFill>
                  <a:effectLst/>
                </a:rPr>
                <a:t>Input Stream</a:t>
              </a:r>
              <a:endParaRPr lang="bg-BG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0" name="Arrow: Right 29"/>
            <p:cNvSpPr/>
            <p:nvPr/>
          </p:nvSpPr>
          <p:spPr>
            <a:xfrm>
              <a:off x="3243593" y="2543535"/>
              <a:ext cx="3841419" cy="429314"/>
            </a:xfrm>
            <a:prstGeom prst="rightArrow">
              <a:avLst>
                <a:gd name="adj1" fmla="val 52555"/>
                <a:gd name="adj2" fmla="val 97345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74817" y="4495800"/>
            <a:ext cx="6639190" cy="1219200"/>
            <a:chOff x="1827212" y="2492681"/>
            <a:chExt cx="6639190" cy="1219200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</p:pic>
        <p:sp>
          <p:nvSpPr>
            <p:cNvPr id="59" name="Text Placeholder 5"/>
            <p:cNvSpPr txBox="1">
              <a:spLocks/>
            </p:cNvSpPr>
            <p:nvPr/>
          </p:nvSpPr>
          <p:spPr>
            <a:xfrm>
              <a:off x="3594121" y="3037777"/>
              <a:ext cx="3239751" cy="64993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dirty="0">
                  <a:solidFill>
                    <a:schemeClr val="tx1"/>
                  </a:solidFill>
                  <a:effectLst/>
                </a:rPr>
                <a:t>Output</a:t>
              </a:r>
              <a:r>
                <a:rPr lang="en-US" dirty="0">
                  <a:solidFill>
                    <a:schemeClr val="tx1"/>
                  </a:solidFill>
                  <a:effectLst/>
                </a:rPr>
                <a:t> Stream</a:t>
              </a:r>
              <a:endParaRPr lang="bg-BG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Arrow: Right 59"/>
            <p:cNvSpPr/>
            <p:nvPr/>
          </p:nvSpPr>
          <p:spPr>
            <a:xfrm flipH="1">
              <a:off x="3243592" y="2505555"/>
              <a:ext cx="3841419" cy="467293"/>
            </a:xfrm>
            <a:prstGeom prst="rightArrow">
              <a:avLst>
                <a:gd name="adj1" fmla="val 52555"/>
                <a:gd name="adj2" fmla="val 97345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61" name="AutoShape 6"/>
          <p:cNvSpPr>
            <a:spLocks noChangeArrowheads="1"/>
          </p:cNvSpPr>
          <p:nvPr/>
        </p:nvSpPr>
        <p:spPr bwMode="auto">
          <a:xfrm>
            <a:off x="7546976" y="996078"/>
            <a:ext cx="3333847" cy="1163418"/>
          </a:xfrm>
          <a:prstGeom prst="wedgeRoundRectCallout">
            <a:avLst>
              <a:gd name="adj1" fmla="val -90829"/>
              <a:gd name="adj2" fmla="val 83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Streams are unidirectional!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72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Save</a:t>
            </a:r>
            <a:r>
              <a:rPr lang="en-US" noProof="1">
                <a:solidFill>
                  <a:srgbClr val="FFFFFF"/>
                </a:solidFill>
                <a:latin typeface="+mj-lt"/>
                <a:cs typeface="Consolas" panose="020B0609020204030204" pitchFamily="49" charset="0"/>
              </a:rPr>
              <a:t> objects to a file</a:t>
            </a:r>
            <a:endParaRPr lang="en-US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2076106"/>
            <a:ext cx="100584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List&lt;String&gt; names = new ArrayList&lt;&gt;();</a:t>
            </a:r>
          </a:p>
          <a:p>
            <a:r>
              <a:rPr lang="en-US" sz="2800" dirty="0">
                <a:effectLst/>
              </a:rPr>
              <a:t>Collections.addAll(names, "Mimi", "Gosho");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FileOutputStream fos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FileOutputStream(</a:t>
            </a:r>
            <a:r>
              <a:rPr lang="en-US" sz="2800" dirty="0">
                <a:effectLst/>
              </a:rPr>
              <a:t>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ObjectOutputStream o</a:t>
            </a:r>
            <a:r>
              <a:rPr lang="en-US" sz="2800" dirty="0">
                <a:effectLst/>
              </a:rPr>
              <a:t>os =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	new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fos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oos.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writeObject(</a:t>
            </a:r>
            <a:r>
              <a:rPr lang="en-US" sz="2800" dirty="0">
                <a:effectLst/>
              </a:rPr>
              <a:t>names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// TODO: handle exceptions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3779" y="5257800"/>
            <a:ext cx="3017033" cy="1191002"/>
            <a:chOff x="7623562" y="5334000"/>
            <a:chExt cx="3017033" cy="11910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623562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66412" y="5590923"/>
              <a:ext cx="874183" cy="7338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2" name="Arrow: Right 1"/>
            <p:cNvSpPr/>
            <p:nvPr/>
          </p:nvSpPr>
          <p:spPr>
            <a:xfrm>
              <a:off x="9209102" y="5571145"/>
              <a:ext cx="471599" cy="74594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660019" y="1570056"/>
            <a:ext cx="2178233" cy="1012094"/>
          </a:xfrm>
          <a:prstGeom prst="wedgeRoundRectCallout">
            <a:avLst>
              <a:gd name="adj1" fmla="val -44883"/>
              <a:gd name="adj2" fmla="val 138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Save objects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.ser</a:t>
            </a:r>
            <a:r>
              <a:rPr lang="en-US" sz="2800" dirty="0">
                <a:solidFill>
                  <a:srgbClr val="FFFFFF"/>
                </a:solidFill>
              </a:rPr>
              <a:t> file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7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Load</a:t>
            </a:r>
            <a:r>
              <a:rPr lang="en-US" noProof="1">
                <a:solidFill>
                  <a:srgbClr val="FFFFFF"/>
                </a:solidFill>
                <a:latin typeface="+mj-lt"/>
                <a:cs typeface="Consolas" panose="020B0609020204030204" pitchFamily="49" charset="0"/>
              </a:rPr>
              <a:t> objects from a file</a:t>
            </a:r>
            <a:endParaRPr lang="en-US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1981200"/>
            <a:ext cx="10058402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FileInputStream fis = </a:t>
            </a:r>
          </a:p>
          <a:p>
            <a:r>
              <a:rPr lang="en-US" sz="2800" dirty="0">
                <a:effectLst/>
              </a:rPr>
              <a:t>	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FileOutputStream(</a:t>
            </a:r>
            <a:r>
              <a:rPr lang="en-US" sz="2800" dirty="0">
                <a:effectLst/>
              </a:rPr>
              <a:t>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effectLst/>
              </a:rPr>
              <a:t>ObjectInputStream oos = </a:t>
            </a:r>
          </a:p>
          <a:p>
            <a:r>
              <a:rPr lang="en-US" sz="2800" dirty="0">
                <a:effectLst/>
              </a:rPr>
              <a:t>	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ObjectInputStream(</a:t>
            </a:r>
            <a:r>
              <a:rPr lang="en-US" sz="2800" dirty="0">
                <a:effectLst/>
              </a:rPr>
              <a:t>fis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List&lt;String&gt; names =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	(List&lt;String&gt;)</a:t>
            </a:r>
            <a:r>
              <a:rPr lang="en-US" sz="2800" dirty="0">
                <a:effectLst/>
              </a:rPr>
              <a:t> oos.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readObject()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// TODO: handle exceptions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563779" y="5257800"/>
            <a:ext cx="3017033" cy="1191002"/>
            <a:chOff x="7623562" y="5334000"/>
            <a:chExt cx="3017033" cy="11910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623562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66412" y="5590923"/>
              <a:ext cx="874183" cy="7338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18" name="Arrow: Right 17"/>
            <p:cNvSpPr/>
            <p:nvPr/>
          </p:nvSpPr>
          <p:spPr>
            <a:xfrm flipH="1">
              <a:off x="9190248" y="5571145"/>
              <a:ext cx="471599" cy="74594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249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latin typeface="+mj-lt"/>
              </a:rPr>
              <a:t>Custom objects should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implement</a:t>
            </a:r>
            <a:r>
              <a:rPr lang="en-US" noProof="1">
                <a:latin typeface="+mj-lt"/>
              </a:rPr>
              <a:t>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Serializable</a:t>
            </a:r>
            <a:r>
              <a:rPr lang="en-US" noProof="1">
                <a:latin typeface="+mj-lt"/>
              </a:rPr>
              <a:t> interface</a:t>
            </a:r>
            <a:endParaRPr lang="en-US" dirty="0"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of Custom Objects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2328280"/>
            <a:ext cx="10210802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effectLst/>
              </a:rPr>
              <a:t>class Cube 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  <a:effectLst/>
              </a:rPr>
              <a:t>implements Serializable</a:t>
            </a:r>
            <a:r>
              <a:rPr lang="en-GB" sz="3600" dirty="0">
                <a:effectLst/>
              </a:rPr>
              <a:t> {</a:t>
            </a:r>
          </a:p>
          <a:p>
            <a:r>
              <a:rPr lang="en-GB" sz="3600" dirty="0">
                <a:effectLst/>
              </a:rPr>
              <a:t>  String </a:t>
            </a:r>
            <a:r>
              <a:rPr lang="en-GB" sz="3600" dirty="0" err="1">
                <a:effectLst/>
              </a:rPr>
              <a:t>color</a:t>
            </a:r>
            <a:r>
              <a:rPr lang="en-GB" sz="3600" dirty="0">
                <a:effectLst/>
              </a:rPr>
              <a:t>;</a:t>
            </a:r>
          </a:p>
          <a:p>
            <a:r>
              <a:rPr lang="en-GB" sz="3600" dirty="0">
                <a:effectLst/>
              </a:rPr>
              <a:t>  double width;</a:t>
            </a:r>
          </a:p>
          <a:p>
            <a:r>
              <a:rPr lang="en-GB" sz="3600" dirty="0">
                <a:effectLst/>
              </a:rPr>
              <a:t>  double height;</a:t>
            </a:r>
          </a:p>
          <a:p>
            <a:r>
              <a:rPr lang="en-GB" sz="3600" dirty="0">
                <a:effectLst/>
              </a:rPr>
              <a:t>  double depth;</a:t>
            </a:r>
          </a:p>
          <a:p>
            <a:r>
              <a:rPr lang="en-GB" sz="3600" dirty="0">
                <a:effectLst/>
              </a:rPr>
              <a:t>}</a:t>
            </a:r>
          </a:p>
        </p:txBody>
      </p:sp>
      <p:pic>
        <p:nvPicPr>
          <p:cNvPr id="3074" name="Picture 2" descr="Image result for obje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657600"/>
            <a:ext cx="2667000" cy="2667000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3954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Cube class</a:t>
            </a:r>
            <a:r>
              <a:rPr lang="en-US" dirty="0"/>
              <a:t> with color, width, height and depth</a:t>
            </a:r>
          </a:p>
          <a:p>
            <a:r>
              <a:rPr lang="en-US" dirty="0"/>
              <a:t>Create a cube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color: "green"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w: 15.3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h: 12.4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d: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Serialize Custom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046412" y="3048000"/>
            <a:ext cx="6096000" cy="2366929"/>
            <a:chOff x="2284412" y="3429000"/>
            <a:chExt cx="6096000" cy="2366929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5802207" y="3429000"/>
              <a:ext cx="2578205" cy="230668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284412" y="3429000"/>
              <a:ext cx="5524314" cy="2366929"/>
              <a:chOff x="2284412" y="3429000"/>
              <a:chExt cx="5524314" cy="2366929"/>
            </a:xfrm>
          </p:grpSpPr>
          <p:pic>
            <p:nvPicPr>
              <p:cNvPr id="18" name="Picture 2" descr="Image result for object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4412" y="3429000"/>
                <a:ext cx="2595635" cy="2366929"/>
              </a:xfrm>
              <a:prstGeom prst="roundRect">
                <a:avLst>
                  <a:gd name="adj" fmla="val 3329"/>
                </a:avLst>
              </a:prstGeom>
              <a:noFill/>
              <a:effectLst>
                <a:softEdge rad="127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4"/>
              <a:srcRect r="1778"/>
              <a:stretch/>
            </p:blipFill>
            <p:spPr>
              <a:xfrm>
                <a:off x="6409351" y="4341565"/>
                <a:ext cx="1399375" cy="1174656"/>
              </a:xfrm>
              <a:prstGeom prst="roundRect">
                <a:avLst>
                  <a:gd name="adj" fmla="val 6796"/>
                </a:avLst>
              </a:prstGeom>
              <a:effectLst>
                <a:softEdge rad="12700"/>
              </a:effectLst>
            </p:spPr>
          </p:pic>
          <p:sp>
            <p:nvSpPr>
              <p:cNvPr id="20" name="Arrow: Right 19"/>
              <p:cNvSpPr/>
              <p:nvPr/>
            </p:nvSpPr>
            <p:spPr>
              <a:xfrm rot="10800000" flipH="1">
                <a:off x="5029991" y="4800599"/>
                <a:ext cx="1282680" cy="284379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9660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905000"/>
            <a:ext cx="9906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class Cube implements Serializable {</a:t>
            </a:r>
          </a:p>
          <a:p>
            <a:r>
              <a:rPr lang="en-GB" sz="3200" dirty="0">
                <a:effectLst/>
              </a:rPr>
              <a:t>  String </a:t>
            </a:r>
            <a:r>
              <a:rPr lang="en-GB" sz="3200" dirty="0" err="1">
                <a:effectLst/>
              </a:rPr>
              <a:t>color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  double width;</a:t>
            </a:r>
          </a:p>
          <a:p>
            <a:r>
              <a:rPr lang="en-GB" sz="3200" dirty="0">
                <a:effectLst/>
              </a:rPr>
              <a:t>  double height;</a:t>
            </a:r>
          </a:p>
          <a:p>
            <a:r>
              <a:rPr lang="en-GB" sz="3200" dirty="0">
                <a:effectLst/>
              </a:rPr>
              <a:t>  double depth;</a:t>
            </a:r>
          </a:p>
          <a:p>
            <a:r>
              <a:rPr lang="en-GB" sz="3200" dirty="0">
                <a:effectLst/>
              </a:rPr>
              <a:t>}</a:t>
            </a:r>
          </a:p>
        </p:txBody>
      </p:sp>
      <p:pic>
        <p:nvPicPr>
          <p:cNvPr id="8" name="Picture 2" descr="Image result for objec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372004"/>
            <a:ext cx="1371600" cy="1250746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251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328751"/>
            <a:ext cx="99060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String path = "D:\\save.ser";</a:t>
            </a:r>
          </a:p>
          <a:p>
            <a:r>
              <a:rPr lang="en-GB" sz="3200" dirty="0">
                <a:effectLst/>
              </a:rPr>
              <a:t>try (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oos</a:t>
            </a:r>
            <a:r>
              <a:rPr lang="en-GB" sz="3200" dirty="0">
                <a:effectLst/>
              </a:rPr>
              <a:t> = </a:t>
            </a:r>
            <a:br>
              <a:rPr lang="en-GB" sz="3200" dirty="0">
                <a:effectLst/>
              </a:rPr>
            </a:br>
            <a:r>
              <a:rPr lang="en-GB" sz="3200" dirty="0">
                <a:effectLst/>
              </a:rPr>
              <a:t>	new 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GB" sz="3200" dirty="0">
                <a:effectLst/>
              </a:rPr>
              <a:t>(</a:t>
            </a:r>
            <a:br>
              <a:rPr lang="en-GB" sz="3200" dirty="0">
                <a:effectLst/>
              </a:rPr>
            </a:br>
            <a:r>
              <a:rPr lang="en-GB" sz="3200" dirty="0">
                <a:effectLst/>
              </a:rPr>
              <a:t>	  new </a:t>
            </a:r>
            <a:r>
              <a:rPr lang="en-GB" sz="3200" dirty="0" err="1">
                <a:effectLst/>
              </a:rPr>
              <a:t>FileOutputStream</a:t>
            </a:r>
            <a:r>
              <a:rPr lang="en-GB" sz="3200" dirty="0">
                <a:effectLst/>
              </a:rPr>
              <a:t>(path))) {</a:t>
            </a:r>
          </a:p>
          <a:p>
            <a:r>
              <a:rPr lang="en-GB" sz="3200" dirty="0">
                <a:effectLst/>
              </a:rPr>
              <a:t>  </a:t>
            </a:r>
            <a:r>
              <a:rPr lang="en-GB" sz="3200" dirty="0" err="1">
                <a:effectLst/>
              </a:rPr>
              <a:t>oos.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writeObject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GB" sz="3200" dirty="0">
                <a:effectLst/>
              </a:rPr>
              <a:t>cube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} catch (</a:t>
            </a:r>
            <a:r>
              <a:rPr lang="en-GB" sz="3200" dirty="0" err="1">
                <a:effectLst/>
              </a:rPr>
              <a:t>IOException</a:t>
            </a:r>
            <a:r>
              <a:rPr lang="en-GB" sz="3200" dirty="0">
                <a:effectLst/>
              </a:rPr>
              <a:t> e) {</a:t>
            </a:r>
          </a:p>
          <a:p>
            <a:r>
              <a:rPr lang="en-GB" sz="3200" dirty="0">
                <a:effectLst/>
              </a:rPr>
              <a:t>  </a:t>
            </a:r>
            <a:r>
              <a:rPr lang="en-GB" sz="3200" dirty="0" err="1">
                <a:effectLst/>
              </a:rPr>
              <a:t>e.printStackTrace</a:t>
            </a:r>
            <a:r>
              <a:rPr lang="en-GB" sz="3200" dirty="0">
                <a:effectLst/>
              </a:rPr>
              <a:t>();</a:t>
            </a:r>
          </a:p>
          <a:p>
            <a:r>
              <a:rPr lang="en-GB" sz="3200" dirty="0">
                <a:effectLst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778"/>
          <a:stretch/>
        </p:blipFill>
        <p:spPr>
          <a:xfrm>
            <a:off x="9294812" y="4899072"/>
            <a:ext cx="1399375" cy="1174656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2930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Files and Serialization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15855" y="2458479"/>
            <a:ext cx="2016553" cy="1676400"/>
            <a:chOff x="3599048" y="1383945"/>
            <a:chExt cx="4476564" cy="3721455"/>
          </a:xfrm>
        </p:grpSpPr>
        <p:pic>
          <p:nvPicPr>
            <p:cNvPr id="8" name="Picture 4" descr="Image result for filepath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4" y="2438400"/>
              <a:ext cx="266700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filepath icon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048" y="1405155"/>
              <a:ext cx="2330326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filepath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817" y="1383945"/>
              <a:ext cx="1902795" cy="19050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2213323"/>
            <a:ext cx="1985218" cy="1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86471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sz="3600" dirty="0"/>
              <a:t> are used to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transfer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sz="3600" dirty="0"/>
              <a:t> main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sz="3600" dirty="0"/>
              <a:t> of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3400" dirty="0"/>
              <a:t>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sz="3400" dirty="0"/>
              <a:t> Streams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Buffered</a:t>
            </a:r>
            <a:r>
              <a:rPr lang="en-US" sz="3600" dirty="0"/>
              <a:t> streams boost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performance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Streams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can be chained together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You can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save objects state</a:t>
            </a:r>
            <a:r>
              <a:rPr lang="en-US" sz="3600" dirty="0"/>
              <a:t> into a file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295400"/>
            <a:ext cx="277327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and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49379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 Stream</a:t>
            </a:r>
            <a:endParaRPr lang="bg-BG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95684" y="1182066"/>
            <a:ext cx="10121255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"C:\\input.txt"</a:t>
            </a:r>
            <a:r>
              <a:rPr lang="en-GB" sz="3200" dirty="0"/>
              <a:t>;</a:t>
            </a:r>
          </a:p>
          <a:p>
            <a:endParaRPr lang="en-GB" sz="3200" dirty="0"/>
          </a:p>
          <a:p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FileInputStream</a:t>
            </a:r>
            <a:r>
              <a:rPr lang="en-GB" sz="3200" dirty="0"/>
              <a:t> fileStream = </a:t>
            </a:r>
            <a:br>
              <a:rPr lang="en-GB" sz="3200" dirty="0"/>
            </a:br>
            <a:r>
              <a:rPr lang="en-GB" sz="3200" dirty="0"/>
              <a:t>         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new FileInputStream</a:t>
            </a:r>
            <a:r>
              <a:rPr lang="en-GB" sz="3200" dirty="0"/>
              <a:t>(path);</a:t>
            </a:r>
          </a:p>
          <a:p>
            <a:endParaRPr lang="en-GB" sz="3200" dirty="0"/>
          </a:p>
          <a:p>
            <a:r>
              <a:rPr lang="en-GB" sz="3200" dirty="0"/>
              <a:t>int oneByte = fileStream.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read()</a:t>
            </a:r>
            <a:r>
              <a:rPr lang="en-GB" sz="3200" dirty="0"/>
              <a:t>;</a:t>
            </a:r>
          </a:p>
          <a:p>
            <a:r>
              <a:rPr lang="en-GB" sz="3200" dirty="0"/>
              <a:t>while (oneByte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&gt;= 0</a:t>
            </a:r>
            <a:r>
              <a:rPr lang="en-GB" sz="3200" dirty="0"/>
              <a:t>) {</a:t>
            </a:r>
          </a:p>
          <a:p>
            <a:r>
              <a:rPr lang="en-GB" sz="3200" dirty="0"/>
              <a:t>  System.out.print(oneByte);</a:t>
            </a:r>
          </a:p>
          <a:p>
            <a:r>
              <a:rPr lang="en-GB" sz="3200" dirty="0"/>
              <a:t>  oneByte = fileStream.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read()</a:t>
            </a:r>
            <a:r>
              <a:rPr lang="en-GB" sz="3200" dirty="0"/>
              <a:t>;</a:t>
            </a:r>
          </a:p>
          <a:p>
            <a:r>
              <a:rPr lang="en-GB" sz="3200" dirty="0"/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456612" y="4399182"/>
            <a:ext cx="2071652" cy="1163418"/>
          </a:xfrm>
          <a:prstGeom prst="wedgeRoundRectCallout">
            <a:avLst>
              <a:gd name="adj1" fmla="val -78999"/>
              <a:gd name="adj2" fmla="val 389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en-US" sz="2800" dirty="0">
                <a:solidFill>
                  <a:srgbClr val="FFFFFF"/>
                </a:solidFill>
              </a:rPr>
              <a:t> if empty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22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4022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95684" y="2076106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sz="2800" dirty="0"/>
              <a:t> {</a:t>
            </a:r>
          </a:p>
          <a:p>
            <a:r>
              <a:rPr lang="en-GB" sz="2800" dirty="0"/>
              <a:t>  InputStream in = new FileInputStream(path)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sz="2800" dirty="0"/>
              <a:t> (IOException e) {</a:t>
            </a:r>
          </a:p>
          <a:p>
            <a:r>
              <a:rPr lang="en-GB" sz="2800" dirty="0"/>
              <a:t>  // TODO: handle exception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finally</a:t>
            </a:r>
            <a:r>
              <a:rPr lang="en-GB" sz="2800" dirty="0"/>
              <a:t> {</a:t>
            </a:r>
          </a:p>
          <a:p>
            <a:r>
              <a:rPr lang="en-GB" sz="2800" dirty="0"/>
              <a:t>  if (in != null) {</a:t>
            </a:r>
          </a:p>
          <a:p>
            <a:r>
              <a:rPr lang="en-GB" sz="2800" dirty="0"/>
              <a:t>    in.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close()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52212" y="6404936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Stream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8222027" y="5715000"/>
            <a:ext cx="2444386" cy="736600"/>
            <a:chOff x="7214637" y="4913155"/>
            <a:chExt cx="3604175" cy="1081245"/>
          </a:xfrm>
        </p:grpSpPr>
        <p:pic>
          <p:nvPicPr>
            <p:cNvPr id="17" name="Picture 2" descr="http://educhoices.org/cimages/multimages/1/free_technology_courses.jpg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044" y="4971499"/>
              <a:ext cx="1947499" cy="9645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3" name="Group 2"/>
            <p:cNvGrpSpPr/>
            <p:nvPr/>
          </p:nvGrpSpPr>
          <p:grpSpPr>
            <a:xfrm>
              <a:off x="7214637" y="4913155"/>
              <a:ext cx="3604175" cy="1081245"/>
              <a:chOff x="7694612" y="4836955"/>
              <a:chExt cx="3604175" cy="108124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694612" y="4836955"/>
                <a:ext cx="3604175" cy="1081245"/>
                <a:chOff x="4026626" y="4872991"/>
                <a:chExt cx="3604175" cy="1081245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626" y="4872991"/>
                  <a:ext cx="1080000" cy="1081245"/>
                </a:xfrm>
                <a:prstGeom prst="rect">
                  <a:avLst/>
                </a:prstGeom>
              </p:spPr>
            </p:pic>
            <p:sp>
              <p:nvSpPr>
                <p:cNvPr id="16" name="Oval 15"/>
                <p:cNvSpPr/>
                <p:nvPr/>
              </p:nvSpPr>
              <p:spPr>
                <a:xfrm>
                  <a:off x="6550801" y="4874236"/>
                  <a:ext cx="1080000" cy="10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>
                  <a:noAutofit/>
                </a:bodyPr>
                <a:lstStyle/>
                <a:p>
                  <a:pPr algn="ctr"/>
                  <a:r>
                    <a:rPr lang="en-GB" sz="1800" b="1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10101</a:t>
                  </a:r>
                  <a:endPara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" name="Multiplication Sign 1"/>
              <p:cNvSpPr/>
              <p:nvPr/>
            </p:nvSpPr>
            <p:spPr>
              <a:xfrm>
                <a:off x="8774612" y="4945029"/>
                <a:ext cx="1500846" cy="919876"/>
              </a:xfrm>
              <a:prstGeom prst="mathMultiply">
                <a:avLst>
                  <a:gd name="adj1" fmla="val 30118"/>
                </a:avLst>
              </a:prstGeom>
              <a:solidFill>
                <a:schemeClr val="tx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4622587" y="5339757"/>
            <a:ext cx="2071652" cy="1163418"/>
          </a:xfrm>
          <a:prstGeom prst="wedgeRoundRectCallout">
            <a:avLst>
              <a:gd name="adj1" fmla="val -87447"/>
              <a:gd name="adj2" fmla="val -54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Always free resources!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7580290" y="3173985"/>
            <a:ext cx="2781322" cy="1397457"/>
          </a:xfrm>
          <a:prstGeom prst="wedgeRoundRectCallout">
            <a:avLst>
              <a:gd name="adj1" fmla="val -170978"/>
              <a:gd name="adj2" fmla="val 794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close() </a:t>
            </a:r>
            <a:r>
              <a:rPr lang="en-GB" sz="2800" dirty="0">
                <a:solidFill>
                  <a:srgbClr val="FFFFFF"/>
                </a:solidFill>
              </a:rPr>
              <a:t>can also throw an exception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52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4022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try-with-resources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95684" y="2088930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 (</a:t>
            </a:r>
            <a:r>
              <a:rPr lang="en-GB" sz="2800" dirty="0"/>
              <a:t>InputStream in = new FileInputStream(path)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fileStream.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;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GB" sz="2800" dirty="0"/>
              <a:t> (</a:t>
            </a:r>
            <a:r>
              <a:rPr lang="en-GB" sz="2800" dirty="0" err="1"/>
              <a:t>oneByte</a:t>
            </a:r>
            <a:r>
              <a:rPr lang="en-GB" sz="2800" dirty="0"/>
              <a:t> &gt;= 0) {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System.out.print</a:t>
            </a:r>
            <a:r>
              <a:rPr lang="en-GB" sz="2800" dirty="0"/>
              <a:t>(</a:t>
            </a:r>
            <a:r>
              <a:rPr lang="en-GB" sz="2800" dirty="0" err="1"/>
              <a:t>oneByte</a:t>
            </a:r>
            <a:r>
              <a:rPr lang="en-GB" sz="2800" dirty="0"/>
              <a:t>);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fileStream.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sz="2800" dirty="0"/>
              <a:t> (IOException e) {</a:t>
            </a:r>
          </a:p>
          <a:p>
            <a:r>
              <a:rPr lang="en-GB" sz="2800" dirty="0"/>
              <a:t>  // TODO: handle exception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Stream (2)</a:t>
            </a:r>
            <a:endParaRPr lang="bg-BG" dirty="0"/>
          </a:p>
        </p:txBody>
      </p:sp>
      <p:grpSp>
        <p:nvGrpSpPr>
          <p:cNvPr id="17" name="Group 16"/>
          <p:cNvGrpSpPr/>
          <p:nvPr/>
        </p:nvGrpSpPr>
        <p:grpSpPr>
          <a:xfrm>
            <a:off x="8222027" y="5715000"/>
            <a:ext cx="2444386" cy="736600"/>
            <a:chOff x="7214637" y="4913155"/>
            <a:chExt cx="3604175" cy="1081245"/>
          </a:xfrm>
        </p:grpSpPr>
        <p:pic>
          <p:nvPicPr>
            <p:cNvPr id="18" name="Picture 2" descr="http://educhoices.org/cimages/multimages/1/free_technology_courses.jpg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044" y="4971499"/>
              <a:ext cx="1947499" cy="9645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20" name="Group 19"/>
            <p:cNvGrpSpPr/>
            <p:nvPr/>
          </p:nvGrpSpPr>
          <p:grpSpPr>
            <a:xfrm>
              <a:off x="7214637" y="4913155"/>
              <a:ext cx="3604175" cy="1081245"/>
              <a:chOff x="7694612" y="4836955"/>
              <a:chExt cx="3604175" cy="108124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694612" y="4836955"/>
                <a:ext cx="3604175" cy="1081245"/>
                <a:chOff x="4026626" y="4872991"/>
                <a:chExt cx="3604175" cy="1081245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626" y="4872991"/>
                  <a:ext cx="1080000" cy="1081245"/>
                </a:xfrm>
                <a:prstGeom prst="rect">
                  <a:avLst/>
                </a:prstGeom>
              </p:spPr>
            </p:pic>
            <p:sp>
              <p:nvSpPr>
                <p:cNvPr id="24" name="Oval 23"/>
                <p:cNvSpPr/>
                <p:nvPr/>
              </p:nvSpPr>
              <p:spPr>
                <a:xfrm>
                  <a:off x="6550801" y="4874236"/>
                  <a:ext cx="1080000" cy="10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>
                  <a:noAutofit/>
                </a:bodyPr>
                <a:lstStyle/>
                <a:p>
                  <a:pPr algn="ctr"/>
                  <a:r>
                    <a:rPr lang="en-GB" sz="1800" b="1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10101</a:t>
                  </a:r>
                  <a:endPara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2" name="Multiplication Sign 21"/>
              <p:cNvSpPr/>
              <p:nvPr/>
            </p:nvSpPr>
            <p:spPr>
              <a:xfrm>
                <a:off x="8774612" y="4945029"/>
                <a:ext cx="1500846" cy="919876"/>
              </a:xfrm>
              <a:prstGeom prst="mathMultiply">
                <a:avLst>
                  <a:gd name="adj1" fmla="val 30118"/>
                </a:avLst>
              </a:prstGeom>
              <a:solidFill>
                <a:schemeClr val="tx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171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file</a:t>
            </a:r>
          </a:p>
          <a:p>
            <a:r>
              <a:rPr lang="en-US" dirty="0"/>
              <a:t>Read and print all of its contents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a sequence of bytes</a:t>
            </a:r>
            <a:r>
              <a:rPr lang="en-US" dirty="0"/>
              <a:t>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3697142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Two households, both alike in dignity,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In fair Verona, where we lay our scene,</a:t>
            </a:r>
            <a:endParaRPr lang="bg-BG" sz="28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779250" y="4305956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652475" y="3696356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1010100 1110111 1101111 100000 1101000 1101111 1110101 1110011 1100101 1101000…</a:t>
            </a:r>
            <a:endParaRPr lang="bg-BG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160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076576"/>
            <a:ext cx="10121255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String path =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"D:\\input.txt"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dirty="0"/>
              <a:t> (InputStream in = new FileInputStream(path))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while (</a:t>
            </a:r>
            <a:r>
              <a:rPr lang="en-GB" dirty="0" err="1"/>
              <a:t>oneByte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&gt;= 0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System.out.prinf</a:t>
            </a:r>
            <a:r>
              <a:rPr lang="en-GB" dirty="0"/>
              <a:t>("%s ", 	</a:t>
            </a:r>
            <a:r>
              <a:rPr lang="en-GB" dirty="0" err="1"/>
              <a:t>Integer.toBinaryString</a:t>
            </a:r>
            <a:r>
              <a:rPr lang="en-GB" dirty="0"/>
              <a:t>(</a:t>
            </a:r>
            <a:r>
              <a:rPr lang="en-GB" dirty="0" err="1"/>
              <a:t>oneByte</a:t>
            </a:r>
            <a:r>
              <a:rPr lang="en-GB" dirty="0"/>
              <a:t>));</a:t>
            </a:r>
          </a:p>
          <a:p>
            <a:r>
              <a:rPr lang="en-GB" dirty="0"/>
              <a:t>    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dirty="0"/>
              <a:t> (IOException e) {</a:t>
            </a:r>
          </a:p>
          <a:p>
            <a:r>
              <a:rPr lang="en-GB" dirty="0"/>
              <a:t>  </a:t>
            </a:r>
            <a:r>
              <a:rPr lang="en-GB" dirty="0" err="1"/>
              <a:t>e.printStackTrace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5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2628</Words>
  <Application>Microsoft Office PowerPoint</Application>
  <PresentationFormat>Custom</PresentationFormat>
  <Paragraphs>525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 16x9</vt:lpstr>
      <vt:lpstr>5_SoftUni 16x9</vt:lpstr>
      <vt:lpstr>Files and Streams</vt:lpstr>
      <vt:lpstr>Table of Contents</vt:lpstr>
      <vt:lpstr>What is Stream?</vt:lpstr>
      <vt:lpstr>Streams Basics</vt:lpstr>
      <vt:lpstr>Opening a File Stream</vt:lpstr>
      <vt:lpstr>Closing a Stream</vt:lpstr>
      <vt:lpstr>Closing a Stream (2)</vt:lpstr>
      <vt:lpstr>Problem: Read File</vt:lpstr>
      <vt:lpstr>Solution: Read File</vt:lpstr>
      <vt:lpstr>Problem: Write to File</vt:lpstr>
      <vt:lpstr>Solution: Write to File</vt:lpstr>
      <vt:lpstr>Solution: Write to a File</vt:lpstr>
      <vt:lpstr>Basic Stream Types in Java</vt:lpstr>
      <vt:lpstr>Byte Stream</vt:lpstr>
      <vt:lpstr>Problem: Copy Bytes</vt:lpstr>
      <vt:lpstr>Solution: Copy Bytes</vt:lpstr>
      <vt:lpstr>Character Streams</vt:lpstr>
      <vt:lpstr>Combining Streams</vt:lpstr>
      <vt:lpstr>Problem: Extract Integers</vt:lpstr>
      <vt:lpstr>Solution: Extract Integers</vt:lpstr>
      <vt:lpstr>Buffered Streams</vt:lpstr>
      <vt:lpstr>Problem: Write Every Third Line</vt:lpstr>
      <vt:lpstr>Solution: Write Every Third Line</vt:lpstr>
      <vt:lpstr>Command Line I/O</vt:lpstr>
      <vt:lpstr>Basic Stream Types</vt:lpstr>
      <vt:lpstr>Files and Paths</vt:lpstr>
      <vt:lpstr>Paths</vt:lpstr>
      <vt:lpstr>Files</vt:lpstr>
      <vt:lpstr>Files (2)</vt:lpstr>
      <vt:lpstr>Problem: Sort Lines</vt:lpstr>
      <vt:lpstr>Solution: Sort Lines</vt:lpstr>
      <vt:lpstr>File Class in Java</vt:lpstr>
      <vt:lpstr>File Class in Java</vt:lpstr>
      <vt:lpstr>Problem: List Files</vt:lpstr>
      <vt:lpstr>Solution: List Files</vt:lpstr>
      <vt:lpstr>Problem: List Nested Folders</vt:lpstr>
      <vt:lpstr>Solution: Nested Folders</vt:lpstr>
      <vt:lpstr>Solution: Nested Folders (2)</vt:lpstr>
      <vt:lpstr>Serialization</vt:lpstr>
      <vt:lpstr>Serialization</vt:lpstr>
      <vt:lpstr>Deserialization</vt:lpstr>
      <vt:lpstr>Serialization of Custom Objects</vt:lpstr>
      <vt:lpstr>Problem: Serialize Custom Object</vt:lpstr>
      <vt:lpstr>Solution: Serialize Custom Object</vt:lpstr>
      <vt:lpstr>Solution: Serialize Custom Object (2)</vt:lpstr>
      <vt:lpstr>Files and Serialization</vt:lpstr>
      <vt:lpstr>Summary</vt:lpstr>
      <vt:lpstr>Files and Streams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Text Files</dc:title>
  <dc:subject>Advanced C#  Course</dc:subject>
  <dc:creator/>
  <cp:keywords>C#, text, files, streams,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2017-01-31T09:15:19Z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