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CA8"/>
    <a:srgbClr val="4D4D4D"/>
    <a:srgbClr val="3A4BA7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AAABE-4D6D-4E9E-A2B8-AF4EC3C5508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8226C-C953-4F85-9974-C51AF902BDA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Intermediate English</a:t>
          </a:r>
        </a:p>
      </dgm:t>
    </dgm:pt>
    <dgm:pt modelId="{06DCD261-52C3-43E7-A3C5-A1867B820CBD}" type="parTrans" cxnId="{12377B9A-C9D3-4411-9235-9DD98439EC7A}">
      <dgm:prSet/>
      <dgm:spPr/>
      <dgm:t>
        <a:bodyPr/>
        <a:lstStyle/>
        <a:p>
          <a:endParaRPr lang="en-US"/>
        </a:p>
      </dgm:t>
    </dgm:pt>
    <dgm:pt modelId="{5F3995D8-249F-43EB-A4D0-BCD11FD9CAF7}" type="sibTrans" cxnId="{12377B9A-C9D3-4411-9235-9DD98439EC7A}">
      <dgm:prSet/>
      <dgm:spPr/>
      <dgm:t>
        <a:bodyPr/>
        <a:lstStyle/>
        <a:p>
          <a:endParaRPr lang="en-US"/>
        </a:p>
      </dgm:t>
    </dgm:pt>
    <dgm:pt modelId="{663562F9-4A81-41E8-97F0-6004C84CB7D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Programming Basics</a:t>
          </a:r>
        </a:p>
      </dgm:t>
    </dgm:pt>
    <dgm:pt modelId="{4EA71571-B9FD-4379-A954-7EBAC207E36C}" type="parTrans" cxnId="{D7E41BC8-5B5B-413D-AD5C-7741BA429E18}">
      <dgm:prSet/>
      <dgm:spPr/>
      <dgm:t>
        <a:bodyPr/>
        <a:lstStyle/>
        <a:p>
          <a:endParaRPr lang="en-US"/>
        </a:p>
      </dgm:t>
    </dgm:pt>
    <dgm:pt modelId="{CE86A687-BCB8-40BA-B837-01EF5AD235BC}" type="sibTrans" cxnId="{D7E41BC8-5B5B-413D-AD5C-7741BA429E18}">
      <dgm:prSet/>
      <dgm:spPr/>
      <dgm:t>
        <a:bodyPr/>
        <a:lstStyle/>
        <a:p>
          <a:endParaRPr lang="en-US"/>
        </a:p>
      </dgm:t>
    </dgm:pt>
    <dgm:pt modelId="{33AD885B-9268-499D-933D-5B2928A56B5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High-School Mathematics</a:t>
          </a:r>
        </a:p>
      </dgm:t>
    </dgm:pt>
    <dgm:pt modelId="{D536C9D5-29F1-48EC-ACEA-36761E575470}" type="parTrans" cxnId="{9DC0ED8F-AC40-4591-889B-9858307BF01D}">
      <dgm:prSet/>
      <dgm:spPr/>
      <dgm:t>
        <a:bodyPr/>
        <a:lstStyle/>
        <a:p>
          <a:endParaRPr lang="en-US"/>
        </a:p>
      </dgm:t>
    </dgm:pt>
    <dgm:pt modelId="{B07D4A8F-EA48-4A74-A16F-84F19BB15702}" type="sibTrans" cxnId="{9DC0ED8F-AC40-4591-889B-9858307BF01D}">
      <dgm:prSet/>
      <dgm:spPr/>
      <dgm:t>
        <a:bodyPr/>
        <a:lstStyle/>
        <a:p>
          <a:endParaRPr lang="en-US"/>
        </a:p>
      </dgm:t>
    </dgm:pt>
    <dgm:pt modelId="{FA89479F-546E-46A9-8DB0-306142DAD52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Understand what variables and for-loops are</a:t>
          </a:r>
        </a:p>
      </dgm:t>
    </dgm:pt>
    <dgm:pt modelId="{6BD7F389-24A0-4AFC-91EE-0A4743D926DA}" type="parTrans" cxnId="{BC1F2951-1623-4005-AF49-A2BCD9E22A03}">
      <dgm:prSet/>
      <dgm:spPr/>
      <dgm:t>
        <a:bodyPr/>
        <a:lstStyle/>
        <a:p>
          <a:endParaRPr lang="en-US"/>
        </a:p>
      </dgm:t>
    </dgm:pt>
    <dgm:pt modelId="{E56EABAD-7976-49B9-B6B1-ED11300E3F88}" type="sibTrans" cxnId="{BC1F2951-1623-4005-AF49-A2BCD9E22A03}">
      <dgm:prSet/>
      <dgm:spPr/>
      <dgm:t>
        <a:bodyPr/>
        <a:lstStyle/>
        <a:p>
          <a:endParaRPr lang="en-US"/>
        </a:p>
      </dgm:t>
    </dgm:pt>
    <dgm:pt modelId="{EF4148C6-5385-4E69-8E9F-AE7B507770B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Have a basic math logic and intuition</a:t>
          </a:r>
        </a:p>
      </dgm:t>
    </dgm:pt>
    <dgm:pt modelId="{3C093DC7-76D9-436C-A5BA-276D7997F657}" type="parTrans" cxnId="{9DD5E4BC-C5B2-48A8-9924-E7B5EAED164B}">
      <dgm:prSet/>
      <dgm:spPr/>
      <dgm:t>
        <a:bodyPr/>
        <a:lstStyle/>
        <a:p>
          <a:endParaRPr lang="en-US"/>
        </a:p>
      </dgm:t>
    </dgm:pt>
    <dgm:pt modelId="{D748EF8B-569F-4A4C-9DBE-04536248779B}" type="sibTrans" cxnId="{9DD5E4BC-C5B2-48A8-9924-E7B5EAED164B}">
      <dgm:prSet/>
      <dgm:spPr/>
      <dgm:t>
        <a:bodyPr/>
        <a:lstStyle/>
        <a:p>
          <a:endParaRPr lang="en-US"/>
        </a:p>
      </dgm:t>
    </dgm:pt>
    <dgm:pt modelId="{E7D504E2-2767-47E7-B888-05B76CC67C7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Understand what is written on the slides</a:t>
          </a:r>
        </a:p>
      </dgm:t>
    </dgm:pt>
    <dgm:pt modelId="{D96F55A6-CC2F-474B-8830-64F5356E6D48}" type="parTrans" cxnId="{BF539987-7D57-44AB-B392-00BB58ED76D6}">
      <dgm:prSet/>
      <dgm:spPr/>
      <dgm:t>
        <a:bodyPr/>
        <a:lstStyle/>
        <a:p>
          <a:endParaRPr lang="en-US"/>
        </a:p>
      </dgm:t>
    </dgm:pt>
    <dgm:pt modelId="{96D0D406-D038-4393-BAA5-28B8C438E058}" type="sibTrans" cxnId="{BF539987-7D57-44AB-B392-00BB58ED76D6}">
      <dgm:prSet/>
      <dgm:spPr/>
      <dgm:t>
        <a:bodyPr/>
        <a:lstStyle/>
        <a:p>
          <a:endParaRPr lang="en-US"/>
        </a:p>
      </dgm:t>
    </dgm:pt>
    <dgm:pt modelId="{E73FDC8E-5484-44DB-9569-017F516042F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Scientific Mindset</a:t>
          </a:r>
        </a:p>
      </dgm:t>
    </dgm:pt>
    <dgm:pt modelId="{C4E58209-A76E-44CA-9B94-B931BC81B234}" type="parTrans" cxnId="{CB945856-BF92-408D-B9C9-4D500070EA66}">
      <dgm:prSet/>
      <dgm:spPr/>
      <dgm:t>
        <a:bodyPr/>
        <a:lstStyle/>
        <a:p>
          <a:endParaRPr lang="en-US"/>
        </a:p>
      </dgm:t>
    </dgm:pt>
    <dgm:pt modelId="{5116FAE0-9FCD-41D2-9C4D-5BDE39BABEB0}" type="sibTrans" cxnId="{CB945856-BF92-408D-B9C9-4D500070EA66}">
      <dgm:prSet/>
      <dgm:spPr/>
      <dgm:t>
        <a:bodyPr/>
        <a:lstStyle/>
        <a:p>
          <a:endParaRPr lang="en-US"/>
        </a:p>
      </dgm:t>
    </dgm:pt>
    <dgm:pt modelId="{AD588CA0-3731-47B6-B483-FBCD4F26ADC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3B4CA8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Be open to (and not afraid of) challenges</a:t>
          </a:r>
        </a:p>
      </dgm:t>
    </dgm:pt>
    <dgm:pt modelId="{B56EAC1D-73B0-4120-92C3-154E0B9F56D8}" type="parTrans" cxnId="{D6952FED-F3EB-454E-8C65-4830D48FAC2A}">
      <dgm:prSet/>
      <dgm:spPr/>
      <dgm:t>
        <a:bodyPr/>
        <a:lstStyle/>
        <a:p>
          <a:endParaRPr lang="en-US"/>
        </a:p>
      </dgm:t>
    </dgm:pt>
    <dgm:pt modelId="{8DE25701-A1C0-4A47-8A8D-96805B50A54D}" type="sibTrans" cxnId="{D6952FED-F3EB-454E-8C65-4830D48FAC2A}">
      <dgm:prSet/>
      <dgm:spPr/>
      <dgm:t>
        <a:bodyPr/>
        <a:lstStyle/>
        <a:p>
          <a:endParaRPr lang="en-US"/>
        </a:p>
      </dgm:t>
    </dgm:pt>
    <dgm:pt modelId="{A94F6F06-181C-4817-9BC3-33D2328EA782}" type="pres">
      <dgm:prSet presAssocID="{AC0AAABE-4D6D-4E9E-A2B8-AF4EC3C5508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22F86-E298-42A0-88FF-724F1832CA80}" type="pres">
      <dgm:prSet presAssocID="{663562F9-4A81-41E8-97F0-6004C84CB7D5}" presName="composite" presStyleCnt="0"/>
      <dgm:spPr/>
    </dgm:pt>
    <dgm:pt modelId="{23FA96D9-BE65-44FB-80CE-C567EDFA8B50}" type="pres">
      <dgm:prSet presAssocID="{663562F9-4A81-41E8-97F0-6004C84CB7D5}" presName="imgShp" presStyleLbl="fgImgPlace1" presStyleIdx="0" presStyleCnt="4" custLinFactNeighborY="-33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</dgm:pt>
    <dgm:pt modelId="{194F00A1-EE72-42B3-83AB-E79273A07BC4}" type="pres">
      <dgm:prSet presAssocID="{663562F9-4A81-41E8-97F0-6004C84CB7D5}" presName="txShp" presStyleLbl="node1" presStyleIdx="0" presStyleCnt="4" custLinFactNeighborY="-3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F7CD6-C7F7-4069-AE59-BA0AB45570F8}" type="pres">
      <dgm:prSet presAssocID="{CE86A687-BCB8-40BA-B837-01EF5AD235BC}" presName="spacing" presStyleCnt="0"/>
      <dgm:spPr/>
    </dgm:pt>
    <dgm:pt modelId="{183DD34C-5C1C-456E-AEBA-BA7F370FCDD4}" type="pres">
      <dgm:prSet presAssocID="{33AD885B-9268-499D-933D-5B2928A56B51}" presName="composite" presStyleCnt="0"/>
      <dgm:spPr/>
    </dgm:pt>
    <dgm:pt modelId="{DB7A3E09-D78A-4E9F-A789-BCEF8D7E3FDA}" type="pres">
      <dgm:prSet presAssocID="{33AD885B-9268-499D-933D-5B2928A56B5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</dgm:pt>
    <dgm:pt modelId="{584A7CBD-1B44-45AF-ADE4-BFA4E8EF863F}" type="pres">
      <dgm:prSet presAssocID="{33AD885B-9268-499D-933D-5B2928A56B5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5FFBF-89B5-4DA3-9CC2-51EA100625F7}" type="pres">
      <dgm:prSet presAssocID="{B07D4A8F-EA48-4A74-A16F-84F19BB15702}" presName="spacing" presStyleCnt="0"/>
      <dgm:spPr/>
    </dgm:pt>
    <dgm:pt modelId="{096D1B1E-A385-4148-BB0F-E4824F623995}" type="pres">
      <dgm:prSet presAssocID="{1C78226C-C953-4F85-9974-C51AF902BDA8}" presName="composite" presStyleCnt="0"/>
      <dgm:spPr/>
    </dgm:pt>
    <dgm:pt modelId="{8E6A3A15-6A22-4741-8CCC-508A356F70D1}" type="pres">
      <dgm:prSet presAssocID="{1C78226C-C953-4F85-9974-C51AF902BDA8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</dgm:pt>
    <dgm:pt modelId="{5FAFB281-DF08-40ED-B438-ADB58D9A3182}" type="pres">
      <dgm:prSet presAssocID="{1C78226C-C953-4F85-9974-C51AF902BDA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C81FA-027C-4532-8C4F-F769877C400C}" type="pres">
      <dgm:prSet presAssocID="{5F3995D8-249F-43EB-A4D0-BCD11FD9CAF7}" presName="spacing" presStyleCnt="0"/>
      <dgm:spPr/>
    </dgm:pt>
    <dgm:pt modelId="{128098D8-A953-4707-81AE-FF033F8D15B3}" type="pres">
      <dgm:prSet presAssocID="{E73FDC8E-5484-44DB-9569-017F516042FE}" presName="composite" presStyleCnt="0"/>
      <dgm:spPr/>
    </dgm:pt>
    <dgm:pt modelId="{14ED7209-9D00-43B8-A6CB-83EA74787987}" type="pres">
      <dgm:prSet presAssocID="{E73FDC8E-5484-44DB-9569-017F516042FE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D337E9-E134-49B9-A1AA-A4596AD3FF7C}" type="pres">
      <dgm:prSet presAssocID="{E73FDC8E-5484-44DB-9569-017F516042F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B2F96-71CA-4D9A-A575-A13616509120}" type="presOf" srcId="{E73FDC8E-5484-44DB-9569-017F516042FE}" destId="{D0D337E9-E134-49B9-A1AA-A4596AD3FF7C}" srcOrd="0" destOrd="0" presId="urn:microsoft.com/office/officeart/2005/8/layout/vList3"/>
    <dgm:cxn modelId="{3C95E632-AB90-4638-A4C4-806CCFCC153A}" type="presOf" srcId="{EF4148C6-5385-4E69-8E9F-AE7B507770B6}" destId="{584A7CBD-1B44-45AF-ADE4-BFA4E8EF863F}" srcOrd="0" destOrd="1" presId="urn:microsoft.com/office/officeart/2005/8/layout/vList3"/>
    <dgm:cxn modelId="{BF539987-7D57-44AB-B392-00BB58ED76D6}" srcId="{1C78226C-C953-4F85-9974-C51AF902BDA8}" destId="{E7D504E2-2767-47E7-B888-05B76CC67C7D}" srcOrd="0" destOrd="0" parTransId="{D96F55A6-CC2F-474B-8830-64F5356E6D48}" sibTransId="{96D0D406-D038-4393-BAA5-28B8C438E058}"/>
    <dgm:cxn modelId="{A4CBA13B-5CFB-4727-B1E4-E5BDAE0166F8}" type="presOf" srcId="{AD588CA0-3731-47B6-B483-FBCD4F26ADC4}" destId="{D0D337E9-E134-49B9-A1AA-A4596AD3FF7C}" srcOrd="0" destOrd="1" presId="urn:microsoft.com/office/officeart/2005/8/layout/vList3"/>
    <dgm:cxn modelId="{D6952FED-F3EB-454E-8C65-4830D48FAC2A}" srcId="{E73FDC8E-5484-44DB-9569-017F516042FE}" destId="{AD588CA0-3731-47B6-B483-FBCD4F26ADC4}" srcOrd="0" destOrd="0" parTransId="{B56EAC1D-73B0-4120-92C3-154E0B9F56D8}" sibTransId="{8DE25701-A1C0-4A47-8A8D-96805B50A54D}"/>
    <dgm:cxn modelId="{9DD5E4BC-C5B2-48A8-9924-E7B5EAED164B}" srcId="{33AD885B-9268-499D-933D-5B2928A56B51}" destId="{EF4148C6-5385-4E69-8E9F-AE7B507770B6}" srcOrd="0" destOrd="0" parTransId="{3C093DC7-76D9-436C-A5BA-276D7997F657}" sibTransId="{D748EF8B-569F-4A4C-9DBE-04536248779B}"/>
    <dgm:cxn modelId="{45ACB9A8-3D76-45DA-8D61-A3A6DAEC13DC}" type="presOf" srcId="{AC0AAABE-4D6D-4E9E-A2B8-AF4EC3C55083}" destId="{A94F6F06-181C-4817-9BC3-33D2328EA782}" srcOrd="0" destOrd="0" presId="urn:microsoft.com/office/officeart/2005/8/layout/vList3"/>
    <dgm:cxn modelId="{D7E41BC8-5B5B-413D-AD5C-7741BA429E18}" srcId="{AC0AAABE-4D6D-4E9E-A2B8-AF4EC3C55083}" destId="{663562F9-4A81-41E8-97F0-6004C84CB7D5}" srcOrd="0" destOrd="0" parTransId="{4EA71571-B9FD-4379-A954-7EBAC207E36C}" sibTransId="{CE86A687-BCB8-40BA-B837-01EF5AD235BC}"/>
    <dgm:cxn modelId="{0789A7AA-3F52-43A3-A1B8-EC3798D3830F}" type="presOf" srcId="{33AD885B-9268-499D-933D-5B2928A56B51}" destId="{584A7CBD-1B44-45AF-ADE4-BFA4E8EF863F}" srcOrd="0" destOrd="0" presId="urn:microsoft.com/office/officeart/2005/8/layout/vList3"/>
    <dgm:cxn modelId="{12377B9A-C9D3-4411-9235-9DD98439EC7A}" srcId="{AC0AAABE-4D6D-4E9E-A2B8-AF4EC3C55083}" destId="{1C78226C-C953-4F85-9974-C51AF902BDA8}" srcOrd="2" destOrd="0" parTransId="{06DCD261-52C3-43E7-A3C5-A1867B820CBD}" sibTransId="{5F3995D8-249F-43EB-A4D0-BCD11FD9CAF7}"/>
    <dgm:cxn modelId="{0412FDEB-84FF-4C1E-AA0B-A27EA4E39D7A}" type="presOf" srcId="{1C78226C-C953-4F85-9974-C51AF902BDA8}" destId="{5FAFB281-DF08-40ED-B438-ADB58D9A3182}" srcOrd="0" destOrd="0" presId="urn:microsoft.com/office/officeart/2005/8/layout/vList3"/>
    <dgm:cxn modelId="{7192F81E-A6C7-432C-B623-527D4EE1E696}" type="presOf" srcId="{E7D504E2-2767-47E7-B888-05B76CC67C7D}" destId="{5FAFB281-DF08-40ED-B438-ADB58D9A3182}" srcOrd="0" destOrd="1" presId="urn:microsoft.com/office/officeart/2005/8/layout/vList3"/>
    <dgm:cxn modelId="{22E29429-4D61-4DC9-A4EC-C6C19883BB9F}" type="presOf" srcId="{FA89479F-546E-46A9-8DB0-306142DAD521}" destId="{194F00A1-EE72-42B3-83AB-E79273A07BC4}" srcOrd="0" destOrd="1" presId="urn:microsoft.com/office/officeart/2005/8/layout/vList3"/>
    <dgm:cxn modelId="{BC1F2951-1623-4005-AF49-A2BCD9E22A03}" srcId="{663562F9-4A81-41E8-97F0-6004C84CB7D5}" destId="{FA89479F-546E-46A9-8DB0-306142DAD521}" srcOrd="0" destOrd="0" parTransId="{6BD7F389-24A0-4AFC-91EE-0A4743D926DA}" sibTransId="{E56EABAD-7976-49B9-B6B1-ED11300E3F88}"/>
    <dgm:cxn modelId="{CB945856-BF92-408D-B9C9-4D500070EA66}" srcId="{AC0AAABE-4D6D-4E9E-A2B8-AF4EC3C55083}" destId="{E73FDC8E-5484-44DB-9569-017F516042FE}" srcOrd="3" destOrd="0" parTransId="{C4E58209-A76E-44CA-9B94-B931BC81B234}" sibTransId="{5116FAE0-9FCD-41D2-9C4D-5BDE39BABEB0}"/>
    <dgm:cxn modelId="{94F321E7-816C-4A7F-B762-92B4BDEE104C}" type="presOf" srcId="{663562F9-4A81-41E8-97F0-6004C84CB7D5}" destId="{194F00A1-EE72-42B3-83AB-E79273A07BC4}" srcOrd="0" destOrd="0" presId="urn:microsoft.com/office/officeart/2005/8/layout/vList3"/>
    <dgm:cxn modelId="{9DC0ED8F-AC40-4591-889B-9858307BF01D}" srcId="{AC0AAABE-4D6D-4E9E-A2B8-AF4EC3C55083}" destId="{33AD885B-9268-499D-933D-5B2928A56B51}" srcOrd="1" destOrd="0" parTransId="{D536C9D5-29F1-48EC-ACEA-36761E575470}" sibTransId="{B07D4A8F-EA48-4A74-A16F-84F19BB15702}"/>
    <dgm:cxn modelId="{FC778F80-03AF-4836-BEF8-27DB7F7B9EAA}" type="presParOf" srcId="{A94F6F06-181C-4817-9BC3-33D2328EA782}" destId="{62C22F86-E298-42A0-88FF-724F1832CA80}" srcOrd="0" destOrd="0" presId="urn:microsoft.com/office/officeart/2005/8/layout/vList3"/>
    <dgm:cxn modelId="{4DEFF231-7868-4909-B25F-CEA718A0CBC8}" type="presParOf" srcId="{62C22F86-E298-42A0-88FF-724F1832CA80}" destId="{23FA96D9-BE65-44FB-80CE-C567EDFA8B50}" srcOrd="0" destOrd="0" presId="urn:microsoft.com/office/officeart/2005/8/layout/vList3"/>
    <dgm:cxn modelId="{AF037564-0E80-4B4B-B668-124B2305341C}" type="presParOf" srcId="{62C22F86-E298-42A0-88FF-724F1832CA80}" destId="{194F00A1-EE72-42B3-83AB-E79273A07BC4}" srcOrd="1" destOrd="0" presId="urn:microsoft.com/office/officeart/2005/8/layout/vList3"/>
    <dgm:cxn modelId="{96E211BE-9BC3-4944-B205-4C912788B0F3}" type="presParOf" srcId="{A94F6F06-181C-4817-9BC3-33D2328EA782}" destId="{7A5F7CD6-C7F7-4069-AE59-BA0AB45570F8}" srcOrd="1" destOrd="0" presId="urn:microsoft.com/office/officeart/2005/8/layout/vList3"/>
    <dgm:cxn modelId="{8C833C64-140E-44FF-A138-7DBAB8B5C765}" type="presParOf" srcId="{A94F6F06-181C-4817-9BC3-33D2328EA782}" destId="{183DD34C-5C1C-456E-AEBA-BA7F370FCDD4}" srcOrd="2" destOrd="0" presId="urn:microsoft.com/office/officeart/2005/8/layout/vList3"/>
    <dgm:cxn modelId="{01DB7527-52CE-446E-A448-B91692B53224}" type="presParOf" srcId="{183DD34C-5C1C-456E-AEBA-BA7F370FCDD4}" destId="{DB7A3E09-D78A-4E9F-A789-BCEF8D7E3FDA}" srcOrd="0" destOrd="0" presId="urn:microsoft.com/office/officeart/2005/8/layout/vList3"/>
    <dgm:cxn modelId="{F04F38F4-4036-4E40-AD85-1A014A758EA5}" type="presParOf" srcId="{183DD34C-5C1C-456E-AEBA-BA7F370FCDD4}" destId="{584A7CBD-1B44-45AF-ADE4-BFA4E8EF863F}" srcOrd="1" destOrd="0" presId="urn:microsoft.com/office/officeart/2005/8/layout/vList3"/>
    <dgm:cxn modelId="{5D6593F0-E650-451A-B518-4FE44DF0B0F8}" type="presParOf" srcId="{A94F6F06-181C-4817-9BC3-33D2328EA782}" destId="{F5D5FFBF-89B5-4DA3-9CC2-51EA100625F7}" srcOrd="3" destOrd="0" presId="urn:microsoft.com/office/officeart/2005/8/layout/vList3"/>
    <dgm:cxn modelId="{BF279CCC-F42C-44CB-84D8-2C980FE0067F}" type="presParOf" srcId="{A94F6F06-181C-4817-9BC3-33D2328EA782}" destId="{096D1B1E-A385-4148-BB0F-E4824F623995}" srcOrd="4" destOrd="0" presId="urn:microsoft.com/office/officeart/2005/8/layout/vList3"/>
    <dgm:cxn modelId="{4FA9AB82-1F7C-4D5B-A0E2-6DD2340B2DBC}" type="presParOf" srcId="{096D1B1E-A385-4148-BB0F-E4824F623995}" destId="{8E6A3A15-6A22-4741-8CCC-508A356F70D1}" srcOrd="0" destOrd="0" presId="urn:microsoft.com/office/officeart/2005/8/layout/vList3"/>
    <dgm:cxn modelId="{2A074A29-DE8E-4105-9708-34DE7B5348EB}" type="presParOf" srcId="{096D1B1E-A385-4148-BB0F-E4824F623995}" destId="{5FAFB281-DF08-40ED-B438-ADB58D9A3182}" srcOrd="1" destOrd="0" presId="urn:microsoft.com/office/officeart/2005/8/layout/vList3"/>
    <dgm:cxn modelId="{5CF61B0B-A418-4E16-A74C-6BD02AA4FC44}" type="presParOf" srcId="{A94F6F06-181C-4817-9BC3-33D2328EA782}" destId="{506C81FA-027C-4532-8C4F-F769877C400C}" srcOrd="5" destOrd="0" presId="urn:microsoft.com/office/officeart/2005/8/layout/vList3"/>
    <dgm:cxn modelId="{E42D0175-C63F-49B5-B4FB-94102DDC7E9D}" type="presParOf" srcId="{A94F6F06-181C-4817-9BC3-33D2328EA782}" destId="{128098D8-A953-4707-81AE-FF033F8D15B3}" srcOrd="6" destOrd="0" presId="urn:microsoft.com/office/officeart/2005/8/layout/vList3"/>
    <dgm:cxn modelId="{1537A0EB-1D21-49D0-B391-9505437CB34E}" type="presParOf" srcId="{128098D8-A953-4707-81AE-FF033F8D15B3}" destId="{14ED7209-9D00-43B8-A6CB-83EA74787987}" srcOrd="0" destOrd="0" presId="urn:microsoft.com/office/officeart/2005/8/layout/vList3"/>
    <dgm:cxn modelId="{93D5BC76-ED87-40F7-9882-76481E2EC6EB}" type="presParOf" srcId="{128098D8-A953-4707-81AE-FF033F8D15B3}" destId="{D0D337E9-E134-49B9-A1AA-A4596AD3FF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00A1-EE72-42B3-83AB-E79273A07BC4}">
      <dsp:nvSpPr>
        <dsp:cNvPr id="0" name=""/>
        <dsp:cNvSpPr/>
      </dsp:nvSpPr>
      <dsp:spPr>
        <a:xfrm rot="10800000">
          <a:off x="2104903" y="0"/>
          <a:ext cx="7204668" cy="1160776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3B4CA8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11870" tIns="11430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rgbClr val="4D4D4D"/>
              </a:solidFill>
            </a:rPr>
            <a:t>Programming Basics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solidFill>
                <a:srgbClr val="4D4D4D"/>
              </a:solidFill>
            </a:rPr>
            <a:t>Understand what variables and for-loops are</a:t>
          </a:r>
        </a:p>
      </dsp:txBody>
      <dsp:txXfrm rot="10800000">
        <a:off x="2395097" y="0"/>
        <a:ext cx="6914474" cy="1160776"/>
      </dsp:txXfrm>
    </dsp:sp>
    <dsp:sp modelId="{23FA96D9-BE65-44FB-80CE-C567EDFA8B50}">
      <dsp:nvSpPr>
        <dsp:cNvPr id="0" name=""/>
        <dsp:cNvSpPr/>
      </dsp:nvSpPr>
      <dsp:spPr>
        <a:xfrm>
          <a:off x="1524515" y="0"/>
          <a:ext cx="1160776" cy="11607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4A7CBD-1B44-45AF-ADE4-BFA4E8EF863F}">
      <dsp:nvSpPr>
        <dsp:cNvPr id="0" name=""/>
        <dsp:cNvSpPr/>
      </dsp:nvSpPr>
      <dsp:spPr>
        <a:xfrm rot="10800000">
          <a:off x="2104903" y="1510015"/>
          <a:ext cx="7204668" cy="1160776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3B4CA8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11870" tIns="11430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rgbClr val="4D4D4D"/>
              </a:solidFill>
            </a:rPr>
            <a:t>High-School Mathematics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solidFill>
                <a:srgbClr val="4D4D4D"/>
              </a:solidFill>
            </a:rPr>
            <a:t>Have a basic math logic and intuition</a:t>
          </a:r>
        </a:p>
      </dsp:txBody>
      <dsp:txXfrm rot="10800000">
        <a:off x="2395097" y="1510015"/>
        <a:ext cx="6914474" cy="1160776"/>
      </dsp:txXfrm>
    </dsp:sp>
    <dsp:sp modelId="{DB7A3E09-D78A-4E9F-A789-BCEF8D7E3FDA}">
      <dsp:nvSpPr>
        <dsp:cNvPr id="0" name=""/>
        <dsp:cNvSpPr/>
      </dsp:nvSpPr>
      <dsp:spPr>
        <a:xfrm>
          <a:off x="1524515" y="1510015"/>
          <a:ext cx="1160776" cy="116077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AFB281-DF08-40ED-B438-ADB58D9A3182}">
      <dsp:nvSpPr>
        <dsp:cNvPr id="0" name=""/>
        <dsp:cNvSpPr/>
      </dsp:nvSpPr>
      <dsp:spPr>
        <a:xfrm rot="10800000">
          <a:off x="2104903" y="3017291"/>
          <a:ext cx="7204668" cy="1160776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3B4CA8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11870" tIns="11430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rgbClr val="4D4D4D"/>
              </a:solidFill>
            </a:rPr>
            <a:t>Intermediate English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solidFill>
                <a:srgbClr val="4D4D4D"/>
              </a:solidFill>
            </a:rPr>
            <a:t>Understand what is written on the slides</a:t>
          </a:r>
        </a:p>
      </dsp:txBody>
      <dsp:txXfrm rot="10800000">
        <a:off x="2395097" y="3017291"/>
        <a:ext cx="6914474" cy="1160776"/>
      </dsp:txXfrm>
    </dsp:sp>
    <dsp:sp modelId="{8E6A3A15-6A22-4741-8CCC-508A356F70D1}">
      <dsp:nvSpPr>
        <dsp:cNvPr id="0" name=""/>
        <dsp:cNvSpPr/>
      </dsp:nvSpPr>
      <dsp:spPr>
        <a:xfrm>
          <a:off x="1524515" y="3017291"/>
          <a:ext cx="1160776" cy="11607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D337E9-E134-49B9-A1AA-A4596AD3FF7C}">
      <dsp:nvSpPr>
        <dsp:cNvPr id="0" name=""/>
        <dsp:cNvSpPr/>
      </dsp:nvSpPr>
      <dsp:spPr>
        <a:xfrm rot="10800000">
          <a:off x="2104903" y="4524568"/>
          <a:ext cx="7204668" cy="1160776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3B4CA8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11870" tIns="114300" rIns="21336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rgbClr val="4D4D4D"/>
              </a:solidFill>
            </a:rPr>
            <a:t>Scientific Mindset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solidFill>
                <a:srgbClr val="4D4D4D"/>
              </a:solidFill>
            </a:rPr>
            <a:t>Be open to (and not afraid of) challenges</a:t>
          </a:r>
        </a:p>
      </dsp:txBody>
      <dsp:txXfrm rot="10800000">
        <a:off x="2395097" y="4524568"/>
        <a:ext cx="6914474" cy="1160776"/>
      </dsp:txXfrm>
    </dsp:sp>
    <dsp:sp modelId="{14ED7209-9D00-43B8-A6CB-83EA74787987}">
      <dsp:nvSpPr>
        <dsp:cNvPr id="0" name=""/>
        <dsp:cNvSpPr/>
      </dsp:nvSpPr>
      <dsp:spPr>
        <a:xfrm>
          <a:off x="1524515" y="4524568"/>
          <a:ext cx="1160776" cy="116077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" TargetMode="External"/><Relationship Id="rId2" Type="http://schemas.openxmlformats.org/officeDocument/2006/relationships/hyperlink" Target="https://softuni.bg/trainings/1506/data-science-december-2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machine.learning.bg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DeepSkyVideos/" TargetMode="External"/><Relationship Id="rId13" Type="http://schemas.openxmlformats.org/officeDocument/2006/relationships/hyperlink" Target="https://www.youtube.com/user/destinws2" TargetMode="External"/><Relationship Id="rId18" Type="http://schemas.openxmlformats.org/officeDocument/2006/relationships/hyperlink" Target="https://www.youtube.com/user/MindYourDecisions" TargetMode="External"/><Relationship Id="rId3" Type="http://schemas.openxmlformats.org/officeDocument/2006/relationships/hyperlink" Target="http://stats.stackexchange.com/" TargetMode="External"/><Relationship Id="rId21" Type="http://schemas.openxmlformats.org/officeDocument/2006/relationships/hyperlink" Target="https://www.youtube.com/channel/UCvjgXvBlbQiydffZU7m1_aw" TargetMode="External"/><Relationship Id="rId7" Type="http://schemas.openxmlformats.org/officeDocument/2006/relationships/hyperlink" Target="https://www.youtube.com/user/minutephysics" TargetMode="External"/><Relationship Id="rId12" Type="http://schemas.openxmlformats.org/officeDocument/2006/relationships/hyperlink" Target="https://www.youtube.com/user/sixtysymbols" TargetMode="External"/><Relationship Id="rId17" Type="http://schemas.openxmlformats.org/officeDocument/2006/relationships/hyperlink" Target="https://www.youtube.com/channel/UCYO_jab_esuFRV4b17AJtAw" TargetMode="External"/><Relationship Id="rId2" Type="http://schemas.openxmlformats.org/officeDocument/2006/relationships/hyperlink" Target="https://www.kaggle.com/" TargetMode="External"/><Relationship Id="rId16" Type="http://schemas.openxmlformats.org/officeDocument/2006/relationships/hyperlink" Target="https://www.youtube.com/user/Vihart" TargetMode="External"/><Relationship Id="rId20" Type="http://schemas.openxmlformats.org/officeDocument/2006/relationships/hyperlink" Target="https://www.youtube.com/user/Computerph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user/Vsauce" TargetMode="External"/><Relationship Id="rId11" Type="http://schemas.openxmlformats.org/officeDocument/2006/relationships/hyperlink" Target="https://www.youtube.com/user/crashcourse" TargetMode="External"/><Relationship Id="rId24" Type="http://schemas.openxmlformats.org/officeDocument/2006/relationships/hyperlink" Target="https://www.youtube.com/channel/UCJYhP1lceSUc1bg0LRBUvqA" TargetMode="External"/><Relationship Id="rId5" Type="http://schemas.openxmlformats.org/officeDocument/2006/relationships/hyperlink" Target="https://www.youtube.com/user/1veritasium" TargetMode="External"/><Relationship Id="rId15" Type="http://schemas.openxmlformats.org/officeDocument/2006/relationships/hyperlink" Target="https://www.youtube.com/user/khanacademy" TargetMode="External"/><Relationship Id="rId23" Type="http://schemas.openxmlformats.org/officeDocument/2006/relationships/hyperlink" Target="https://www.youtube.com/channel/UC_x5XG1OV2P6uZZ5FSM9Ttw" TargetMode="External"/><Relationship Id="rId10" Type="http://schemas.openxmlformats.org/officeDocument/2006/relationships/hyperlink" Target="https://www.youtube.com/channel/UCZYTClx2T1of7BRZ86-8fow" TargetMode="External"/><Relationship Id="rId19" Type="http://schemas.openxmlformats.org/officeDocument/2006/relationships/hyperlink" Target="https://www.youtube.com/user/numberphile" TargetMode="External"/><Relationship Id="rId4" Type="http://schemas.openxmlformats.org/officeDocument/2006/relationships/hyperlink" Target="https://www.quora.com/What-are-the-best-blogs-for-data-scientists-to-read" TargetMode="External"/><Relationship Id="rId9" Type="http://schemas.openxmlformats.org/officeDocument/2006/relationships/hyperlink" Target="https://www.youtube.com/user/AsapSCIENCE" TargetMode="External"/><Relationship Id="rId14" Type="http://schemas.openxmlformats.org/officeDocument/2006/relationships/hyperlink" Target="https://www.youtube.com/user/TEDEducation" TargetMode="External"/><Relationship Id="rId22" Type="http://schemas.openxmlformats.org/officeDocument/2006/relationships/hyperlink" Target="https://www.youtube.com/channel/UCWN3xxRkmTPmbKwht9FuE5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(and how) are we going to learn?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5762" y="3623441"/>
            <a:ext cx="2079460" cy="27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</a:t>
            </a:r>
          </a:p>
          <a:p>
            <a:pPr lvl="1"/>
            <a:r>
              <a:rPr lang="en-US" dirty="0"/>
              <a:t>.NET Web developer</a:t>
            </a:r>
          </a:p>
          <a:p>
            <a:pPr lvl="1"/>
            <a:r>
              <a:rPr lang="en-US" dirty="0"/>
              <a:t>Graduated Telerik Academy in Oct 2013 with distinction</a:t>
            </a:r>
          </a:p>
          <a:p>
            <a:r>
              <a:rPr lang="en-US" dirty="0"/>
              <a:t>Trainer</a:t>
            </a:r>
          </a:p>
          <a:p>
            <a:pPr lvl="1"/>
            <a:r>
              <a:rPr lang="en-US" dirty="0"/>
              <a:t>Various programming courses </a:t>
            </a:r>
          </a:p>
          <a:p>
            <a:pPr lvl="2"/>
            <a:r>
              <a:rPr lang="en-US" dirty="0"/>
              <a:t>To beginners and experienced developers</a:t>
            </a:r>
          </a:p>
          <a:p>
            <a:pPr lvl="1"/>
            <a:r>
              <a:rPr lang="en-US" dirty="0"/>
              <a:t>Scientific (and popular) lectures</a:t>
            </a:r>
          </a:p>
          <a:p>
            <a:r>
              <a:rPr lang="en-US" dirty="0"/>
              <a:t>Scientist / Enthusiast</a:t>
            </a:r>
          </a:p>
          <a:p>
            <a:pPr lvl="1"/>
            <a:r>
              <a:rPr lang="en-US" dirty="0"/>
              <a:t>BSc in Astrophysics (July 2016)</a:t>
            </a:r>
          </a:p>
          <a:p>
            <a:pPr lvl="1"/>
            <a:r>
              <a:rPr lang="en-US" dirty="0"/>
              <a:t>Currently pursuing a MSc in Astrophysics</a:t>
            </a:r>
          </a:p>
          <a:p>
            <a:r>
              <a:rPr lang="en-US" dirty="0"/>
              <a:t>Overall nerd </a:t>
            </a:r>
          </a:p>
          <a:p>
            <a:pPr lvl="1"/>
            <a:r>
              <a:rPr lang="en-US" dirty="0"/>
              <a:t>Curious and skeptical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03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and Exam Format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practical, hands-on course</a:t>
            </a:r>
          </a:p>
          <a:p>
            <a:pPr lvl="1"/>
            <a:r>
              <a:rPr lang="en-US" dirty="0"/>
              <a:t>But we need very solid foundation as well</a:t>
            </a:r>
          </a:p>
          <a:p>
            <a:r>
              <a:rPr lang="en-US" dirty="0"/>
              <a:t>Slides contain some </a:t>
            </a:r>
            <a:r>
              <a:rPr lang="en-US" b="1" dirty="0">
                <a:solidFill>
                  <a:srgbClr val="3B4CA8"/>
                </a:solidFill>
              </a:rPr>
              <a:t>theory</a:t>
            </a:r>
            <a:r>
              <a:rPr lang="en-US" dirty="0"/>
              <a:t> and </a:t>
            </a:r>
            <a:r>
              <a:rPr lang="en-US" b="1" dirty="0">
                <a:solidFill>
                  <a:srgbClr val="3B4CA8"/>
                </a:solidFill>
              </a:rPr>
              <a:t>practice code</a:t>
            </a:r>
          </a:p>
          <a:p>
            <a:r>
              <a:rPr lang="en-US" dirty="0"/>
              <a:t>In-class exercises</a:t>
            </a:r>
          </a:p>
          <a:p>
            <a:pPr lvl="1"/>
            <a:r>
              <a:rPr lang="en-US" dirty="0"/>
              <a:t>Guided labs</a:t>
            </a:r>
          </a:p>
          <a:p>
            <a:r>
              <a:rPr lang="en-US" dirty="0" smtClean="0"/>
              <a:t>Homework </a:t>
            </a:r>
            <a:r>
              <a:rPr lang="en-US" dirty="0"/>
              <a:t>assignments</a:t>
            </a:r>
          </a:p>
          <a:p>
            <a:pPr lvl="1"/>
            <a:r>
              <a:rPr lang="en-US" dirty="0"/>
              <a:t>Get a feel of how scientists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Apply machine learning models on real data of your choice</a:t>
            </a:r>
            <a:endParaRPr lang="en-US" dirty="0"/>
          </a:p>
          <a:p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 smtClean="0"/>
              <a:t>Select a topic of interest and show some research</a:t>
            </a:r>
          </a:p>
          <a:p>
            <a:pPr lvl="1"/>
            <a:r>
              <a:rPr lang="en-US" b="1" dirty="0" smtClean="0">
                <a:solidFill>
                  <a:srgbClr val="3B4CA8"/>
                </a:solidFill>
              </a:rPr>
              <a:t>Present the research results + ML model</a:t>
            </a:r>
            <a:endParaRPr lang="en-US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566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 Resources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and Share Your Knowledge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468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Course Pages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official website</a:t>
            </a:r>
          </a:p>
          <a:p>
            <a:pPr lvl="1"/>
            <a:r>
              <a:rPr lang="en-US" dirty="0">
                <a:hlinkClick r:id="rId2"/>
              </a:rPr>
              <a:t>https://softuni.bg/trainings/1506/data-science-december-2016</a:t>
            </a:r>
            <a:r>
              <a:rPr lang="en-US" dirty="0"/>
              <a:t> </a:t>
            </a:r>
          </a:p>
          <a:p>
            <a:r>
              <a:rPr lang="en-US" dirty="0"/>
              <a:t>Register for the forum (if you haven’t already)</a:t>
            </a:r>
          </a:p>
          <a:p>
            <a:pPr lvl="1"/>
            <a:r>
              <a:rPr lang="en-US" dirty="0">
                <a:hlinkClick r:id="rId3"/>
              </a:rPr>
              <a:t>https://softuni.bg/forum</a:t>
            </a:r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 smtClean="0"/>
              <a:t>"</a:t>
            </a:r>
            <a:r>
              <a:rPr lang="en-US" dirty="0" smtClean="0"/>
              <a:t>Machine Learning</a:t>
            </a:r>
            <a:r>
              <a:rPr lang="en-US" dirty="0" smtClean="0"/>
              <a:t>" </a:t>
            </a:r>
            <a:r>
              <a:rPr lang="en-US" dirty="0"/>
              <a:t>category</a:t>
            </a:r>
          </a:p>
          <a:p>
            <a:pPr lvl="1"/>
            <a:r>
              <a:rPr lang="en-US" dirty="0"/>
              <a:t>Ask and answer questions</a:t>
            </a:r>
          </a:p>
          <a:p>
            <a:pPr lvl="2"/>
            <a:r>
              <a:rPr lang="en-US" dirty="0"/>
              <a:t>I will try to answer your questions as well</a:t>
            </a:r>
          </a:p>
          <a:p>
            <a:pPr lvl="1"/>
            <a:r>
              <a:rPr lang="en-US" dirty="0"/>
              <a:t>Share what you've learned with the others</a:t>
            </a:r>
          </a:p>
          <a:p>
            <a:pPr lvl="2"/>
            <a:r>
              <a:rPr lang="en-US" dirty="0"/>
              <a:t>Science is all about knowledge sharing</a:t>
            </a:r>
          </a:p>
          <a:p>
            <a:pPr lvl="2"/>
            <a:r>
              <a:rPr lang="en-US" dirty="0"/>
              <a:t>Links to resources, tips and tricks, code snippets, ideas, etc</a:t>
            </a:r>
            <a:r>
              <a:rPr lang="en-US" dirty="0" smtClean="0"/>
              <a:t>.</a:t>
            </a:r>
          </a:p>
          <a:p>
            <a:r>
              <a:rPr lang="en-US" dirty="0"/>
              <a:t>ML Bulgaria Facebook </a:t>
            </a:r>
            <a:r>
              <a:rPr lang="en-US" dirty="0" smtClean="0"/>
              <a:t>group: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://www.facebook.com/groups/machine.learning.bg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98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 – prefer ones which use Python (for simplicity)</a:t>
            </a:r>
          </a:p>
          <a:p>
            <a:pPr lvl="1"/>
            <a:r>
              <a:rPr lang="en-US" dirty="0" smtClean="0"/>
              <a:t>Search for topics on linear algebra, calculus, statistics, data</a:t>
            </a:r>
            <a:br>
              <a:rPr lang="en-US" dirty="0" smtClean="0"/>
            </a:br>
            <a:r>
              <a:rPr lang="en-US" dirty="0" smtClean="0"/>
              <a:t>visualization, machine learning models, new approaches, big data, etc.</a:t>
            </a:r>
            <a:endParaRPr lang="en-US" dirty="0"/>
          </a:p>
          <a:p>
            <a:r>
              <a:rPr lang="en-US" dirty="0"/>
              <a:t>Online Communities</a:t>
            </a:r>
          </a:p>
          <a:p>
            <a:pPr lvl="1"/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http://stats.stackexchange.com/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Data scientist blogs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/>
              <a:t>Some YouTube channels I like: </a:t>
            </a:r>
            <a:r>
              <a:rPr lang="en-US" noProof="1">
                <a:hlinkClick r:id="rId5"/>
              </a:rPr>
              <a:t>Veritasium</a:t>
            </a:r>
            <a:r>
              <a:rPr lang="en-US" noProof="1"/>
              <a:t>, </a:t>
            </a:r>
            <a:r>
              <a:rPr lang="en-US" noProof="1">
                <a:hlinkClick r:id="rId6"/>
              </a:rPr>
              <a:t>Vsauce</a:t>
            </a:r>
            <a:r>
              <a:rPr lang="en-US" noProof="1"/>
              <a:t>, </a:t>
            </a:r>
            <a:r>
              <a:rPr lang="en-US" noProof="1">
                <a:hlinkClick r:id="rId7"/>
              </a:rPr>
              <a:t>MinutePhysics</a:t>
            </a:r>
            <a:r>
              <a:rPr lang="en-US" noProof="1"/>
              <a:t>, </a:t>
            </a:r>
            <a:r>
              <a:rPr lang="en-US" noProof="1">
                <a:hlinkClick r:id="rId8"/>
              </a:rPr>
              <a:t>DeepSkyVideos</a:t>
            </a:r>
            <a:r>
              <a:rPr lang="en-US" noProof="1"/>
              <a:t>, </a:t>
            </a:r>
            <a:r>
              <a:rPr lang="en-US" noProof="1">
                <a:hlinkClick r:id="rId9"/>
              </a:rPr>
              <a:t>AsapSCIENCE</a:t>
            </a:r>
            <a:r>
              <a:rPr lang="en-US" noProof="1"/>
              <a:t>, </a:t>
            </a:r>
            <a:r>
              <a:rPr lang="en-US" noProof="1">
                <a:hlinkClick r:id="rId10"/>
              </a:rPr>
              <a:t>SciShow</a:t>
            </a:r>
            <a:r>
              <a:rPr lang="en-US" noProof="1"/>
              <a:t>, </a:t>
            </a:r>
            <a:r>
              <a:rPr lang="en-US" noProof="1">
                <a:hlinkClick r:id="rId11"/>
              </a:rPr>
              <a:t>CrashCourse</a:t>
            </a:r>
            <a:r>
              <a:rPr lang="en-US" noProof="1"/>
              <a:t>, </a:t>
            </a:r>
            <a:r>
              <a:rPr lang="en-US" noProof="1">
                <a:hlinkClick r:id="rId12"/>
              </a:rPr>
              <a:t>SixtySymbols</a:t>
            </a:r>
            <a:r>
              <a:rPr lang="en-US" noProof="1"/>
              <a:t>, </a:t>
            </a:r>
            <a:r>
              <a:rPr lang="en-US" noProof="1">
                <a:hlinkClick r:id="rId13"/>
              </a:rPr>
              <a:t>SmarterEveryDay</a:t>
            </a:r>
            <a:r>
              <a:rPr lang="en-US" noProof="1"/>
              <a:t>, </a:t>
            </a:r>
            <a:r>
              <a:rPr lang="en-US" noProof="1">
                <a:hlinkClick r:id="rId14"/>
              </a:rPr>
              <a:t>Ted-Ed</a:t>
            </a:r>
            <a:r>
              <a:rPr lang="en-US" noProof="1"/>
              <a:t>, </a:t>
            </a:r>
            <a:r>
              <a:rPr lang="en-US" noProof="1">
                <a:hlinkClick r:id="rId15"/>
              </a:rPr>
              <a:t>Khan Academy</a:t>
            </a:r>
            <a:r>
              <a:rPr lang="en-US" noProof="1"/>
              <a:t>, </a:t>
            </a:r>
            <a:r>
              <a:rPr lang="en-US" noProof="1">
                <a:hlinkClick r:id="rId16"/>
              </a:rPr>
              <a:t>Vi Hart</a:t>
            </a:r>
            <a:r>
              <a:rPr lang="en-US" noProof="1"/>
              <a:t>, </a:t>
            </a:r>
            <a:r>
              <a:rPr lang="en-US" noProof="1">
                <a:hlinkClick r:id="rId17"/>
              </a:rPr>
              <a:t>3Blue1Brown</a:t>
            </a:r>
            <a:r>
              <a:rPr lang="en-US" noProof="1"/>
              <a:t>, </a:t>
            </a:r>
            <a:r>
              <a:rPr lang="en-US" noProof="1">
                <a:hlinkClick r:id="rId18"/>
              </a:rPr>
              <a:t>MindYourDecisions</a:t>
            </a:r>
            <a:r>
              <a:rPr lang="en-US" noProof="1"/>
              <a:t>, </a:t>
            </a:r>
            <a:r>
              <a:rPr lang="en-US" noProof="1">
                <a:hlinkClick r:id="rId19"/>
              </a:rPr>
              <a:t>Numberphile</a:t>
            </a:r>
            <a:r>
              <a:rPr lang="en-US" noProof="1"/>
              <a:t>, </a:t>
            </a:r>
            <a:r>
              <a:rPr lang="en-US" noProof="1">
                <a:hlinkClick r:id="rId20"/>
              </a:rPr>
              <a:t>Computerphile</a:t>
            </a:r>
            <a:r>
              <a:rPr lang="en-US" noProof="1"/>
              <a:t>, </a:t>
            </a:r>
            <a:r>
              <a:rPr lang="en-US" noProof="1">
                <a:hlinkClick r:id="rId21"/>
              </a:rPr>
              <a:t>Daniel Shiffman</a:t>
            </a:r>
            <a:r>
              <a:rPr lang="en-US" noProof="1"/>
              <a:t>, </a:t>
            </a:r>
            <a:r>
              <a:rPr lang="en-US" noProof="1">
                <a:hlinkClick r:id="rId22"/>
              </a:rPr>
              <a:t>Sirajology</a:t>
            </a:r>
            <a:r>
              <a:rPr lang="en-US" noProof="1"/>
              <a:t>, </a:t>
            </a:r>
            <a:r>
              <a:rPr lang="en-US" noProof="1">
                <a:hlinkClick r:id="rId23"/>
              </a:rPr>
              <a:t>Google Developers</a:t>
            </a:r>
            <a:r>
              <a:rPr lang="en-US" noProof="1"/>
              <a:t>, </a:t>
            </a:r>
            <a:r>
              <a:rPr lang="en-US" noProof="1">
                <a:hlinkClick r:id="rId24"/>
              </a:rPr>
              <a:t>CodeGeek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59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Course Program</a:t>
            </a:r>
          </a:p>
          <a:p>
            <a:r>
              <a:rPr lang="en-US" dirty="0"/>
              <a:t>Course Schedule</a:t>
            </a:r>
          </a:p>
          <a:p>
            <a:r>
              <a:rPr lang="en-US" dirty="0"/>
              <a:t>Trainer</a:t>
            </a:r>
          </a:p>
          <a:p>
            <a:r>
              <a:rPr lang="en-US" dirty="0"/>
              <a:t>Lecture Format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Exam</a:t>
            </a:r>
          </a:p>
          <a:p>
            <a:r>
              <a:rPr lang="en-US" dirty="0"/>
              <a:t>Some Learning Resources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modelling and machine learning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how to apply the scientific method to real-life problems</a:t>
            </a:r>
          </a:p>
          <a:p>
            <a:r>
              <a:rPr lang="en-US" dirty="0" smtClean="0"/>
              <a:t>Learn how to analyze data and communicate results</a:t>
            </a:r>
          </a:p>
          <a:p>
            <a:r>
              <a:rPr lang="en-US" dirty="0" smtClean="0"/>
              <a:t>Learn how to use machine learning</a:t>
            </a:r>
          </a:p>
          <a:p>
            <a:pPr lvl="1"/>
            <a:r>
              <a:rPr lang="en-US" dirty="0" smtClean="0"/>
              <a:t>Machine learning </a:t>
            </a:r>
            <a:r>
              <a:rPr lang="en-US" dirty="0"/>
              <a:t>"</a:t>
            </a:r>
            <a:r>
              <a:rPr lang="en-US" dirty="0" smtClean="0"/>
              <a:t>primitives" (models)</a:t>
            </a:r>
          </a:p>
          <a:p>
            <a:pPr lvl="1"/>
            <a:r>
              <a:rPr lang="en-US" dirty="0" smtClean="0"/>
              <a:t>Model training and testing</a:t>
            </a:r>
          </a:p>
          <a:p>
            <a:pPr lvl="1"/>
            <a:r>
              <a:rPr lang="en-US" dirty="0" smtClean="0"/>
              <a:t>Model evaluation</a:t>
            </a:r>
          </a:p>
          <a:p>
            <a:pPr lvl="1"/>
            <a:r>
              <a:rPr lang="en-US" dirty="0" smtClean="0"/>
              <a:t>Model selection</a:t>
            </a:r>
          </a:p>
          <a:p>
            <a:r>
              <a:rPr lang="en-US" dirty="0" smtClean="0"/>
              <a:t>Learn how to create a complete predictive solution </a:t>
            </a:r>
            <a:br>
              <a:rPr lang="en-US" dirty="0" smtClean="0"/>
            </a:br>
            <a:r>
              <a:rPr lang="en-US" dirty="0" smtClean="0"/>
              <a:t>from scratch (and raw data :))</a:t>
            </a:r>
          </a:p>
          <a:p>
            <a:r>
              <a:rPr lang="en-US" dirty="0" smtClean="0"/>
              <a:t>Learn how to optimize the entire process </a:t>
            </a:r>
            <a:br>
              <a:rPr lang="en-US" dirty="0" smtClean="0"/>
            </a:br>
            <a:r>
              <a:rPr lang="en-US" dirty="0" smtClean="0"/>
              <a:t>(application performance, ease of writing code,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589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77979760"/>
              </p:ext>
            </p:extLst>
          </p:nvPr>
        </p:nvGraphicFramePr>
        <p:xfrm>
          <a:off x="137125" y="797835"/>
          <a:ext cx="10834088" cy="568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6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A96D9-BE65-44FB-80CE-C567EDFA8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4F00A1-EE72-42B3-83AB-E79273A07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7A3E09-D78A-4E9F-A789-BCEF8D7E3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4A7CBD-1B44-45AF-ADE4-BFA4E8EF8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6A3A15-6A22-4741-8CCC-508A356F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FB281-DF08-40ED-B438-ADB58D9A3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ED7209-9D00-43B8-A6CB-83EA7478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D337E9-E134-49B9-A1AA-A4596AD3F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 Details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Schedule, Trainer, </a:t>
            </a:r>
            <a:br>
              <a:rPr lang="en-US" dirty="0"/>
            </a:br>
            <a:r>
              <a:rPr lang="en-US" dirty="0"/>
              <a:t>Lecture Format, Homework, </a:t>
            </a:r>
            <a:r>
              <a:rPr lang="en-US" dirty="0" smtClean="0"/>
              <a:t>Project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9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Machine Learning</a:t>
            </a:r>
          </a:p>
          <a:p>
            <a:pPr lvl="1"/>
            <a:r>
              <a:rPr lang="en-US" dirty="0" smtClean="0"/>
              <a:t>Getting to know the "tools of the trade"</a:t>
            </a:r>
          </a:p>
          <a:p>
            <a:pPr lvl="1"/>
            <a:r>
              <a:rPr lang="en-US" dirty="0" smtClean="0"/>
              <a:t>Exploring and preparing data for modelling</a:t>
            </a:r>
          </a:p>
          <a:p>
            <a:pPr lvl="1"/>
            <a:r>
              <a:rPr lang="en-US" dirty="0" smtClean="0"/>
              <a:t>Basic ideas of machine learning</a:t>
            </a:r>
          </a:p>
          <a:p>
            <a:r>
              <a:rPr lang="en-US" dirty="0" smtClean="0"/>
              <a:t>Linear and Logistic Regression</a:t>
            </a:r>
          </a:p>
          <a:p>
            <a:pPr lvl="1"/>
            <a:r>
              <a:rPr lang="en-US" dirty="0" smtClean="0"/>
              <a:t>Regression and classification: p</a:t>
            </a:r>
            <a:r>
              <a:rPr lang="en-US" dirty="0" smtClean="0"/>
              <a:t>roblem statement</a:t>
            </a:r>
          </a:p>
          <a:p>
            <a:pPr lvl="1"/>
            <a:r>
              <a:rPr lang="en-US" dirty="0" smtClean="0"/>
              <a:t>Creating and improving models</a:t>
            </a:r>
          </a:p>
          <a:p>
            <a:r>
              <a:rPr lang="en-US" dirty="0" smtClean="0"/>
              <a:t>Model Training and Improvement</a:t>
            </a:r>
          </a:p>
          <a:p>
            <a:pPr lvl="1"/>
            <a:r>
              <a:rPr lang="en-US" dirty="0" smtClean="0"/>
              <a:t>Training and testing sets</a:t>
            </a:r>
          </a:p>
          <a:p>
            <a:pPr lvl="1"/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Model selection</a:t>
            </a:r>
          </a:p>
          <a:p>
            <a:pPr lvl="1"/>
            <a:r>
              <a:rPr lang="en-US" dirty="0" smtClean="0"/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84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Program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and Ensemble Methods. Support Vector Machines</a:t>
            </a:r>
          </a:p>
          <a:p>
            <a:pPr lvl="1"/>
            <a:r>
              <a:rPr lang="en-US" dirty="0" smtClean="0"/>
              <a:t>Decision trees and forests</a:t>
            </a:r>
          </a:p>
          <a:p>
            <a:pPr lvl="1"/>
            <a:r>
              <a:rPr lang="en-US" dirty="0" smtClean="0"/>
              <a:t>SVM. "Kernel trick"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Problem description, principles, motivation</a:t>
            </a:r>
          </a:p>
          <a:p>
            <a:pPr lvl="1"/>
            <a:r>
              <a:rPr lang="en-US" dirty="0" smtClean="0"/>
              <a:t>Clustering: </a:t>
            </a:r>
            <a:r>
              <a:rPr lang="en-US" dirty="0" err="1" smtClean="0"/>
              <a:t>kMeans</a:t>
            </a:r>
            <a:r>
              <a:rPr lang="en-US" dirty="0" smtClean="0"/>
              <a:t>, hierarchical</a:t>
            </a:r>
          </a:p>
          <a:p>
            <a:pPr lvl="1"/>
            <a:r>
              <a:rPr lang="en-US" dirty="0" smtClean="0"/>
              <a:t>Recommender systems: classical approach</a:t>
            </a:r>
          </a:p>
          <a:p>
            <a:r>
              <a:rPr lang="en-US" dirty="0" smtClean="0"/>
              <a:t>Introduction to Neural Networks</a:t>
            </a:r>
          </a:p>
          <a:p>
            <a:pPr lvl="1"/>
            <a:r>
              <a:rPr lang="en-US" dirty="0" smtClean="0"/>
              <a:t>Problem statement. Pros and cons</a:t>
            </a:r>
          </a:p>
          <a:p>
            <a:pPr lvl="1"/>
            <a:r>
              <a:rPr lang="en-US" dirty="0" smtClean="0"/>
              <a:t>Feed-forward NNs: basics, classification usage</a:t>
            </a:r>
          </a:p>
          <a:p>
            <a:r>
              <a:rPr lang="en-US" dirty="0" smtClean="0"/>
              <a:t>Machine Learning in Context</a:t>
            </a:r>
          </a:p>
          <a:p>
            <a:pPr lvl="1"/>
            <a:r>
              <a:rPr lang="en-US" dirty="0" smtClean="0"/>
              <a:t>Several examples (time series, spatial data, text,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lectures x </a:t>
            </a:r>
            <a:r>
              <a:rPr lang="en-US" dirty="0" smtClean="0"/>
              <a:t>3.5 </a:t>
            </a:r>
            <a:r>
              <a:rPr lang="en-US" dirty="0"/>
              <a:t>hours each</a:t>
            </a:r>
          </a:p>
          <a:p>
            <a:r>
              <a:rPr lang="en-US" dirty="0"/>
              <a:t>Practical exercises</a:t>
            </a:r>
          </a:p>
          <a:p>
            <a:pPr lvl="1"/>
            <a:r>
              <a:rPr lang="en-US" dirty="0"/>
              <a:t>In class: approx. 15-20 hours</a:t>
            </a:r>
          </a:p>
          <a:p>
            <a:pPr lvl="1"/>
            <a:r>
              <a:rPr lang="en-US" dirty="0"/>
              <a:t>At home: </a:t>
            </a:r>
            <a:r>
              <a:rPr lang="en-US" dirty="0" smtClean="0"/>
              <a:t>40 </a:t>
            </a:r>
            <a:r>
              <a:rPr lang="en-US" dirty="0"/>
              <a:t>hours</a:t>
            </a:r>
            <a:r>
              <a:rPr lang="en-US" dirty="0" smtClean="0"/>
              <a:t>+</a:t>
            </a:r>
            <a:endParaRPr lang="en-US" dirty="0"/>
          </a:p>
          <a:p>
            <a:pPr lvl="2"/>
            <a:r>
              <a:rPr lang="en-US" dirty="0"/>
              <a:t>The more, the better</a:t>
            </a:r>
          </a:p>
          <a:p>
            <a:r>
              <a:rPr lang="en-US" dirty="0"/>
              <a:t>Practical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 smtClean="0"/>
              <a:t>2-200 hours + 10-minute defense</a:t>
            </a:r>
            <a:endParaRPr lang="en-US" dirty="0"/>
          </a:p>
          <a:p>
            <a:r>
              <a:rPr lang="en-US" dirty="0"/>
              <a:t>Time allocation</a:t>
            </a:r>
          </a:p>
          <a:p>
            <a:pPr lvl="1"/>
            <a:r>
              <a:rPr lang="en-US" dirty="0"/>
              <a:t>Lectures: every </a:t>
            </a:r>
            <a:r>
              <a:rPr lang="en-US" dirty="0" smtClean="0"/>
              <a:t>Thursday (9 Mar 2017 </a:t>
            </a:r>
            <a:r>
              <a:rPr lang="en-US" dirty="0"/>
              <a:t>– </a:t>
            </a:r>
            <a:r>
              <a:rPr lang="en-US" dirty="0" smtClean="0"/>
              <a:t>27 Apr </a:t>
            </a:r>
            <a:r>
              <a:rPr lang="en-US" dirty="0"/>
              <a:t>2017)</a:t>
            </a:r>
          </a:p>
          <a:p>
            <a:pPr lvl="1"/>
            <a:r>
              <a:rPr lang="en-US" dirty="0"/>
              <a:t>On-site </a:t>
            </a:r>
            <a:r>
              <a:rPr lang="en-US" dirty="0" smtClean="0"/>
              <a:t>project defense: </a:t>
            </a:r>
            <a:r>
              <a:rPr lang="en-US" b="1" dirty="0" smtClean="0">
                <a:solidFill>
                  <a:srgbClr val="3A4BA7"/>
                </a:solidFill>
              </a:rPr>
              <a:t>30 April 2017</a:t>
            </a:r>
            <a:r>
              <a:rPr lang="en-US" b="1" dirty="0" smtClean="0">
                <a:solidFill>
                  <a:srgbClr val="3A4BA7"/>
                </a:solidFill>
              </a:rPr>
              <a:t>, 10.00-16.00, GMT + 2</a:t>
            </a:r>
            <a:endParaRPr lang="en-US" b="1" dirty="0">
              <a:solidFill>
                <a:srgbClr val="3A4BA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31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Custom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Ebrima</vt:lpstr>
      <vt:lpstr>Segoe UI</vt:lpstr>
      <vt:lpstr>Segoe UI Black</vt:lpstr>
      <vt:lpstr>Wingdings</vt:lpstr>
      <vt:lpstr>Office Theme</vt:lpstr>
      <vt:lpstr>Course Introduction</vt:lpstr>
      <vt:lpstr>Table of Contents</vt:lpstr>
      <vt:lpstr>Course Objectives</vt:lpstr>
      <vt:lpstr>Course Objectives</vt:lpstr>
      <vt:lpstr>Prerequisites</vt:lpstr>
      <vt:lpstr>Course Format Details</vt:lpstr>
      <vt:lpstr>Course Program</vt:lpstr>
      <vt:lpstr>Course Program (2)</vt:lpstr>
      <vt:lpstr>Course Schedule</vt:lpstr>
      <vt:lpstr>Who Am I?</vt:lpstr>
      <vt:lpstr>Lecture and Exam Format</vt:lpstr>
      <vt:lpstr>Some Learning Resources</vt:lpstr>
      <vt:lpstr>SoftUni Course Pages</vt:lpstr>
      <vt:lpstr>Online Resources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2017-03-09T10:56:34Z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