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0" r:id="rId4"/>
    <p:sldId id="257" r:id="rId5"/>
    <p:sldId id="299" r:id="rId6"/>
    <p:sldId id="300" r:id="rId7"/>
    <p:sldId id="301" r:id="rId8"/>
    <p:sldId id="302" r:id="rId9"/>
    <p:sldId id="305" r:id="rId10"/>
    <p:sldId id="303" r:id="rId11"/>
    <p:sldId id="304" r:id="rId12"/>
    <p:sldId id="306" r:id="rId13"/>
    <p:sldId id="298" r:id="rId14"/>
    <p:sldId id="261" r:id="rId15"/>
    <p:sldId id="263" r:id="rId16"/>
    <p:sldId id="265" r:id="rId17"/>
    <p:sldId id="266" r:id="rId18"/>
    <p:sldId id="267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262" r:id="rId28"/>
    <p:sldId id="259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3B4CA8"/>
    <a:srgbClr val="3A4BA7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1" d="100"/>
          <a:sy n="91" d="100"/>
        </p:scale>
        <p:origin x="27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389" y="502920"/>
            <a:ext cx="9316833" cy="1884680"/>
          </a:xfrm>
          <a:noFill/>
        </p:spPr>
        <p:txBody>
          <a:bodyPr anchor="b">
            <a:normAutofit/>
          </a:bodyPr>
          <a:lstStyle>
            <a:lvl1pPr algn="r">
              <a:defRPr sz="5598" b="1" baseline="0">
                <a:solidFill>
                  <a:srgbClr val="3A4BA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706" y="2410460"/>
            <a:ext cx="8844516" cy="1270000"/>
          </a:xfrm>
        </p:spPr>
        <p:txBody>
          <a:bodyPr>
            <a:normAutofit/>
          </a:bodyPr>
          <a:lstStyle>
            <a:lvl1pPr marL="0" indent="0" algn="r">
              <a:buNone/>
              <a:defRPr sz="3599" baseline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2010" y="5034454"/>
            <a:ext cx="3655094" cy="477698"/>
          </a:xfrm>
        </p:spPr>
        <p:txBody>
          <a:bodyPr>
            <a:noAutofit/>
          </a:bodyPr>
          <a:lstStyle>
            <a:lvl1pPr marL="0" indent="0">
              <a:buNone/>
              <a:defRPr sz="3199" b="1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2010" y="5501646"/>
            <a:ext cx="3655094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54546" y="5941668"/>
            <a:ext cx="3602558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rgbClr val="3A4BA7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77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5" y="1"/>
            <a:ext cx="11746977" cy="777240"/>
          </a:xfrm>
        </p:spPr>
        <p:txBody>
          <a:bodyPr>
            <a:normAutofit/>
          </a:bodyPr>
          <a:lstStyle>
            <a:lvl1pPr>
              <a:defRPr sz="3799" b="1" baseline="0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>
            <a:lvl1pPr marL="228531" indent="-228531">
              <a:buFont typeface="Wingdings" panose="05000000000000000000" pitchFamily="2" charset="2"/>
              <a:buChar char="§"/>
              <a:defRPr sz="3200">
                <a:solidFill>
                  <a:srgbClr val="4D4D4D"/>
                </a:solidFill>
              </a:defRPr>
            </a:lvl1pPr>
            <a:lvl2pPr marL="685594" indent="-228531">
              <a:buFont typeface="Wingdings" panose="05000000000000000000" pitchFamily="2" charset="2"/>
              <a:buChar char="§"/>
              <a:defRPr sz="2800">
                <a:solidFill>
                  <a:srgbClr val="4D4D4D"/>
                </a:solidFill>
              </a:defRPr>
            </a:lvl2pPr>
            <a:lvl3pPr marL="1142657" indent="-228531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3pPr>
            <a:lvl4pPr marL="1599720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4pPr>
            <a:lvl5pPr marL="2056783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663" y="6485919"/>
            <a:ext cx="609439" cy="365125"/>
          </a:xfrm>
        </p:spPr>
        <p:txBody>
          <a:bodyPr/>
          <a:lstStyle/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1145" y="2137411"/>
            <a:ext cx="9941510" cy="2425065"/>
          </a:xfrm>
        </p:spPr>
        <p:txBody>
          <a:bodyPr anchor="b"/>
          <a:lstStyle>
            <a:lvl1pPr>
              <a:defRPr sz="5998" b="1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3956" y="4589464"/>
            <a:ext cx="9598700" cy="1500187"/>
          </a:xfrm>
        </p:spPr>
        <p:txBody>
          <a:bodyPr>
            <a:normAutofit/>
          </a:bodyPr>
          <a:lstStyle>
            <a:lvl1pPr marL="0" indent="0">
              <a:buNone/>
              <a:defRPr sz="3999">
                <a:solidFill>
                  <a:srgbClr val="4D4D4D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0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21260397">
            <a:off x="3394429" y="2692184"/>
            <a:ext cx="5426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8" b="1" dirty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bg-BG" sz="7998" b="1" dirty="0">
              <a:solidFill>
                <a:srgbClr val="3A4BA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2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rgbClr val="4C3EAD"/>
          </a:solidFill>
          <a:latin typeface="Segoe UI" panose="020B0502040204020203" pitchFamily="34" charset="0"/>
          <a:ea typeface="Ebrima" panose="02000000000000000000" pitchFamily="2" charset="0"/>
          <a:cs typeface="Segoe UI" panose="020B0502040204020203" pitchFamily="34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799" kern="1200">
          <a:solidFill>
            <a:srgbClr val="4D4D4D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399" kern="1200">
          <a:solidFill>
            <a:srgbClr val="4D4D4D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999" kern="1200">
          <a:solidFill>
            <a:srgbClr val="4D4D4D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github.io/PTV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s-dev/pandas/blob/master/doc/cheatsheet/Pandas_Cheat_Sheet.pdf" TargetMode="External"/><Relationship Id="rId2" Type="http://schemas.openxmlformats.org/officeDocument/2006/relationships/hyperlink" Target="http://pandas.pydata.org/pandas-docs/stable/10m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das.pydata.org/pandas-docs/stable/index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" TargetMode="External"/><Relationship Id="rId2" Type="http://schemas.openxmlformats.org/officeDocument/2006/relationships/hyperlink" Target="http://kagg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raw data to predictive models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yordan@softuni.bg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3" y="4002934"/>
            <a:ext cx="2361010" cy="23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/>
              <a:t>Supervised learning</a:t>
            </a:r>
          </a:p>
          <a:p>
            <a:pPr lvl="1"/>
            <a:r>
              <a:rPr lang="en-US" dirty="0"/>
              <a:t>We train the program on previously known (labelled) data</a:t>
            </a:r>
          </a:p>
          <a:p>
            <a:pPr lvl="1"/>
            <a:r>
              <a:rPr lang="en-US" dirty="0"/>
              <a:t>After training, we expect it to make predictions on new data</a:t>
            </a:r>
          </a:p>
          <a:p>
            <a:pPr lvl="1"/>
            <a:r>
              <a:rPr lang="en-US" dirty="0"/>
              <a:t>Examples: regression, classification</a:t>
            </a:r>
          </a:p>
          <a:p>
            <a:r>
              <a:rPr lang="en-US" b="1" dirty="0"/>
              <a:t>Unsupervised learning</a:t>
            </a:r>
          </a:p>
          <a:p>
            <a:pPr lvl="1"/>
            <a:r>
              <a:rPr lang="en-US" dirty="0"/>
              <a:t>We leave the program to find patterns in data</a:t>
            </a:r>
          </a:p>
          <a:p>
            <a:pPr lvl="1"/>
            <a:r>
              <a:rPr lang="en-US" dirty="0"/>
              <a:t>Examples: clustering analysis, dimensionality reduction</a:t>
            </a:r>
          </a:p>
          <a:p>
            <a:r>
              <a:rPr lang="en-US" b="1" dirty="0"/>
              <a:t>Reinforcement learning</a:t>
            </a:r>
          </a:p>
          <a:p>
            <a:pPr lvl="1"/>
            <a:r>
              <a:rPr lang="en-US" dirty="0"/>
              <a:t>A form of unsupervised learning</a:t>
            </a:r>
          </a:p>
          <a:p>
            <a:pPr lvl="1"/>
            <a:r>
              <a:rPr lang="en-US" dirty="0"/>
              <a:t>The program learns continuously</a:t>
            </a:r>
          </a:p>
          <a:p>
            <a:pPr lvl="1"/>
            <a:r>
              <a:rPr lang="en-US" dirty="0"/>
              <a:t>Examples: learning to play a game by observing other players,</a:t>
            </a:r>
            <a:br>
              <a:rPr lang="en-US" dirty="0"/>
            </a:br>
            <a:r>
              <a:rPr lang="en-US" dirty="0"/>
              <a:t>learning to drive a car</a:t>
            </a:r>
          </a:p>
        </p:txBody>
      </p:sp>
    </p:spTree>
    <p:extLst>
      <p:ext uri="{BB962C8B-B14F-4D97-AF65-F5344CB8AC3E}">
        <p14:creationId xmlns:p14="http://schemas.microsoft.com/office/powerpoint/2010/main" val="176697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by Task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 smtClean="0"/>
              <a:t>Statistical algorithms</a:t>
            </a:r>
          </a:p>
          <a:p>
            <a:r>
              <a:rPr lang="en-US" b="1" dirty="0" smtClean="0"/>
              <a:t>Regression</a:t>
            </a:r>
            <a:r>
              <a:rPr lang="en-US" dirty="0" smtClean="0"/>
              <a:t> – predicting a continuous variable</a:t>
            </a:r>
          </a:p>
          <a:p>
            <a:r>
              <a:rPr lang="en-US" b="1" dirty="0" smtClean="0"/>
              <a:t>Classification</a:t>
            </a:r>
            <a:r>
              <a:rPr lang="en-US" dirty="0" smtClean="0"/>
              <a:t> – predicting class labels</a:t>
            </a:r>
          </a:p>
          <a:p>
            <a:r>
              <a:rPr lang="en-US" b="1" dirty="0" smtClean="0"/>
              <a:t>Clustering</a:t>
            </a:r>
            <a:r>
              <a:rPr lang="en-US" dirty="0" smtClean="0"/>
              <a:t> – finding compact groups of data points</a:t>
            </a:r>
          </a:p>
          <a:p>
            <a:r>
              <a:rPr lang="en-US" b="1" dirty="0" smtClean="0"/>
              <a:t>Dimensionality reduction</a:t>
            </a:r>
            <a:r>
              <a:rPr lang="en-US" dirty="0" smtClean="0"/>
              <a:t> – simplifying the input data</a:t>
            </a:r>
          </a:p>
          <a:p>
            <a:r>
              <a:rPr lang="en-US" b="1" dirty="0" smtClean="0"/>
              <a:t>Recommendation</a:t>
            </a:r>
            <a:r>
              <a:rPr lang="en-US" dirty="0" smtClean="0"/>
              <a:t> – suggest items for users</a:t>
            </a:r>
          </a:p>
          <a:p>
            <a:r>
              <a:rPr lang="en-US" b="1" dirty="0" smtClean="0"/>
              <a:t>Optimization</a:t>
            </a:r>
            <a:r>
              <a:rPr lang="en-US" dirty="0" smtClean="0"/>
              <a:t> – minimize / maximize a target function</a:t>
            </a:r>
          </a:p>
          <a:p>
            <a:r>
              <a:rPr lang="en-US" b="1" dirty="0" smtClean="0"/>
              <a:t>Testing and improvement algorithms </a:t>
            </a:r>
            <a:r>
              <a:rPr lang="en-US" dirty="0" smtClean="0"/>
              <a:t>– helper algorithms to</a:t>
            </a:r>
            <a:br>
              <a:rPr lang="en-US" dirty="0" smtClean="0"/>
            </a:br>
            <a:r>
              <a:rPr lang="en-US" dirty="0" smtClean="0"/>
              <a:t>select, fine-tune and optimize other ML algorithms</a:t>
            </a:r>
          </a:p>
          <a:p>
            <a:r>
              <a:rPr lang="en-US" dirty="0" smtClean="0"/>
              <a:t>… a</a:t>
            </a:r>
            <a:r>
              <a:rPr lang="en-US" dirty="0" smtClean="0"/>
              <a:t>nd more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9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and install all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761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install the Python interpreter </a:t>
            </a:r>
            <a:br>
              <a:rPr lang="en-US" dirty="0"/>
            </a:br>
            <a:r>
              <a:rPr lang="en-US" dirty="0"/>
              <a:t>and all libraries manually</a:t>
            </a:r>
          </a:p>
          <a:p>
            <a:pPr lvl="1"/>
            <a:r>
              <a:rPr lang="en-US" dirty="0"/>
              <a:t>Hard, boring and repetitive work</a:t>
            </a:r>
          </a:p>
          <a:p>
            <a:pPr lvl="1"/>
            <a:r>
              <a:rPr lang="en-US" dirty="0"/>
              <a:t>Error-prone</a:t>
            </a:r>
          </a:p>
          <a:p>
            <a:r>
              <a:rPr lang="en-US" dirty="0"/>
              <a:t>Easy solution: platforms like </a:t>
            </a:r>
            <a:r>
              <a:rPr lang="en-US" b="1" dirty="0">
                <a:solidFill>
                  <a:srgbClr val="3B4CA8"/>
                </a:solidFill>
              </a:rPr>
              <a:t>Anaconda</a:t>
            </a:r>
          </a:p>
          <a:p>
            <a:pPr lvl="1"/>
            <a:r>
              <a:rPr lang="en-US" dirty="0"/>
              <a:t>Provide everything you need to get started with Python for science:</a:t>
            </a:r>
            <a:br>
              <a:rPr lang="en-US" dirty="0"/>
            </a:br>
            <a:r>
              <a:rPr lang="en-US" dirty="0"/>
              <a:t>Python interpreter, packages (720+), package manager, IDE</a:t>
            </a:r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https://www.continuum.io/downloads</a:t>
            </a:r>
            <a:endParaRPr lang="en-US" dirty="0"/>
          </a:p>
          <a:p>
            <a:pPr lvl="1"/>
            <a:r>
              <a:rPr lang="en-US" dirty="0"/>
              <a:t>Current version </a:t>
            </a:r>
            <a:r>
              <a:rPr lang="en-US" dirty="0" smtClean="0"/>
              <a:t>(March 2017): </a:t>
            </a:r>
            <a:r>
              <a:rPr lang="en-US" dirty="0"/>
              <a:t>Anaconda </a:t>
            </a:r>
            <a:r>
              <a:rPr lang="en-US" dirty="0" smtClean="0"/>
              <a:t>4.3.0</a:t>
            </a:r>
            <a:endParaRPr lang="en-US" dirty="0"/>
          </a:p>
          <a:p>
            <a:pPr lvl="1"/>
            <a:r>
              <a:rPr lang="en-US" dirty="0"/>
              <a:t>Choose your platform (Windows, Linux, or MacOS)</a:t>
            </a:r>
          </a:p>
          <a:p>
            <a:pPr lvl="1"/>
            <a:r>
              <a:rPr lang="en-US" dirty="0"/>
              <a:t>Download the </a:t>
            </a:r>
            <a:r>
              <a:rPr lang="en-US" b="1" dirty="0">
                <a:solidFill>
                  <a:srgbClr val="3B4CA8"/>
                </a:solidFill>
              </a:rPr>
              <a:t>Python </a:t>
            </a:r>
            <a:r>
              <a:rPr lang="en-US" b="1" dirty="0" smtClean="0">
                <a:solidFill>
                  <a:srgbClr val="3B4CA8"/>
                </a:solidFill>
              </a:rPr>
              <a:t>3.6</a:t>
            </a:r>
            <a:r>
              <a:rPr lang="en-US" dirty="0" smtClean="0"/>
              <a:t> </a:t>
            </a:r>
            <a:r>
              <a:rPr lang="en-US" dirty="0"/>
              <a:t>version</a:t>
            </a:r>
          </a:p>
          <a:p>
            <a:pPr lvl="1"/>
            <a:r>
              <a:rPr lang="en-US" dirty="0"/>
              <a:t>Follow the installer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2050" name="Picture 2" descr="https://upload.wikimedia.org/wikipedia/en/c/cd/Anacond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914400"/>
            <a:ext cx="2962275" cy="14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9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Tools for Visual Studio (Optional)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built-in IDE called </a:t>
            </a:r>
            <a:r>
              <a:rPr lang="en-US" b="1" dirty="0">
                <a:solidFill>
                  <a:srgbClr val="3B4CA8"/>
                </a:solidFill>
              </a:rPr>
              <a:t>Spyder</a:t>
            </a:r>
          </a:p>
          <a:p>
            <a:pPr lvl="1"/>
            <a:r>
              <a:rPr lang="en-US" dirty="0"/>
              <a:t>You can even use Notepad if that's your thing</a:t>
            </a:r>
          </a:p>
          <a:p>
            <a:r>
              <a:rPr lang="en-US" dirty="0"/>
              <a:t>If you want to use another IDE, you have to configure it</a:t>
            </a:r>
            <a:br>
              <a:rPr lang="en-US" dirty="0"/>
            </a:br>
            <a:r>
              <a:rPr lang="en-US" dirty="0"/>
              <a:t>to work with Python</a:t>
            </a:r>
          </a:p>
          <a:p>
            <a:pPr lvl="1"/>
            <a:r>
              <a:rPr lang="en-US" dirty="0"/>
              <a:t>Syntax highlighting, autocomplete, etc.</a:t>
            </a:r>
          </a:p>
          <a:p>
            <a:r>
              <a:rPr lang="en-US" dirty="0"/>
              <a:t>If you're using Visual Studio</a:t>
            </a:r>
          </a:p>
          <a:p>
            <a:pPr lvl="1"/>
            <a:r>
              <a:rPr lang="en-US" dirty="0"/>
              <a:t>Download Python Tools for Visual Studio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https://microsoft.github.io/PTVS/</a:t>
            </a:r>
            <a:endParaRPr lang="en-US" dirty="0"/>
          </a:p>
          <a:p>
            <a:pPr lvl="1"/>
            <a:r>
              <a:rPr lang="en-US" dirty="0"/>
              <a:t>Select Downloads &gt; Latest Build (currently </a:t>
            </a:r>
            <a:r>
              <a:rPr lang="en-US" dirty="0" smtClean="0"/>
              <a:t>2.2.6)</a:t>
            </a:r>
            <a:endParaRPr lang="en-US" dirty="0"/>
          </a:p>
          <a:p>
            <a:pPr lvl="1"/>
            <a:r>
              <a:rPr lang="en-US" dirty="0"/>
              <a:t>Follow the installer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938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nice and clean way to document your research</a:t>
            </a:r>
          </a:p>
          <a:p>
            <a:r>
              <a:rPr lang="en-US" dirty="0"/>
              <a:t>Included in Anaconda</a:t>
            </a:r>
          </a:p>
          <a:p>
            <a:r>
              <a:rPr lang="en-US" dirty="0"/>
              <a:t>Can create documents that contain live code, equations, visualizations and explanatory text</a:t>
            </a:r>
          </a:p>
          <a:p>
            <a:pPr lvl="1"/>
            <a:r>
              <a:rPr lang="en-US" dirty="0"/>
              <a:t>HTML / CSS / JavaScript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Start – use the Anaconda shortcut </a:t>
            </a:r>
          </a:p>
          <a:p>
            <a:pPr lvl="1"/>
            <a:r>
              <a:rPr lang="en-US" dirty="0"/>
              <a:t>…or type into the Command Prompt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3788734"/>
            <a:ext cx="891733" cy="32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813" y="5715000"/>
            <a:ext cx="5181599" cy="461537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rgbClr val="4D4D4D"/>
                </a:solidFill>
                <a:latin typeface="Consolas" panose="020B0609020204030204" pitchFamily="49" charset="0"/>
              </a:rPr>
              <a:t>jupyter notebook</a:t>
            </a:r>
            <a:endParaRPr lang="bg-BG" sz="2399" b="1" dirty="0">
              <a:solidFill>
                <a:srgbClr val="3B4CA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Jupyter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notebook</a:t>
            </a:r>
          </a:p>
          <a:p>
            <a:pPr lvl="1"/>
            <a:r>
              <a:rPr lang="en-US" dirty="0"/>
              <a:t>New &gt; Python (</a:t>
            </a:r>
            <a:r>
              <a:rPr lang="en-US" dirty="0" err="1"/>
              <a:t>conda</a:t>
            </a:r>
            <a:r>
              <a:rPr lang="en-US" dirty="0"/>
              <a:t> root)</a:t>
            </a:r>
          </a:p>
          <a:p>
            <a:r>
              <a:rPr lang="en-US" dirty="0"/>
              <a:t>Every piece of text or code is in a cell</a:t>
            </a:r>
          </a:p>
          <a:p>
            <a:pPr lvl="1"/>
            <a:r>
              <a:rPr lang="en-US" dirty="0"/>
              <a:t>Text cells just contain text or Markdown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Code cells contain code (obviously)</a:t>
            </a:r>
          </a:p>
          <a:p>
            <a:pPr lvl="1"/>
            <a:r>
              <a:rPr lang="en-US" dirty="0"/>
              <a:t>Code can be executed</a:t>
            </a:r>
          </a:p>
          <a:p>
            <a:pPr lvl="1"/>
            <a:r>
              <a:rPr lang="en-US" dirty="0"/>
              <a:t>Jupyter "remembers" the code</a:t>
            </a:r>
          </a:p>
          <a:p>
            <a:r>
              <a:rPr lang="en-US" dirty="0"/>
              <a:t>Execute cell: Ctrl + Enter</a:t>
            </a:r>
          </a:p>
          <a:p>
            <a:pPr lvl="1"/>
            <a:r>
              <a:rPr lang="en-US" dirty="0"/>
              <a:t>Or use the 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2826828"/>
            <a:ext cx="3794459" cy="99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2667000"/>
            <a:ext cx="3174012" cy="1264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052901"/>
            <a:ext cx="4974601" cy="1312517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27612" y="3124200"/>
            <a:ext cx="762000" cy="381000"/>
          </a:xfrm>
          <a:prstGeom prst="rightArrow">
            <a:avLst/>
          </a:prstGeom>
          <a:solidFill>
            <a:srgbClr val="3B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621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</a:t>
            </a:r>
            <a:br>
              <a:rPr lang="en-US" dirty="0" smtClean="0"/>
            </a:br>
            <a:r>
              <a:rPr lang="en-US" dirty="0" smtClean="0"/>
              <a:t>Preparing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Preparing raw data 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082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Libraries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Python, we use libraries to perform common operations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– a library for working with data</a:t>
            </a:r>
          </a:p>
          <a:p>
            <a:pPr lvl="1"/>
            <a:r>
              <a:rPr lang="en-US" dirty="0" smtClean="0"/>
              <a:t>Reading, tidying, cleaning, preparation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scikit</a:t>
            </a:r>
            <a:r>
              <a:rPr lang="en-US" dirty="0" smtClean="0">
                <a:latin typeface="Consolas" panose="020B0609020204030204" pitchFamily="49" charset="0"/>
              </a:rPr>
              <a:t>-learn</a:t>
            </a:r>
            <a:r>
              <a:rPr lang="en-US" dirty="0" smtClean="0"/>
              <a:t> – machine learning models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</a:rPr>
              <a:t>scipy</a:t>
            </a:r>
            <a:r>
              <a:rPr lang="en-US" dirty="0" smtClean="0"/>
              <a:t> – numerical and scientific libraries</a:t>
            </a:r>
          </a:p>
          <a:p>
            <a:pPr lvl="1"/>
            <a:r>
              <a:rPr lang="en-US" dirty="0" smtClean="0"/>
              <a:t>Contain a ton of useful functions for performing research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matplotlib</a:t>
            </a:r>
            <a:r>
              <a:rPr lang="en-US" dirty="0" smtClean="0"/>
              <a:t> – plotting and data visualization</a:t>
            </a:r>
          </a:p>
          <a:p>
            <a:r>
              <a:rPr lang="en-US" dirty="0" smtClean="0"/>
              <a:t>There are many more we'd like to use but these are </a:t>
            </a:r>
            <a:br>
              <a:rPr lang="en-US" dirty="0" smtClean="0"/>
            </a:br>
            <a:r>
              <a:rPr lang="en-US" dirty="0" smtClean="0"/>
              <a:t>the most commonly used ones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468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pandas in your notebook or script</a:t>
            </a:r>
          </a:p>
          <a:p>
            <a:pPr lvl="1"/>
            <a:r>
              <a:rPr lang="en-US" dirty="0" smtClean="0"/>
              <a:t>We usually give it an alias to make code shorter</a:t>
            </a:r>
          </a:p>
          <a:p>
            <a:pPr lvl="1"/>
            <a:endParaRPr lang="en-US" dirty="0"/>
          </a:p>
          <a:p>
            <a:r>
              <a:rPr lang="en-US" dirty="0" smtClean="0"/>
              <a:t>Read a dataset (table with data)</a:t>
            </a:r>
          </a:p>
          <a:p>
            <a:endParaRPr lang="en-US" dirty="0"/>
          </a:p>
          <a:p>
            <a:pPr lvl="1"/>
            <a:r>
              <a:rPr lang="en-US" dirty="0" smtClean="0"/>
              <a:t>The method contains a lot of options </a:t>
            </a:r>
          </a:p>
          <a:p>
            <a:pPr lvl="1"/>
            <a:r>
              <a:rPr lang="en-US" dirty="0" smtClean="0"/>
              <a:t>We can also read from other (non-local) sources</a:t>
            </a:r>
          </a:p>
          <a:p>
            <a:r>
              <a:rPr lang="en-US" dirty="0" smtClean="0"/>
              <a:t>Transform the data to make analysis easier</a:t>
            </a:r>
          </a:p>
          <a:p>
            <a:pPr lvl="1"/>
            <a:r>
              <a:rPr lang="en-US" dirty="0" smtClean="0"/>
              <a:t>Tidy up the data</a:t>
            </a:r>
          </a:p>
          <a:p>
            <a:pPr lvl="2"/>
            <a:r>
              <a:rPr lang="en-US" b="1" dirty="0" smtClean="0">
                <a:solidFill>
                  <a:srgbClr val="3B4CA8"/>
                </a:solidFill>
              </a:rPr>
              <a:t>Tidy data:</a:t>
            </a:r>
            <a:r>
              <a:rPr lang="en-US" dirty="0" smtClean="0"/>
              <a:t> attributes in columns; </a:t>
            </a:r>
            <a:br>
              <a:rPr lang="en-US" dirty="0" smtClean="0"/>
            </a:br>
            <a:r>
              <a:rPr lang="en-US" dirty="0" smtClean="0"/>
              <a:t>observations in rows</a:t>
            </a:r>
          </a:p>
          <a:p>
            <a:pPr lvl="2"/>
            <a:r>
              <a:rPr lang="en-US" dirty="0" smtClean="0"/>
              <a:t>Adding a new record = </a:t>
            </a:r>
            <a:br>
              <a:rPr lang="en-US" dirty="0" smtClean="0"/>
            </a:br>
            <a:r>
              <a:rPr lang="en-US" dirty="0" smtClean="0"/>
              <a:t>adding a single, complete 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989012" y="1752600"/>
            <a:ext cx="5181599" cy="461537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 smtClean="0">
                <a:solidFill>
                  <a:srgbClr val="4D4D4D"/>
                </a:solidFill>
                <a:latin typeface="Consolas" panose="020B0609020204030204" pitchFamily="49" charset="0"/>
              </a:rPr>
              <a:t>import pandas as </a:t>
            </a:r>
            <a:r>
              <a:rPr lang="en-US" sz="2399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pd</a:t>
            </a:r>
            <a:endParaRPr lang="en-US" sz="2399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2" y="2799824"/>
            <a:ext cx="5181599" cy="461537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 smtClean="0">
                <a:solidFill>
                  <a:srgbClr val="4D4D4D"/>
                </a:solidFill>
                <a:latin typeface="Consolas" panose="020B0609020204030204" pitchFamily="49" charset="0"/>
              </a:rPr>
              <a:t>dataset = </a:t>
            </a:r>
            <a:r>
              <a:rPr lang="en-US" sz="2399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pd.read_table</a:t>
            </a:r>
            <a:r>
              <a:rPr lang="en-US" sz="2399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(…)</a:t>
            </a:r>
            <a:endParaRPr lang="en-US" sz="2399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49" y="4724400"/>
            <a:ext cx="5987043" cy="187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scientific method – overview</a:t>
            </a:r>
          </a:p>
          <a:p>
            <a:pPr lvl="1"/>
            <a:r>
              <a:rPr lang="en-US" dirty="0" smtClean="0"/>
              <a:t>Knowledge discovery from data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concepts</a:t>
            </a:r>
          </a:p>
          <a:p>
            <a:pPr lvl="1"/>
            <a:r>
              <a:rPr lang="en-US" dirty="0" smtClean="0"/>
              <a:t>Algorithms (models) overview</a:t>
            </a:r>
          </a:p>
          <a:p>
            <a:r>
              <a:rPr lang="en-US" dirty="0" smtClean="0"/>
              <a:t>Setting up the work environment</a:t>
            </a:r>
          </a:p>
          <a:p>
            <a:r>
              <a:rPr lang="en-US" dirty="0" smtClean="0"/>
              <a:t>Getting, preparing and exploring data</a:t>
            </a:r>
          </a:p>
          <a:p>
            <a:pPr lvl="1"/>
            <a:r>
              <a:rPr lang="en-US" dirty="0" smtClean="0"/>
              <a:t>Basic principles and guidelines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365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other transformations as needed</a:t>
            </a:r>
          </a:p>
          <a:p>
            <a:pPr lvl="1"/>
            <a:r>
              <a:rPr lang="en-US" dirty="0" smtClean="0"/>
              <a:t>Incorporate many datasets</a:t>
            </a:r>
          </a:p>
          <a:p>
            <a:pPr lvl="1"/>
            <a:r>
              <a:rPr lang="en-US" dirty="0" smtClean="0"/>
              <a:t>Filter rows and columns</a:t>
            </a:r>
          </a:p>
          <a:p>
            <a:pPr lvl="1"/>
            <a:r>
              <a:rPr lang="en-US" dirty="0" smtClean="0"/>
              <a:t>Group and aggregate values (e.g. sums by group)</a:t>
            </a:r>
          </a:p>
          <a:p>
            <a:pPr lvl="1"/>
            <a:r>
              <a:rPr lang="en-US" dirty="0" smtClean="0"/>
              <a:t>Transform columns (e.g. apply a function to all values)</a:t>
            </a:r>
          </a:p>
          <a:p>
            <a:pPr lvl="2"/>
            <a:r>
              <a:rPr lang="en-US" dirty="0" smtClean="0"/>
              <a:t>Change data types</a:t>
            </a:r>
          </a:p>
          <a:p>
            <a:pPr lvl="2"/>
            <a:r>
              <a:rPr lang="en-US" dirty="0" smtClean="0"/>
              <a:t>Alter the distributions (e.g. log, </a:t>
            </a:r>
            <a:r>
              <a:rPr lang="en-US" dirty="0" err="1" smtClean="0"/>
              <a:t>minmax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Calculate new columns (e.g. sum of two columns)</a:t>
            </a:r>
          </a:p>
          <a:p>
            <a:r>
              <a:rPr lang="en-US" dirty="0" smtClean="0"/>
              <a:t>All of these transformations are commonly used and have</a:t>
            </a:r>
            <a:br>
              <a:rPr lang="en-US" dirty="0" smtClean="0"/>
            </a:br>
            <a:r>
              <a:rPr lang="en-US" dirty="0" smtClean="0"/>
              <a:t>their own methods within </a:t>
            </a:r>
            <a:r>
              <a:rPr lang="en-US" dirty="0" smtClean="0">
                <a:latin typeface="Consolas" panose="020B0609020204030204" pitchFamily="49" charset="0"/>
              </a:rPr>
              <a:t>pandas</a:t>
            </a:r>
          </a:p>
          <a:p>
            <a:pPr lvl="1"/>
            <a:r>
              <a:rPr lang="en-US" dirty="0" smtClean="0">
                <a:hlinkClick r:id="rId2"/>
              </a:rPr>
              <a:t>10 Minutes to pandas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Pandas Cheat Sheet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Full docs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616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Running an ML model is a small part of the process</a:t>
            </a:r>
          </a:p>
          <a:p>
            <a:pPr lvl="1"/>
            <a:r>
              <a:rPr lang="en-US" dirty="0" smtClean="0"/>
              <a:t>Before that, we have to get to know our data</a:t>
            </a:r>
          </a:p>
          <a:p>
            <a:r>
              <a:rPr lang="en-US" b="1" dirty="0" smtClean="0">
                <a:solidFill>
                  <a:srgbClr val="3B4CA8"/>
                </a:solidFill>
              </a:rPr>
              <a:t>Exploratory data analysis (EDA)</a:t>
            </a:r>
          </a:p>
          <a:p>
            <a:pPr lvl="1"/>
            <a:r>
              <a:rPr lang="en-US" dirty="0" smtClean="0"/>
              <a:t>"Playing around" with the data, looking for </a:t>
            </a:r>
            <a:br>
              <a:rPr lang="en-US" dirty="0" smtClean="0"/>
            </a:br>
            <a:r>
              <a:rPr lang="en-US" dirty="0" smtClean="0"/>
              <a:t>interesting features, distributions, correlations, </a:t>
            </a:r>
            <a:br>
              <a:rPr lang="en-US" dirty="0" smtClean="0"/>
            </a:br>
            <a:r>
              <a:rPr lang="en-US" dirty="0" smtClean="0"/>
              <a:t>causal relationships, etc. using "mind power"</a:t>
            </a:r>
          </a:p>
          <a:p>
            <a:r>
              <a:rPr lang="en-US" dirty="0" smtClean="0"/>
              <a:t>An important part of EDA is creating graphs</a:t>
            </a:r>
          </a:p>
          <a:p>
            <a:pPr lvl="1"/>
            <a:r>
              <a:rPr lang="en-US" dirty="0" smtClean="0"/>
              <a:t>We use </a:t>
            </a:r>
            <a:r>
              <a:rPr lang="en-US" dirty="0" err="1" smtClean="0">
                <a:latin typeface="Consolas" panose="020B0609020204030204" pitchFamily="49" charset="0"/>
              </a:rPr>
              <a:t>matplotlib</a:t>
            </a:r>
            <a:r>
              <a:rPr lang="en-US" dirty="0" smtClean="0"/>
              <a:t> for this	</a:t>
            </a:r>
            <a:endParaRPr lang="en-US" dirty="0" smtClean="0"/>
          </a:p>
          <a:p>
            <a:pPr lvl="1"/>
            <a:r>
              <a:rPr lang="en-US" dirty="0" smtClean="0"/>
              <a:t>Histograms and boxplots – to represent distributions</a:t>
            </a:r>
          </a:p>
          <a:p>
            <a:pPr lvl="1"/>
            <a:r>
              <a:rPr lang="en-US" dirty="0" smtClean="0"/>
              <a:t>Line and bar charts – to represent relationships and allow comparisons</a:t>
            </a:r>
          </a:p>
          <a:p>
            <a:pPr lvl="1"/>
            <a:r>
              <a:rPr lang="en-US" dirty="0" smtClean="0"/>
              <a:t>Scatterplots – to represent correlation</a:t>
            </a:r>
          </a:p>
          <a:p>
            <a:pPr lvl="1"/>
            <a:r>
              <a:rPr lang="en-US" dirty="0" smtClean="0"/>
              <a:t>… and many others, depending on the case</a:t>
            </a:r>
          </a:p>
          <a:p>
            <a:pPr lvl="2"/>
            <a:r>
              <a:rPr lang="en-US" dirty="0" smtClean="0"/>
              <a:t>We can even create our own charts if we need that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9" y="1752600"/>
            <a:ext cx="3071813" cy="19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8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Graphs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Good for explaining the dataset visually</a:t>
            </a:r>
          </a:p>
          <a:p>
            <a:pPr lvl="1"/>
            <a:r>
              <a:rPr lang="en-US" dirty="0"/>
              <a:t>Show distributions, relations, comparisons and causality</a:t>
            </a:r>
            <a:br>
              <a:rPr lang="en-US" dirty="0"/>
            </a:br>
            <a:r>
              <a:rPr lang="en-US" dirty="0"/>
              <a:t>even in multivariate data</a:t>
            </a:r>
          </a:p>
          <a:p>
            <a:r>
              <a:rPr lang="en-US" dirty="0"/>
              <a:t>Principles of analytic (scientific) graphs</a:t>
            </a:r>
          </a:p>
          <a:p>
            <a:pPr lvl="1"/>
            <a:r>
              <a:rPr lang="en-US" dirty="0"/>
              <a:t>Show comparisons</a:t>
            </a:r>
          </a:p>
          <a:p>
            <a:pPr lvl="1"/>
            <a:r>
              <a:rPr lang="en-US" dirty="0"/>
              <a:t>Show causality </a:t>
            </a:r>
            <a:r>
              <a:rPr lang="en-US" dirty="0" smtClean="0"/>
              <a:t>(be extremely careful </a:t>
            </a:r>
            <a:r>
              <a:rPr lang="en-US" dirty="0"/>
              <a:t>with this one!)</a:t>
            </a:r>
          </a:p>
          <a:p>
            <a:pPr lvl="1"/>
            <a:r>
              <a:rPr lang="en-US" dirty="0"/>
              <a:t>Show multivariate data</a:t>
            </a:r>
          </a:p>
          <a:p>
            <a:pPr lvl="1"/>
            <a:r>
              <a:rPr lang="en-US" dirty="0"/>
              <a:t>Integrate evidence from multiple sources (this helps form hypotheses)</a:t>
            </a:r>
          </a:p>
          <a:p>
            <a:pPr lvl="1"/>
            <a:r>
              <a:rPr lang="en-US" dirty="0"/>
              <a:t>Describe and document evidence</a:t>
            </a:r>
          </a:p>
          <a:p>
            <a:pPr lvl="1"/>
            <a:r>
              <a:rPr lang="en-US" dirty="0"/>
              <a:t>"Content is king" – we have to have something interesting to report</a:t>
            </a:r>
          </a:p>
          <a:p>
            <a:r>
              <a:rPr lang="en-US" dirty="0"/>
              <a:t>These principles apply to EDA as well</a:t>
            </a:r>
          </a:p>
          <a:p>
            <a:pPr lvl="1"/>
            <a:r>
              <a:rPr lang="en-US" dirty="0"/>
              <a:t>They can be relaxed a little (e.g. exploratory graphs don't need to be perfectly colored and labelled)</a:t>
            </a:r>
          </a:p>
        </p:txBody>
      </p:sp>
    </p:spTree>
    <p:extLst>
      <p:ext uri="{BB962C8B-B14F-4D97-AF65-F5344CB8AC3E}">
        <p14:creationId xmlns:p14="http://schemas.microsoft.com/office/powerpoint/2010/main" val="94557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Getting and Exploring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Look for a good dataset (or combination of datasets)</a:t>
            </a:r>
          </a:p>
          <a:p>
            <a:pPr lvl="1"/>
            <a:r>
              <a:rPr lang="en-US" dirty="0" smtClean="0"/>
              <a:t>Most popular sources: </a:t>
            </a:r>
            <a:r>
              <a:rPr lang="en-US" dirty="0" smtClean="0">
                <a:hlinkClick r:id="rId2"/>
              </a:rPr>
              <a:t>Kaggle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UCI ML Repository</a:t>
            </a:r>
            <a:endParaRPr lang="en-US" dirty="0" smtClean="0"/>
          </a:p>
          <a:p>
            <a:r>
              <a:rPr lang="en-US" dirty="0" smtClean="0"/>
              <a:t>Read the data (using pandas)</a:t>
            </a:r>
          </a:p>
          <a:p>
            <a:r>
              <a:rPr lang="en-US" dirty="0" smtClean="0"/>
              <a:t>Tidy up and clean the data</a:t>
            </a:r>
          </a:p>
          <a:p>
            <a:pPr lvl="1"/>
            <a:r>
              <a:rPr lang="en-US" dirty="0" smtClean="0"/>
              <a:t>While also exploring the information</a:t>
            </a:r>
          </a:p>
          <a:p>
            <a:pPr lvl="1"/>
            <a:r>
              <a:rPr lang="en-US" dirty="0" smtClean="0"/>
              <a:t>No "hard and fast" rules – you've got to use intuition</a:t>
            </a:r>
          </a:p>
          <a:p>
            <a:pPr lvl="1"/>
            <a:r>
              <a:rPr lang="en-US" b="1" dirty="0" smtClean="0"/>
              <a:t>Usual workflow:</a:t>
            </a:r>
            <a:r>
              <a:rPr lang="en-US" dirty="0" smtClean="0"/>
              <a:t> start by inspecting variables and data types, move</a:t>
            </a:r>
            <a:br>
              <a:rPr lang="en-US" dirty="0" smtClean="0"/>
            </a:br>
            <a:r>
              <a:rPr lang="en-US" dirty="0" smtClean="0"/>
              <a:t>to single-variable distributions, then try to find relationships between</a:t>
            </a:r>
            <a:br>
              <a:rPr lang="en-US" dirty="0" smtClean="0"/>
            </a:br>
            <a:r>
              <a:rPr lang="en-US" dirty="0" smtClean="0"/>
              <a:t>two or more variables; transform the data if needed</a:t>
            </a:r>
          </a:p>
          <a:p>
            <a:pPr lvl="1"/>
            <a:r>
              <a:rPr lang="en-US" dirty="0" smtClean="0"/>
              <a:t>Deal with missing values and outliers, normalize the data if needed</a:t>
            </a:r>
          </a:p>
        </p:txBody>
      </p:sp>
    </p:spTree>
    <p:extLst>
      <p:ext uri="{BB962C8B-B14F-4D97-AF65-F5344CB8AC3E}">
        <p14:creationId xmlns:p14="http://schemas.microsoft.com/office/powerpoint/2010/main" val="779360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Preparing Data 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Most models require two additional steps</a:t>
            </a:r>
          </a:p>
          <a:p>
            <a:pPr lvl="1"/>
            <a:r>
              <a:rPr lang="en-US" dirty="0" smtClean="0"/>
              <a:t>Convert categorical variables into indicator variables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Normalize values if needed (e.g. scale all variables from 0 to 1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minmax</a:t>
            </a:r>
            <a:r>
              <a:rPr lang="en-US" dirty="0" smtClean="0"/>
              <a:t> scaling, or use Z-scores)</a:t>
            </a:r>
          </a:p>
          <a:p>
            <a:r>
              <a:rPr lang="en-US" dirty="0" smtClean="0"/>
              <a:t>Perform other model-specific transformations</a:t>
            </a:r>
          </a:p>
          <a:p>
            <a:pPr lvl="1"/>
            <a:r>
              <a:rPr lang="en-US" dirty="0" smtClean="0"/>
              <a:t>E.g. your model may not work well with highly imbalanced data </a:t>
            </a:r>
            <a:br>
              <a:rPr lang="en-US" dirty="0" smtClean="0"/>
            </a:br>
            <a:r>
              <a:rPr lang="en-US" dirty="0" smtClean="0"/>
              <a:t>(when you look for anomalies)</a:t>
            </a:r>
          </a:p>
          <a:p>
            <a:r>
              <a:rPr lang="en-US" dirty="0" smtClean="0"/>
              <a:t>If possible, prepare several versions of the dataset with different transformations to see whether a transformation affects model performance negatively</a:t>
            </a:r>
          </a:p>
          <a:p>
            <a:r>
              <a:rPr lang="en-US" b="1" dirty="0" smtClean="0">
                <a:solidFill>
                  <a:srgbClr val="3B4CA8"/>
                </a:solidFill>
              </a:rPr>
              <a:t>Describe and document the entire process!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8502" y="1731580"/>
            <a:ext cx="5943600" cy="461537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 smtClean="0">
                <a:solidFill>
                  <a:srgbClr val="4D4D4D"/>
                </a:solidFill>
                <a:latin typeface="Consolas" panose="020B0609020204030204" pitchFamily="49" charset="0"/>
              </a:rPr>
              <a:t>dataset = </a:t>
            </a:r>
            <a:r>
              <a:rPr lang="en-US" sz="2399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pd.get_dummies</a:t>
            </a:r>
            <a:r>
              <a:rPr lang="en-US" sz="2399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(dataset)</a:t>
            </a:r>
            <a:endParaRPr lang="en-US" sz="2399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87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Lab: Modelling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Split the data into training and testing set</a:t>
            </a:r>
          </a:p>
          <a:p>
            <a:pPr lvl="1"/>
            <a:r>
              <a:rPr lang="en-US" dirty="0" smtClean="0"/>
              <a:t>Optionally, do some cross-validation</a:t>
            </a:r>
          </a:p>
          <a:p>
            <a:pPr lvl="2"/>
            <a:r>
              <a:rPr lang="en-US" dirty="0" smtClean="0"/>
              <a:t>Don't attempt this if you don't know what it means </a:t>
            </a:r>
            <a:r>
              <a:rPr lang="en-US" dirty="0"/>
              <a:t>right </a:t>
            </a:r>
            <a:r>
              <a:rPr lang="en-US" dirty="0" smtClean="0"/>
              <a:t>now</a:t>
            </a:r>
          </a:p>
          <a:p>
            <a:r>
              <a:rPr lang="en-US" dirty="0" smtClean="0"/>
              <a:t>Select one of many models (and document why you selected </a:t>
            </a:r>
            <a:br>
              <a:rPr lang="en-US" dirty="0" smtClean="0"/>
            </a:br>
            <a:r>
              <a:rPr lang="en-US" dirty="0" smtClean="0"/>
              <a:t>that particular one)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nsolas" panose="020B0609020204030204" pitchFamily="49" charset="0"/>
              </a:rPr>
              <a:t>scikit</a:t>
            </a:r>
            <a:r>
              <a:rPr lang="en-US" dirty="0" smtClean="0">
                <a:latin typeface="Consolas" panose="020B0609020204030204" pitchFamily="49" charset="0"/>
              </a:rPr>
              <a:t>-learn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Train the model</a:t>
            </a:r>
          </a:p>
          <a:p>
            <a:r>
              <a:rPr lang="en-US" dirty="0" smtClean="0"/>
              <a:t>Perform some testing</a:t>
            </a:r>
          </a:p>
          <a:p>
            <a:r>
              <a:rPr lang="en-US" dirty="0" smtClean="0"/>
              <a:t>Optionally, add one or more other models</a:t>
            </a:r>
          </a:p>
          <a:p>
            <a:pPr lvl="1"/>
            <a:r>
              <a:rPr lang="en-US" dirty="0" smtClean="0"/>
              <a:t>Compare model performance</a:t>
            </a:r>
          </a:p>
          <a:p>
            <a:pPr lvl="1"/>
            <a:r>
              <a:rPr lang="en-US" dirty="0" smtClean="0"/>
              <a:t>Select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265266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scientific method – overview</a:t>
            </a:r>
          </a:p>
          <a:p>
            <a:pPr lvl="1"/>
            <a:r>
              <a:rPr lang="en-US" dirty="0"/>
              <a:t>Knowledge discovery from data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Algorithms (models) overview</a:t>
            </a:r>
          </a:p>
          <a:p>
            <a:r>
              <a:rPr lang="en-US" dirty="0"/>
              <a:t>Setting up the work environment</a:t>
            </a:r>
          </a:p>
          <a:p>
            <a:r>
              <a:rPr lang="en-US" dirty="0"/>
              <a:t>Getting, preparing and exploring data</a:t>
            </a:r>
          </a:p>
          <a:p>
            <a:pPr lvl="1"/>
            <a:r>
              <a:rPr lang="en-US" dirty="0"/>
              <a:t>Basic principles and </a:t>
            </a:r>
            <a:r>
              <a:rPr lang="en-US" dirty="0" smtClean="0"/>
              <a:t>guidelines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2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01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work with data… </a:t>
            </a:r>
            <a:r>
              <a:rPr lang="en-US" dirty="0" smtClean="0"/>
              <a:t>the right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57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 Steps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a question</a:t>
            </a:r>
          </a:p>
          <a:p>
            <a:r>
              <a:rPr lang="en-US" dirty="0"/>
              <a:t>Do a research</a:t>
            </a:r>
          </a:p>
          <a:p>
            <a:r>
              <a:rPr lang="en-US" dirty="0"/>
              <a:t>Form a hypothesis</a:t>
            </a:r>
          </a:p>
          <a:p>
            <a:r>
              <a:rPr lang="en-US" dirty="0"/>
              <a:t>Test the hypothesis with an experiment</a:t>
            </a:r>
          </a:p>
          <a:p>
            <a:pPr lvl="1"/>
            <a:r>
              <a:rPr lang="en-US" dirty="0"/>
              <a:t>Experiment works =&gt; Analyze the data</a:t>
            </a:r>
          </a:p>
          <a:p>
            <a:pPr lvl="1"/>
            <a:r>
              <a:rPr lang="en-US" dirty="0"/>
              <a:t>Experiment doesn't work =&gt; Fix experiment</a:t>
            </a:r>
          </a:p>
          <a:p>
            <a:r>
              <a:rPr lang="en-US" dirty="0"/>
              <a:t>Results align with hypothesis =&gt; OK</a:t>
            </a:r>
          </a:p>
          <a:p>
            <a:r>
              <a:rPr lang="en-US" dirty="0"/>
              <a:t>Results don't align with hypothesis </a:t>
            </a:r>
            <a:br>
              <a:rPr lang="en-US" dirty="0"/>
            </a:br>
            <a:r>
              <a:rPr lang="en-US" dirty="0"/>
              <a:t>=&gt; new question, new hypothesis</a:t>
            </a:r>
          </a:p>
          <a:p>
            <a:r>
              <a:rPr lang="en-US" dirty="0"/>
              <a:t>Communicate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  <p:pic>
        <p:nvPicPr>
          <p:cNvPr id="29698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6412" y="381000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9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Discovery in Data (KDD)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well-known process for extracting useful information </a:t>
            </a:r>
            <a:br>
              <a:rPr lang="en-US" dirty="0"/>
            </a:br>
            <a:r>
              <a:rPr lang="en-US" dirty="0"/>
              <a:t>from data</a:t>
            </a:r>
          </a:p>
          <a:p>
            <a:pPr lvl="1"/>
            <a:r>
              <a:rPr lang="en-US" dirty="0"/>
              <a:t>Very similar to the scientific method</a:t>
            </a:r>
          </a:p>
          <a:p>
            <a:pPr lvl="1"/>
            <a:r>
              <a:rPr lang="en-US" dirty="0"/>
              <a:t>Can be viewed as a sequential process </a:t>
            </a:r>
          </a:p>
          <a:p>
            <a:pPr lvl="2"/>
            <a:r>
              <a:rPr lang="en-US" dirty="0"/>
              <a:t>Or just as some </a:t>
            </a:r>
            <a:r>
              <a:rPr lang="en-US" dirty="0" smtClean="0"/>
              <a:t>guidelines on how to do research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 cleaning</a:t>
            </a:r>
          </a:p>
          <a:p>
            <a:pPr lvl="1"/>
            <a:r>
              <a:rPr lang="en-US" dirty="0"/>
              <a:t>Remove noise and inconsistent data</a:t>
            </a:r>
          </a:p>
          <a:p>
            <a:pPr marL="514350" indent="-514350">
              <a:buAutoNum type="arabicPeriod"/>
            </a:pPr>
            <a:r>
              <a:rPr lang="en-US" dirty="0"/>
              <a:t>Data integration</a:t>
            </a:r>
          </a:p>
          <a:p>
            <a:pPr lvl="1"/>
            <a:r>
              <a:rPr lang="en-US" dirty="0"/>
              <a:t>Use different data sources</a:t>
            </a:r>
          </a:p>
          <a:p>
            <a:pPr marL="514350" indent="-514350">
              <a:buAutoNum type="arabicPeriod"/>
            </a:pPr>
            <a:r>
              <a:rPr lang="en-US" dirty="0"/>
              <a:t>Data selection</a:t>
            </a:r>
          </a:p>
          <a:p>
            <a:pPr lvl="1"/>
            <a:r>
              <a:rPr lang="en-US" dirty="0"/>
              <a:t>Filter data relevant to the current task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3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Discovery in Data (KDD)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Data transformation</a:t>
            </a:r>
          </a:p>
          <a:p>
            <a:pPr lvl="1"/>
            <a:r>
              <a:rPr lang="en-US" dirty="0"/>
              <a:t>Reduce, summarize and / or aggregate data to make it useful</a:t>
            </a:r>
            <a:br>
              <a:rPr lang="en-US" dirty="0"/>
            </a:br>
            <a:r>
              <a:rPr lang="en-US" dirty="0"/>
              <a:t>for data mining</a:t>
            </a:r>
          </a:p>
          <a:p>
            <a:pPr marL="514350" indent="-514350">
              <a:buAutoNum type="arabicPeriod" startAt="4"/>
            </a:pPr>
            <a:r>
              <a:rPr lang="en-US" dirty="0"/>
              <a:t>Data mining</a:t>
            </a:r>
          </a:p>
          <a:p>
            <a:pPr lvl="1"/>
            <a:r>
              <a:rPr lang="en-US" dirty="0"/>
              <a:t>Analyze data to find previously unknown information</a:t>
            </a:r>
          </a:p>
          <a:p>
            <a:pPr lvl="2"/>
            <a:r>
              <a:rPr lang="en-US" dirty="0"/>
              <a:t>Can be done manually or automatically (usually it's semi-automatic)</a:t>
            </a:r>
          </a:p>
          <a:p>
            <a:pPr marL="514350" indent="-514350">
              <a:buAutoNum type="arabicPeriod" startAt="4"/>
            </a:pPr>
            <a:r>
              <a:rPr lang="en-US" dirty="0"/>
              <a:t>Pattern evaluation</a:t>
            </a:r>
          </a:p>
          <a:p>
            <a:pPr lvl="1"/>
            <a:r>
              <a:rPr lang="en-US" dirty="0"/>
              <a:t>Identify interesting patterns and interesting measures</a:t>
            </a:r>
          </a:p>
          <a:p>
            <a:pPr marL="514350" indent="-514350">
              <a:buAutoNum type="arabicPeriod" startAt="4"/>
            </a:pPr>
            <a:r>
              <a:rPr lang="en-US" dirty="0"/>
              <a:t>Knowledge presentation</a:t>
            </a:r>
          </a:p>
          <a:p>
            <a:pPr lvl="1"/>
            <a:r>
              <a:rPr lang="en-US" dirty="0"/>
              <a:t>Present mined knowledge to others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Machine Learning Process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Like the scientific method or the KDD process, this allows us</a:t>
            </a:r>
            <a:br>
              <a:rPr lang="en-US" dirty="0"/>
            </a:br>
            <a:r>
              <a:rPr lang="en-US" dirty="0"/>
              <a:t>to do our job faster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3B4CA8"/>
                </a:solidFill>
              </a:rPr>
              <a:t>Problem definition </a:t>
            </a:r>
            <a:r>
              <a:rPr lang="en-US" dirty="0"/>
              <a:t>– make sure </a:t>
            </a:r>
            <a:r>
              <a:rPr lang="en-US" b="1" dirty="0"/>
              <a:t>the problem is well-defined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that you're </a:t>
            </a:r>
            <a:r>
              <a:rPr lang="en-US" b="1" dirty="0"/>
              <a:t>solving the right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3B4CA8"/>
                </a:solidFill>
              </a:rPr>
              <a:t>Data analysis </a:t>
            </a:r>
            <a:r>
              <a:rPr lang="en-US" dirty="0"/>
              <a:t>– get familiar with the available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3B4CA8"/>
                </a:solidFill>
              </a:rPr>
              <a:t>Data preparation </a:t>
            </a:r>
            <a:r>
              <a:rPr lang="en-US" dirty="0"/>
              <a:t>– get the data ready for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3B4CA8"/>
                </a:solidFill>
              </a:rPr>
              <a:t>Algorithm evaluation </a:t>
            </a:r>
            <a:r>
              <a:rPr lang="en-US" dirty="0"/>
              <a:t>– test and compare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3B4CA8"/>
                </a:solidFill>
              </a:rPr>
              <a:t>Result improvement </a:t>
            </a:r>
            <a:r>
              <a:rPr lang="en-US" dirty="0"/>
              <a:t>– use results to create better models</a:t>
            </a:r>
            <a:br>
              <a:rPr lang="en-US" dirty="0"/>
            </a:br>
            <a:r>
              <a:rPr lang="en-US" dirty="0"/>
              <a:t>(e.g. feature engineering, fine-tuning, ensembles)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3B4CA8"/>
                </a:solidFill>
              </a:rPr>
              <a:t>Result presentation </a:t>
            </a:r>
            <a:r>
              <a:rPr lang="en-US" dirty="0"/>
              <a:t>– describe the problem and solution</a:t>
            </a:r>
            <a:br>
              <a:rPr lang="en-US" dirty="0"/>
            </a:br>
            <a:r>
              <a:rPr lang="en-US" dirty="0"/>
              <a:t>to non-specialists</a:t>
            </a:r>
          </a:p>
        </p:txBody>
      </p:sp>
    </p:spTree>
    <p:extLst>
      <p:ext uri="{BB962C8B-B14F-4D97-AF65-F5344CB8AC3E}">
        <p14:creationId xmlns:p14="http://schemas.microsoft.com/office/powerpoint/2010/main" val="134970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concepts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034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We described a general process </a:t>
            </a:r>
          </a:p>
          <a:p>
            <a:pPr lvl="1"/>
            <a:r>
              <a:rPr lang="en-US" dirty="0"/>
              <a:t>We didn't explain ML in detail</a:t>
            </a:r>
          </a:p>
          <a:p>
            <a:r>
              <a:rPr lang="en-US" i="1" dirty="0"/>
              <a:t>"A computer program is said to learn from experience E </a:t>
            </a:r>
            <a:br>
              <a:rPr lang="en-US" i="1" dirty="0"/>
            </a:br>
            <a:r>
              <a:rPr lang="en-US" i="1" dirty="0"/>
              <a:t>with respect to some task T and some performance measure P,</a:t>
            </a:r>
            <a:br>
              <a:rPr lang="en-US" i="1" dirty="0"/>
            </a:br>
            <a:r>
              <a:rPr lang="en-US" i="1" dirty="0"/>
              <a:t>if its performance on T, as measured by P, improves with </a:t>
            </a:r>
            <a:br>
              <a:rPr lang="en-US" i="1" dirty="0"/>
            </a:br>
            <a:r>
              <a:rPr lang="en-US" i="1" dirty="0"/>
              <a:t>experience E."</a:t>
            </a:r>
            <a:r>
              <a:rPr lang="en-US" dirty="0"/>
              <a:t> – Tom Mitchell, Carnegie Mellon University</a:t>
            </a:r>
          </a:p>
          <a:p>
            <a:r>
              <a:rPr lang="en-US" dirty="0"/>
              <a:t>More simply, </a:t>
            </a:r>
            <a:r>
              <a:rPr lang="en-US" b="1" dirty="0"/>
              <a:t>making computers learn from datasets</a:t>
            </a:r>
          </a:p>
          <a:p>
            <a:pPr lvl="1"/>
            <a:r>
              <a:rPr lang="en-US" dirty="0"/>
              <a:t>And observing them getting better and better</a:t>
            </a:r>
          </a:p>
          <a:p>
            <a:r>
              <a:rPr lang="en-US" dirty="0"/>
              <a:t>The field is vast (and expanding)</a:t>
            </a:r>
          </a:p>
          <a:p>
            <a:pPr lvl="1"/>
            <a:r>
              <a:rPr lang="en-US" dirty="0"/>
              <a:t>There are many sub-fields, variations and algorithms</a:t>
            </a:r>
          </a:p>
          <a:p>
            <a:pPr lvl="1"/>
            <a:r>
              <a:rPr lang="en-US" dirty="0"/>
              <a:t>… but the basis is still the same</a:t>
            </a:r>
          </a:p>
        </p:txBody>
      </p:sp>
    </p:spTree>
    <p:extLst>
      <p:ext uri="{BB962C8B-B14F-4D97-AF65-F5344CB8AC3E}">
        <p14:creationId xmlns:p14="http://schemas.microsoft.com/office/powerpoint/2010/main" val="1317120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313,4608"/>
  <p:tag name="LATEXADDIN" val="\documentclass{article}&#10;\usepackage{amsmath}&#10;\pagestyle{empty}&#10;\begin{document}&#10;&#10;&#10;\LaTeX&#10;&#10;\end{document}"/>
  <p:tag name="IGUANATEXSIZE" val="28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952</Words>
  <Application>Microsoft Office PowerPoint</Application>
  <PresentationFormat>Custom</PresentationFormat>
  <Paragraphs>262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Ebrima</vt:lpstr>
      <vt:lpstr>Segoe UI</vt:lpstr>
      <vt:lpstr>Segoe UI Black</vt:lpstr>
      <vt:lpstr>Wingdings</vt:lpstr>
      <vt:lpstr>Office Theme</vt:lpstr>
      <vt:lpstr>Introduction to  Machine Learning</vt:lpstr>
      <vt:lpstr>Table of Contents</vt:lpstr>
      <vt:lpstr>The Scientific Method</vt:lpstr>
      <vt:lpstr>The Scientific Method Steps</vt:lpstr>
      <vt:lpstr>Knowledge Discovery in Data (KDD)</vt:lpstr>
      <vt:lpstr>Knowledge Discovery in Data (KDD) (2)</vt:lpstr>
      <vt:lpstr>Applied Machine Learning Process</vt:lpstr>
      <vt:lpstr>Machine Learning</vt:lpstr>
      <vt:lpstr>Machine Learning</vt:lpstr>
      <vt:lpstr>Types of Machine Learning Algorithms</vt:lpstr>
      <vt:lpstr>Algorithms by Task</vt:lpstr>
      <vt:lpstr>Environment Setup</vt:lpstr>
      <vt:lpstr>Anaconda</vt:lpstr>
      <vt:lpstr>Python Tools for Visual Studio (Optional)</vt:lpstr>
      <vt:lpstr>Jupyter Notebook</vt:lpstr>
      <vt:lpstr>How to Use Jupyter</vt:lpstr>
      <vt:lpstr>Getting and  Preparing Data</vt:lpstr>
      <vt:lpstr>Common Libraries</vt:lpstr>
      <vt:lpstr>Getting Data</vt:lpstr>
      <vt:lpstr>Preparing Data</vt:lpstr>
      <vt:lpstr>Exploring Data</vt:lpstr>
      <vt:lpstr>Analytic Graphs</vt:lpstr>
      <vt:lpstr>Lab: Getting and Exploring Data</vt:lpstr>
      <vt:lpstr>Lab: Preparing Data for Modelling</vt:lpstr>
      <vt:lpstr>* Lab: Modelling Data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2017-03-09T12:46:54Z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