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6" r:id="rId2"/>
  </p:sldMasterIdLst>
  <p:notesMasterIdLst>
    <p:notesMasterId r:id="rId31"/>
  </p:notesMasterIdLst>
  <p:handoutMasterIdLst>
    <p:handoutMasterId r:id="rId32"/>
  </p:handoutMasterIdLst>
  <p:sldIdLst>
    <p:sldId id="256" r:id="rId3"/>
    <p:sldId id="260" r:id="rId4"/>
    <p:sldId id="267" r:id="rId5"/>
    <p:sldId id="257" r:id="rId6"/>
    <p:sldId id="265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8" r:id="rId17"/>
    <p:sldId id="279" r:id="rId18"/>
    <p:sldId id="280" r:id="rId19"/>
    <p:sldId id="288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9" r:id="rId28"/>
    <p:sldId id="262" r:id="rId29"/>
    <p:sldId id="259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4CA8"/>
    <a:srgbClr val="4D4D4D"/>
    <a:srgbClr val="3A4BA7"/>
    <a:srgbClr val="FFF0D9"/>
    <a:srgbClr val="FFA72A"/>
    <a:srgbClr val="F0F5FA"/>
    <a:srgbClr val="1A8A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91" d="100"/>
          <a:sy n="91" d="100"/>
        </p:scale>
        <p:origin x="276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48389" y="502920"/>
            <a:ext cx="9316833" cy="1884680"/>
          </a:xfrm>
          <a:noFill/>
        </p:spPr>
        <p:txBody>
          <a:bodyPr anchor="b">
            <a:normAutofit/>
          </a:bodyPr>
          <a:lstStyle>
            <a:lvl1pPr algn="r">
              <a:defRPr sz="5598" b="1" baseline="0">
                <a:solidFill>
                  <a:srgbClr val="3A4BA7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0706" y="2410460"/>
            <a:ext cx="8844516" cy="1270000"/>
          </a:xfrm>
        </p:spPr>
        <p:txBody>
          <a:bodyPr>
            <a:normAutofit/>
          </a:bodyPr>
          <a:lstStyle>
            <a:lvl1pPr marL="0" indent="0" algn="r">
              <a:buNone/>
              <a:defRPr sz="3599" baseline="0">
                <a:solidFill>
                  <a:srgbClr val="3A4BA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2010" y="5034454"/>
            <a:ext cx="3655094" cy="477698"/>
          </a:xfrm>
        </p:spPr>
        <p:txBody>
          <a:bodyPr>
            <a:noAutofit/>
          </a:bodyPr>
          <a:lstStyle>
            <a:lvl1pPr marL="0" indent="0">
              <a:buNone/>
              <a:defRPr sz="3199" b="1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2010" y="5501646"/>
            <a:ext cx="3655094" cy="422275"/>
          </a:xfrm>
        </p:spPr>
        <p:txBody>
          <a:bodyPr>
            <a:noAutofit/>
          </a:bodyPr>
          <a:lstStyle>
            <a:lvl1pPr marL="0" indent="0">
              <a:buNone/>
              <a:defRPr sz="2399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54546" y="5941668"/>
            <a:ext cx="3602558" cy="422275"/>
          </a:xfrm>
        </p:spPr>
        <p:txBody>
          <a:bodyPr>
            <a:noAutofit/>
          </a:bodyPr>
          <a:lstStyle>
            <a:lvl1pPr marL="0" indent="0">
              <a:buNone/>
              <a:defRPr sz="2399" b="0">
                <a:solidFill>
                  <a:srgbClr val="3A4BA7"/>
                </a:solidFill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7771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25" y="1"/>
            <a:ext cx="11746977" cy="777240"/>
          </a:xfrm>
        </p:spPr>
        <p:txBody>
          <a:bodyPr>
            <a:normAutofit/>
          </a:bodyPr>
          <a:lstStyle>
            <a:lvl1pPr>
              <a:defRPr sz="3799" b="1" baseline="0">
                <a:solidFill>
                  <a:srgbClr val="3A4BA7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24" y="777241"/>
            <a:ext cx="11746978" cy="5943599"/>
          </a:xfrm>
        </p:spPr>
        <p:txBody>
          <a:bodyPr>
            <a:normAutofit/>
          </a:bodyPr>
          <a:lstStyle>
            <a:lvl1pPr marL="228531" indent="-228531">
              <a:buFont typeface="Wingdings" panose="05000000000000000000" pitchFamily="2" charset="2"/>
              <a:buChar char="§"/>
              <a:defRPr sz="3200">
                <a:solidFill>
                  <a:srgbClr val="4D4D4D"/>
                </a:solidFill>
              </a:defRPr>
            </a:lvl1pPr>
            <a:lvl2pPr marL="685594" indent="-228531">
              <a:buFont typeface="Wingdings" panose="05000000000000000000" pitchFamily="2" charset="2"/>
              <a:buChar char="§"/>
              <a:defRPr sz="2800">
                <a:solidFill>
                  <a:srgbClr val="4D4D4D"/>
                </a:solidFill>
              </a:defRPr>
            </a:lvl2pPr>
            <a:lvl3pPr marL="1142657" indent="-228531">
              <a:buFont typeface="Wingdings" panose="05000000000000000000" pitchFamily="2" charset="2"/>
              <a:buChar char="§"/>
              <a:defRPr sz="2400">
                <a:solidFill>
                  <a:srgbClr val="4D4D4D"/>
                </a:solidFill>
              </a:defRPr>
            </a:lvl3pPr>
            <a:lvl4pPr marL="1599720" indent="-228531"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</a:defRPr>
            </a:lvl4pPr>
            <a:lvl5pPr marL="2056783" indent="-228531"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4663" y="6485919"/>
            <a:ext cx="609439" cy="365125"/>
          </a:xfrm>
        </p:spPr>
        <p:txBody>
          <a:bodyPr/>
          <a:lstStyle/>
          <a:p>
            <a:fld id="{F62E2DA1-433A-4C79-9CB7-38CF6DDB953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77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91145" y="2137411"/>
            <a:ext cx="9941510" cy="2425065"/>
          </a:xfrm>
        </p:spPr>
        <p:txBody>
          <a:bodyPr anchor="b"/>
          <a:lstStyle>
            <a:lvl1pPr>
              <a:defRPr sz="5998" b="1">
                <a:solidFill>
                  <a:srgbClr val="3A4BA7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33956" y="4589464"/>
            <a:ext cx="9598700" cy="1500187"/>
          </a:xfrm>
        </p:spPr>
        <p:txBody>
          <a:bodyPr>
            <a:normAutofit/>
          </a:bodyPr>
          <a:lstStyle>
            <a:lvl1pPr marL="0" indent="0">
              <a:buNone/>
              <a:defRPr sz="3999">
                <a:solidFill>
                  <a:srgbClr val="4D4D4D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363048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 rot="21260397">
            <a:off x="3394429" y="2692184"/>
            <a:ext cx="54266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998" b="1" dirty="0">
                <a:solidFill>
                  <a:srgbClr val="3A4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Questions?</a:t>
            </a:r>
            <a:endParaRPr lang="bg-BG" sz="7998" b="1" dirty="0">
              <a:solidFill>
                <a:srgbClr val="3A4BA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9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2DA1-433A-4C79-9CB7-38CF6DDB953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620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b="1" kern="1200">
          <a:solidFill>
            <a:srgbClr val="4C3EAD"/>
          </a:solidFill>
          <a:latin typeface="Segoe UI" panose="020B0502040204020203" pitchFamily="34" charset="0"/>
          <a:ea typeface="Ebrima" panose="02000000000000000000" pitchFamily="2" charset="0"/>
          <a:cs typeface="Segoe UI" panose="020B0502040204020203" pitchFamily="34" charset="0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799" kern="1200">
          <a:solidFill>
            <a:srgbClr val="4D4D4D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399" kern="1200">
          <a:solidFill>
            <a:srgbClr val="4D4D4D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999" kern="1200">
          <a:solidFill>
            <a:srgbClr val="4D4D4D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rgbClr val="4D4D4D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rgbClr val="4D4D4D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5.xml"/><Relationship Id="rId7" Type="http://schemas.openxmlformats.org/officeDocument/2006/relationships/image" Target="../media/image2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archive.ics.uci.edu/ml/machine-learning-databases/iri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6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tags" Target="../tags/tag8.xml"/><Relationship Id="rId10" Type="http://schemas.openxmlformats.org/officeDocument/2006/relationships/image" Target="../media/image12.png"/><Relationship Id="rId4" Type="http://schemas.openxmlformats.org/officeDocument/2006/relationships/tags" Target="../tags/tag7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1.xml"/><Relationship Id="rId7" Type="http://schemas.openxmlformats.org/officeDocument/2006/relationships/image" Target="../media/image1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machine-learning-databases/housing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and </a:t>
            </a:r>
            <a:br>
              <a:rPr lang="en-US" dirty="0" smtClean="0"/>
            </a:br>
            <a:r>
              <a:rPr lang="en-US" dirty="0" smtClean="0"/>
              <a:t>Logistic Regression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Simple, yet powerful predictors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yordan@softuni.bg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182" y="4191000"/>
            <a:ext cx="2164080" cy="216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Correlations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correlation matrix is… well, a matrix of all </a:t>
            </a:r>
            <a:br>
              <a:rPr lang="en-US" dirty="0" smtClean="0"/>
            </a:br>
            <a:r>
              <a:rPr lang="en-US" dirty="0" smtClean="0"/>
              <a:t>Pearson correlation coefficients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We can plot it as a "</a:t>
            </a:r>
            <a:r>
              <a:rPr lang="en-US" dirty="0" err="1" smtClean="0"/>
              <a:t>heatmap</a:t>
            </a:r>
            <a:r>
              <a:rPr lang="en-US" dirty="0" smtClean="0"/>
              <a:t>" for better viewing (using </a:t>
            </a:r>
            <a:r>
              <a:rPr lang="en-US" dirty="0">
                <a:latin typeface="Consolas" panose="020B0609020204030204" pitchFamily="49" charset="0"/>
              </a:rPr>
              <a:t>s</a:t>
            </a:r>
            <a:r>
              <a:rPr lang="en-US" dirty="0" smtClean="0">
                <a:latin typeface="Consolas" panose="020B0609020204030204" pitchFamily="49" charset="0"/>
              </a:rPr>
              <a:t>eaborn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can also view correlations of attribute pairs</a:t>
            </a:r>
          </a:p>
          <a:p>
            <a:pPr lvl="1"/>
            <a:r>
              <a:rPr lang="en-US" dirty="0" smtClean="0"/>
              <a:t>We'll select a subset of all attributes for a smaller chart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We can see that most correlations are, indeed, linear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455612" y="1752600"/>
            <a:ext cx="6705600" cy="369332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housing.corr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()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9012" y="2762853"/>
            <a:ext cx="6705600" cy="646331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import seaborn as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sns</a:t>
            </a:r>
            <a:endParaRPr lang="en-US" sz="1800" dirty="0" smtClean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sns.heatmap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housing.corr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2169" y="5394796"/>
            <a:ext cx="6705600" cy="646331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sns.pairplot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(housing[["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pop_status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", "industry", </a:t>
            </a:r>
            <a:b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</a:b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 "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nox_conc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", "rooms", "price"]])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2679" y="3406981"/>
            <a:ext cx="6705600" cy="923330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import seaborn as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sns</a:t>
            </a:r>
            <a:endParaRPr lang="en-US" sz="1800" dirty="0" smtClean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sns.heatmap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housing.corr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annot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 True, </a:t>
            </a:r>
            <a:b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</a:b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fmt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 ".2f", square = True)</a:t>
            </a:r>
          </a:p>
        </p:txBody>
      </p:sp>
    </p:spTree>
    <p:extLst>
      <p:ext uri="{BB962C8B-B14F-4D97-AF65-F5344CB8AC3E}">
        <p14:creationId xmlns:p14="http://schemas.microsoft.com/office/powerpoint/2010/main" val="424656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Model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Modelling is very simple</a:t>
            </a:r>
          </a:p>
          <a:p>
            <a:pPr lvl="1"/>
            <a:r>
              <a:rPr lang="en-US" dirty="0" smtClean="0"/>
              <a:t>Like in the 2D example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063" lvl="1" indent="0">
              <a:buNone/>
            </a:pPr>
            <a:endParaRPr lang="en-US" dirty="0" smtClean="0"/>
          </a:p>
          <a:p>
            <a:r>
              <a:rPr lang="en-US" dirty="0" smtClean="0"/>
              <a:t>So what?</a:t>
            </a:r>
          </a:p>
          <a:p>
            <a:pPr lvl="1"/>
            <a:r>
              <a:rPr lang="en-US" dirty="0" smtClean="0"/>
              <a:t>We might want to predict some prices</a:t>
            </a:r>
          </a:p>
          <a:p>
            <a:pPr lvl="1"/>
            <a:r>
              <a:rPr lang="en-US" dirty="0" smtClean="0"/>
              <a:t>Let's just pass some random rows and see the result</a:t>
            </a:r>
          </a:p>
          <a:p>
            <a:pPr lvl="1"/>
            <a:r>
              <a:rPr lang="en-US" sz="3600" b="1" dirty="0">
                <a:solidFill>
                  <a:srgbClr val="BF1313"/>
                </a:solidFill>
              </a:rPr>
              <a:t>Note: </a:t>
            </a:r>
            <a:r>
              <a:rPr lang="en-US" sz="3600" b="1" dirty="0" smtClean="0">
                <a:solidFill>
                  <a:srgbClr val="BF1313"/>
                </a:solidFill>
              </a:rPr>
              <a:t>Never test </a:t>
            </a:r>
            <a:r>
              <a:rPr lang="en-US" sz="3600" b="1" dirty="0">
                <a:solidFill>
                  <a:srgbClr val="BF1313"/>
                </a:solidFill>
              </a:rPr>
              <a:t>on the training dataset</a:t>
            </a:r>
            <a:r>
              <a:rPr lang="en-US" sz="3600" b="1" dirty="0" smtClean="0">
                <a:solidFill>
                  <a:srgbClr val="BF1313"/>
                </a:solidFill>
              </a:rPr>
              <a:t>!</a:t>
            </a:r>
          </a:p>
          <a:p>
            <a:pPr lvl="2"/>
            <a:endParaRPr lang="en-US" sz="3200" b="1" dirty="0">
              <a:solidFill>
                <a:srgbClr val="BF131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945382" y="1697420"/>
            <a:ext cx="8991600" cy="1477328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housing_model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LinearRegression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()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predictor_attributes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housing.drop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("price", axis = 1)</a:t>
            </a: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housing_model.fit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predictor_attributes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housing.price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housing_model.coef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_)</a:t>
            </a:r>
          </a:p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housing_model.intercept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_)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5382" y="5125465"/>
            <a:ext cx="8991600" cy="1477328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indices 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np.random.randint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(0,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len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(housing), 5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houses 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housing.ix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[indices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predicted 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housing_model.predict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houses.drop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("price", axis = 1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print(predicted)</a:t>
            </a:r>
          </a:p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houses.price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58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with Outliers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we saw, the data has outliers</a:t>
            </a:r>
          </a:p>
          <a:p>
            <a:pPr lvl="1"/>
            <a:r>
              <a:rPr lang="en-US" dirty="0" smtClean="0"/>
              <a:t>A few points which are far from the others</a:t>
            </a:r>
          </a:p>
          <a:p>
            <a:r>
              <a:rPr lang="en-US" dirty="0" smtClean="0"/>
              <a:t>Our goal is to exclude outliers</a:t>
            </a:r>
          </a:p>
          <a:p>
            <a:pPr lvl="1"/>
            <a:r>
              <a:rPr lang="en-US" dirty="0" smtClean="0"/>
              <a:t>There are several methods</a:t>
            </a:r>
          </a:p>
          <a:p>
            <a:pPr lvl="1"/>
            <a:r>
              <a:rPr lang="en-US" dirty="0" smtClean="0"/>
              <a:t>One very common – RANSAC (</a:t>
            </a:r>
            <a:r>
              <a:rPr lang="en-US" b="1" dirty="0" err="1" smtClean="0">
                <a:solidFill>
                  <a:srgbClr val="3B4CA8"/>
                </a:solidFill>
              </a:rPr>
              <a:t>RAN</a:t>
            </a:r>
            <a:r>
              <a:rPr lang="en-US" dirty="0" err="1" smtClean="0"/>
              <a:t>dom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3B4CA8"/>
                </a:solidFill>
              </a:rPr>
              <a:t>SA</a:t>
            </a:r>
            <a:r>
              <a:rPr lang="en-US" dirty="0" err="1" smtClean="0"/>
              <a:t>mple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3B4CA8"/>
                </a:solidFill>
              </a:rPr>
              <a:t>C</a:t>
            </a:r>
            <a:r>
              <a:rPr lang="en-US" dirty="0" smtClean="0"/>
              <a:t>onsensus)</a:t>
            </a:r>
          </a:p>
          <a:p>
            <a:r>
              <a:rPr lang="en-US" dirty="0" smtClean="0"/>
              <a:t>Algorithm</a:t>
            </a:r>
          </a:p>
          <a:p>
            <a:pPr marL="971413" lvl="1" indent="-514350">
              <a:buFont typeface="+mj-lt"/>
              <a:buAutoNum type="arabicPeriod"/>
            </a:pPr>
            <a:r>
              <a:rPr lang="en-US" dirty="0" smtClean="0"/>
              <a:t>Fit a model to a random subsample ("inliers")</a:t>
            </a:r>
          </a:p>
          <a:p>
            <a:pPr marL="971413" lvl="1" indent="-514350">
              <a:buFont typeface="+mj-lt"/>
              <a:buAutoNum type="arabicPeriod"/>
            </a:pPr>
            <a:r>
              <a:rPr lang="en-US" dirty="0" smtClean="0"/>
              <a:t>Test all data points and include those which are "near" the model</a:t>
            </a:r>
          </a:p>
          <a:p>
            <a:pPr lvl="2"/>
            <a:r>
              <a:rPr lang="en-US" dirty="0" smtClean="0"/>
              <a:t>Small enough error, tolerance provided by developer</a:t>
            </a:r>
          </a:p>
          <a:p>
            <a:pPr marL="971413" lvl="1" indent="-514350">
              <a:buFont typeface="+mj-lt"/>
              <a:buAutoNum type="arabicPeriod"/>
            </a:pPr>
            <a:r>
              <a:rPr lang="en-US" dirty="0" smtClean="0"/>
              <a:t>Fit the model again</a:t>
            </a:r>
          </a:p>
          <a:p>
            <a:pPr marL="971413" lvl="1" indent="-514350">
              <a:buFont typeface="+mj-lt"/>
              <a:buAutoNum type="arabicPeriod"/>
            </a:pPr>
            <a:r>
              <a:rPr lang="en-US" dirty="0" smtClean="0"/>
              <a:t>Estimate the error of the model (difference between first and second)</a:t>
            </a:r>
          </a:p>
          <a:p>
            <a:pPr marL="971413" lvl="1" indent="-514350">
              <a:buFont typeface="+mj-lt"/>
              <a:buAutoNum type="arabicPeriod"/>
            </a:pPr>
            <a:r>
              <a:rPr lang="en-US" dirty="0" smtClean="0"/>
              <a:t>Iterate 1-4 until performance reaches a threshold or number of iterations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702" y="517110"/>
            <a:ext cx="3810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RANSAC on the Housing Dataset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Usage: similar to the linear regression model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can also provide parameters, e.g. min number of random samples, max iterations, threshold (to include data points)</a:t>
            </a:r>
          </a:p>
          <a:p>
            <a:pPr lvl="1"/>
            <a:r>
              <a:rPr lang="en-US" dirty="0" smtClean="0"/>
              <a:t>We can also provide the type of model we want to perform RANSAC on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inear regression by default but we may use other regression models</a:t>
            </a:r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r>
              <a:rPr lang="en-US" dirty="0" smtClean="0"/>
              <a:t>View inliers and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476632" y="1295400"/>
            <a:ext cx="8991600" cy="1200329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sklearn.linear_model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RANSACRegressor</a:t>
            </a:r>
            <a:endParaRPr lang="en-US" sz="1800" dirty="0" smtClean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ransac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RANSACRegressor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ransac.fit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housing.drop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("price", axis = 1),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housing.price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print(ransac.estimator_.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coef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_,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ransac.estimator_.intercept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_) 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632" y="4267200"/>
            <a:ext cx="8991600" cy="646331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ransac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RANSACRegressor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LinearRegression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min_samples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 50,</a:t>
            </a:r>
            <a:b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</a:b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max_trials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 100,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residual_threshold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 5.0)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6632" y="5484251"/>
            <a:ext cx="8991600" cy="1200329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inliers = housing[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ransac.inlier_mask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_]</a:t>
            </a:r>
          </a:p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outliers = housing[~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ransac.inlier_mask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_]</a:t>
            </a: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plt.scatter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inliers.rooms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inliers.price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plt.scatter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outliers.rooms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outliers.price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Regression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of the linear regression algorithm</a:t>
            </a:r>
          </a:p>
          <a:p>
            <a:pPr lvl="1"/>
            <a:r>
              <a:rPr lang="en-US" dirty="0" smtClean="0"/>
              <a:t>We can use the linear regression algorithm to perform polynomial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regression (e.g. fitting a quadratic curve)</a:t>
            </a:r>
          </a:p>
          <a:p>
            <a:pPr lvl="2"/>
            <a:r>
              <a:rPr lang="en-US" dirty="0" smtClean="0"/>
              <a:t>Just precompute the columns</a:t>
            </a:r>
          </a:p>
          <a:p>
            <a:pPr lvl="2"/>
            <a:r>
              <a:rPr lang="en-US" dirty="0" smtClean="0"/>
              <a:t>Example: if we have columns x, y and z, compute x * z, y * z, x * z and perform</a:t>
            </a:r>
            <a:br>
              <a:rPr lang="en-US" dirty="0" smtClean="0"/>
            </a:br>
            <a:r>
              <a:rPr lang="en-US" dirty="0" smtClean="0"/>
              <a:t>linear regression on these 6 features</a:t>
            </a:r>
          </a:p>
          <a:p>
            <a:pPr lvl="2"/>
            <a:r>
              <a:rPr lang="en-US" dirty="0" smtClean="0"/>
              <a:t>Example 2: polynomial terms: multiply x by itself: x * x, x * x * x, etc.</a:t>
            </a:r>
          </a:p>
          <a:p>
            <a:r>
              <a:rPr lang="en-US" dirty="0" smtClean="0"/>
              <a:t>This can be achieved easily with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31812" y="4191000"/>
            <a:ext cx="8991600" cy="2308324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sklearn.preprocessing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PolynomialFeatures</a:t>
            </a:r>
            <a:endParaRPr lang="en-US" sz="1800" dirty="0" smtClean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x 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np.arange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(6).reshape(3, 2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poly 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PolynomialFeatures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(2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x_transformed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poly.fit_transform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(x)</a:t>
            </a:r>
          </a:p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poly.get_feature_names</a:t>
            </a:r>
            <a:r>
              <a:rPr lang="en-US" sz="1800" smtClean="0">
                <a:solidFill>
                  <a:srgbClr val="4D4D4D"/>
                </a:solidFill>
                <a:latin typeface="Consolas" panose="020B0609020204030204" pitchFamily="49" charset="0"/>
              </a:rPr>
              <a:t>())</a:t>
            </a:r>
            <a:endParaRPr lang="en-US" sz="1800" dirty="0" smtClean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poly.n_input_features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_)</a:t>
            </a:r>
          </a:p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poly.n_output_features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_)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9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Polynomial Regression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test data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Fit a simple and a multiple regression model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Test both models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455612" y="1295400"/>
            <a:ext cx="8991600" cy="1754326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x 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np.array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([258.0, 270.0, 294.0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, 320.0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342.0, 368.0, 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396.0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446.0, 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b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</a:b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 480.0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586.0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])[:,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np.newaxis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y 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np.array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([236.4, 234.4, 252.8, 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298.6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314.2, 342.2, 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360.8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368.0,</a:t>
            </a:r>
            <a:b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</a:b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 391.2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390.8])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quadratic =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PolynomialFeatures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(degree = 2)</a:t>
            </a: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x_quad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quadratic.fit_transform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(x)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7672" y="3524071"/>
            <a:ext cx="8991600" cy="1200329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lin_model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LinearRegression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quad_model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LinearRegression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lin_model.fit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(x, y)</a:t>
            </a: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quad_model.fit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quadratic.fit_transform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(x), y)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612" y="5276671"/>
            <a:ext cx="8991600" cy="1200329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x_test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np.arange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(250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, 600, 10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)[:,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np.newaxis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y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_lin_model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lin_model.predict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x_test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y_quad_model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quad_model.predict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quadratic.fit_transform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x_test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# TODO: Plot test points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73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Quadratic Regression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test data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Fit a simple and a multiple regression model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Test both models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455612" y="1295400"/>
            <a:ext cx="8991600" cy="1754326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x 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np.array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([258.0, 270.0, 294.0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, 320.0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342.0, 368.0, 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396.0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446.0, 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b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</a:b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 480.0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586.0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])[:,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np.newaxis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y 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np.array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([236.4, 234.4, 252.8, 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298.6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314.2, 342.2, 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360.8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368.0,</a:t>
            </a:r>
            <a:b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</a:b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 391.2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390.8])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quadratic =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PolynomialFeatures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(degree = 2)</a:t>
            </a: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x_quad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quadratic.fit_transform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(x)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7672" y="3524071"/>
            <a:ext cx="8991600" cy="1200329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lin_model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LinearRegression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quad_model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LinearRegression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lin_model.fit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(x, y)</a:t>
            </a: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quad_model.fit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quadratic.fit_transform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(x), y)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612" y="5276671"/>
            <a:ext cx="8991600" cy="1200329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x_test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np.arange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(250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, 600, 10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)[:,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np.newaxis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y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_lin_model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lin_model.predict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x_test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y_quad_model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quad_model.predict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quadratic.fit_transform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x_test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# TODO: Plot test points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46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Other Types of Regression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 similar manner, we can use other transformations</a:t>
            </a:r>
            <a:br>
              <a:rPr lang="en-US" dirty="0" smtClean="0"/>
            </a:br>
            <a:r>
              <a:rPr lang="en-US" dirty="0" smtClean="0"/>
              <a:t>of the data (e.g. </a:t>
            </a:r>
            <a:r>
              <a:rPr lang="en-US" dirty="0" err="1" smtClean="0"/>
              <a:t>sqrt</a:t>
            </a:r>
            <a:r>
              <a:rPr lang="en-US" dirty="0" smtClean="0"/>
              <a:t>, log, trigonometry functions, etc.)</a:t>
            </a:r>
            <a:br>
              <a:rPr lang="en-US" dirty="0" smtClean="0"/>
            </a:br>
            <a:r>
              <a:rPr lang="en-US" dirty="0" smtClean="0"/>
              <a:t>and regress on them</a:t>
            </a:r>
          </a:p>
          <a:p>
            <a:pPr lvl="1"/>
            <a:r>
              <a:rPr lang="en-US" dirty="0" smtClean="0"/>
              <a:t>If all features have constant coefficients, it's perfectly fine </a:t>
            </a:r>
            <a:br>
              <a:rPr lang="en-US" dirty="0" smtClean="0"/>
            </a:br>
            <a:r>
              <a:rPr lang="en-US" dirty="0" smtClean="0"/>
              <a:t>to precompute them and use linear regression</a:t>
            </a:r>
          </a:p>
          <a:p>
            <a:r>
              <a:rPr lang="en-US" dirty="0" smtClean="0"/>
              <a:t>Do a linear, quadratic and cubic regression on the housing dataset</a:t>
            </a:r>
          </a:p>
          <a:p>
            <a:pPr lvl="1"/>
            <a:r>
              <a:rPr lang="en-US" dirty="0" smtClean="0"/>
              <a:t>* Which one is the best? (We'll be able to answer later)</a:t>
            </a:r>
          </a:p>
          <a:p>
            <a:r>
              <a:rPr lang="en-US" dirty="0" smtClean="0"/>
              <a:t>Look at the "</a:t>
            </a:r>
            <a:r>
              <a:rPr lang="en-US" dirty="0" err="1" smtClean="0"/>
              <a:t>pop_status</a:t>
            </a:r>
            <a:r>
              <a:rPr lang="en-US" dirty="0" smtClean="0"/>
              <a:t>" and "price" columns</a:t>
            </a:r>
          </a:p>
          <a:p>
            <a:pPr lvl="1"/>
            <a:r>
              <a:rPr lang="en-US" dirty="0" smtClean="0"/>
              <a:t>We can try polynomial regression on them</a:t>
            </a:r>
          </a:p>
          <a:p>
            <a:pPr lvl="2"/>
            <a:r>
              <a:rPr lang="en-US" dirty="0" smtClean="0"/>
              <a:t>No regression seems good enough</a:t>
            </a:r>
          </a:p>
          <a:p>
            <a:pPr lvl="2"/>
            <a:r>
              <a:rPr lang="en-US" dirty="0" smtClean="0"/>
              <a:t>The relationship looks somewhat exponential</a:t>
            </a:r>
          </a:p>
          <a:p>
            <a:pPr lvl="1"/>
            <a:r>
              <a:rPr lang="en-US" dirty="0" smtClean="0"/>
              <a:t>Try a simple linear regression on </a:t>
            </a:r>
            <a:r>
              <a:rPr lang="en-US" dirty="0" err="1" smtClean="0"/>
              <a:t>sqrt</a:t>
            </a:r>
            <a:r>
              <a:rPr lang="en-US" dirty="0" smtClean="0"/>
              <a:t>(price) vs. log(</a:t>
            </a:r>
            <a:r>
              <a:rPr lang="en-US" dirty="0" err="1" smtClean="0"/>
              <a:t>pop_status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* It's better than all three other models. How do we know that?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716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main types of errors</a:t>
            </a:r>
            <a:br>
              <a:rPr lang="en-US" dirty="0" smtClean="0"/>
            </a:br>
            <a:r>
              <a:rPr lang="en-US" dirty="0" smtClean="0"/>
              <a:t>we can make while trying</a:t>
            </a:r>
            <a:br>
              <a:rPr lang="en-US" dirty="0" smtClean="0"/>
            </a:br>
            <a:r>
              <a:rPr lang="en-US" dirty="0" smtClean="0"/>
              <a:t>regression models</a:t>
            </a:r>
          </a:p>
          <a:p>
            <a:pPr lvl="1"/>
            <a:r>
              <a:rPr lang="en-US" dirty="0" smtClean="0"/>
              <a:t>Use a </a:t>
            </a:r>
            <a:r>
              <a:rPr lang="en-US" b="1" dirty="0" smtClean="0"/>
              <a:t>wrong model</a:t>
            </a:r>
          </a:p>
          <a:p>
            <a:pPr lvl="2"/>
            <a:r>
              <a:rPr lang="en-US" dirty="0" err="1" smtClean="0"/>
              <a:t>Anscombe's</a:t>
            </a:r>
            <a:r>
              <a:rPr lang="en-US" dirty="0" smtClean="0"/>
              <a:t> quartet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Extrapolate</a:t>
            </a:r>
            <a:r>
              <a:rPr lang="en-US" dirty="0" smtClean="0"/>
              <a:t> without knowing</a:t>
            </a:r>
            <a:br>
              <a:rPr lang="en-US" dirty="0" smtClean="0"/>
            </a:br>
            <a:r>
              <a:rPr lang="en-US" dirty="0" smtClean="0"/>
              <a:t>(especially if we have interacting</a:t>
            </a:r>
            <a:br>
              <a:rPr lang="en-US" dirty="0" smtClean="0"/>
            </a:br>
            <a:r>
              <a:rPr lang="en-US" dirty="0" smtClean="0"/>
              <a:t>features)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320" y="647037"/>
            <a:ext cx="4131418" cy="30037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004" y="3650821"/>
            <a:ext cx="4715733" cy="301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 regression model to classify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3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01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 smtClean="0">
                <a:solidFill>
                  <a:srgbClr val="3B4CA8"/>
                </a:solidFill>
              </a:rPr>
              <a:t>#softuni-regr</a:t>
            </a:r>
            <a:endParaRPr lang="bg-BG" sz="5400" b="1" dirty="0">
              <a:solidFill>
                <a:srgbClr val="3B4CA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</a:t>
            </a:fld>
            <a:endParaRPr lang="bg-BG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Sli.do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136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 </a:t>
            </a:r>
            <a:r>
              <a:rPr lang="en-US" b="1" dirty="0" smtClean="0"/>
              <a:t>one of several known classes</a:t>
            </a:r>
          </a:p>
          <a:p>
            <a:pPr lvl="1"/>
            <a:r>
              <a:rPr lang="en-US" dirty="0" smtClean="0"/>
              <a:t>Based on the input parameters</a:t>
            </a:r>
          </a:p>
          <a:p>
            <a:pPr lvl="1"/>
            <a:r>
              <a:rPr lang="en-US" dirty="0" smtClean="0"/>
              <a:t>Example: classify whether a picture is of a cat or a dog</a:t>
            </a:r>
          </a:p>
          <a:p>
            <a:r>
              <a:rPr lang="en-US" dirty="0" smtClean="0"/>
              <a:t>Regression and classification make up most of the ML problems</a:t>
            </a:r>
          </a:p>
          <a:p>
            <a:r>
              <a:rPr lang="en-US" dirty="0" smtClean="0"/>
              <a:t>Choosing an algorithm</a:t>
            </a:r>
          </a:p>
          <a:p>
            <a:pPr lvl="1"/>
            <a:r>
              <a:rPr lang="en-US" dirty="0" smtClean="0"/>
              <a:t>"No free lunch": no single algorithm works best</a:t>
            </a:r>
          </a:p>
          <a:p>
            <a:pPr lvl="1"/>
            <a:r>
              <a:rPr lang="en-US" dirty="0" smtClean="0"/>
              <a:t>It's best to compare some algorithms to select the best for</a:t>
            </a:r>
            <a:br>
              <a:rPr lang="en-US" dirty="0" smtClean="0"/>
            </a:br>
            <a:r>
              <a:rPr lang="en-US" dirty="0" smtClean="0"/>
              <a:t>a particular model</a:t>
            </a:r>
          </a:p>
          <a:p>
            <a:pPr lvl="2"/>
            <a:r>
              <a:rPr lang="en-US" dirty="0" smtClean="0"/>
              <a:t>Also, we might want to tune them first</a:t>
            </a:r>
          </a:p>
          <a:p>
            <a:r>
              <a:rPr lang="en-US" dirty="0" smtClean="0"/>
              <a:t>Reminder: ML process</a:t>
            </a:r>
          </a:p>
          <a:p>
            <a:pPr lvl="1"/>
            <a:r>
              <a:rPr lang="en-US" dirty="0" smtClean="0"/>
              <a:t>Select features, choose a performance metric (cost function), choose</a:t>
            </a:r>
            <a:br>
              <a:rPr lang="en-US" dirty="0" smtClean="0"/>
            </a:br>
            <a:r>
              <a:rPr lang="en-US" dirty="0" smtClean="0"/>
              <a:t>a classifier, evaluate and fine-tune the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170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algorithm (despite its name)</a:t>
            </a:r>
          </a:p>
          <a:p>
            <a:r>
              <a:rPr lang="en-US" dirty="0" smtClean="0"/>
              <a:t>Two classes: negative (0) and positive (1)</a:t>
            </a:r>
          </a:p>
          <a:p>
            <a:pPr lvl="1"/>
            <a:r>
              <a:rPr lang="en-US" dirty="0" smtClean="0"/>
              <a:t>Can be extended to more classes</a:t>
            </a:r>
          </a:p>
          <a:p>
            <a:r>
              <a:rPr lang="en-US" dirty="0" smtClean="0"/>
              <a:t>Why does it work? </a:t>
            </a:r>
          </a:p>
          <a:p>
            <a:pPr lvl="1"/>
            <a:r>
              <a:rPr lang="en-US" dirty="0" smtClean="0"/>
              <a:t>Odds ratio of an event with probability p:           </a:t>
            </a:r>
          </a:p>
          <a:p>
            <a:pPr lvl="1"/>
            <a:r>
              <a:rPr lang="en-US" dirty="0" smtClean="0"/>
              <a:t>The log-transform (logit function): </a:t>
            </a:r>
            <a:endParaRPr lang="en-US" dirty="0"/>
          </a:p>
          <a:p>
            <a:r>
              <a:rPr lang="en-US" dirty="0" smtClean="0"/>
              <a:t>We're interested in the inverse function</a:t>
            </a:r>
          </a:p>
          <a:p>
            <a:pPr lvl="1"/>
            <a:r>
              <a:rPr lang="en-US" dirty="0" smtClean="0"/>
              <a:t>Predicting the probability that a sample belongs to a given class</a:t>
            </a:r>
          </a:p>
          <a:p>
            <a:pPr lvl="1"/>
            <a:r>
              <a:rPr lang="en-US" dirty="0" smtClean="0"/>
              <a:t>Inverse of the logit function: </a:t>
            </a:r>
            <a:r>
              <a:rPr lang="en-US" b="1" dirty="0" smtClean="0">
                <a:solidFill>
                  <a:srgbClr val="3B4CA8"/>
                </a:solidFill>
              </a:rPr>
              <a:t>logistic function (sigmoid)</a:t>
            </a:r>
          </a:p>
          <a:p>
            <a:pPr lvl="2"/>
            <a:r>
              <a:rPr lang="en-US" b="1" dirty="0" smtClean="0"/>
              <a:t>z</a:t>
            </a:r>
            <a:r>
              <a:rPr lang="en-US" dirty="0" smtClean="0"/>
              <a:t> – linear combination of parameters and their weights,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2895600"/>
            <a:ext cx="1219822" cy="315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462" y="3381976"/>
            <a:ext cx="2238172" cy="3145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4724400"/>
            <a:ext cx="1613256" cy="675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190" y="5638800"/>
            <a:ext cx="3411048" cy="24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2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Logistic Regression Function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 the logistic regression function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 some interval of real numbers,</a:t>
            </a:r>
            <a:br>
              <a:rPr lang="en-US" dirty="0" smtClean="0"/>
            </a:br>
            <a:r>
              <a:rPr lang="en-US" dirty="0" smtClean="0"/>
              <a:t>e.g. </a:t>
            </a:r>
          </a:p>
          <a:p>
            <a:pPr lvl="1"/>
            <a:r>
              <a:rPr lang="en-US" dirty="0" smtClean="0"/>
              <a:t>Tends to 0 for small x and 1 for large x, with value 0.5 at x = 0</a:t>
            </a:r>
          </a:p>
          <a:p>
            <a:pPr lvl="2"/>
            <a:r>
              <a:rPr lang="en-US" dirty="0" smtClean="0"/>
              <a:t>Interpretation: probability of a particular sample belonging to class 1</a:t>
            </a:r>
          </a:p>
          <a:p>
            <a:pPr lvl="2"/>
            <a:r>
              <a:rPr lang="en-US" dirty="0" smtClean="0"/>
              <a:t>Logistic regression outputs not only </a:t>
            </a:r>
            <a:r>
              <a:rPr lang="en-US" b="1" dirty="0" smtClean="0"/>
              <a:t>classes</a:t>
            </a:r>
            <a:r>
              <a:rPr lang="en-US" dirty="0" smtClean="0"/>
              <a:t> but also </a:t>
            </a:r>
            <a:r>
              <a:rPr lang="en-US" b="1" dirty="0" smtClean="0"/>
              <a:t>their probabilities</a:t>
            </a:r>
          </a:p>
          <a:p>
            <a:pPr lvl="1"/>
            <a:r>
              <a:rPr lang="en-US" b="1" dirty="0" smtClean="0">
                <a:solidFill>
                  <a:srgbClr val="3B4CA8"/>
                </a:solidFill>
              </a:rPr>
              <a:t>Quantization:</a:t>
            </a:r>
            <a:r>
              <a:rPr lang="en-US" dirty="0" smtClean="0"/>
              <a:t> select a threshold, e.g. 0.5; class 1 if J &gt; threshold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1752600"/>
            <a:ext cx="1092072" cy="3169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839095"/>
            <a:ext cx="1840774" cy="7536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7672" y="4016276"/>
            <a:ext cx="6531140" cy="2308324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x =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np.linspace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(-10, 10, 1000)</a:t>
            </a:r>
          </a:p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y = 1 / (1 +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np.exp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(-x))</a:t>
            </a: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plt.plot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(x, y)</a:t>
            </a: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plt.axhline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(0, 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ls = 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"dotted", 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color = "black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plt.axhline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(0.5, ls = 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"dotted", 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color = "black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plt.axhline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(1, ls = "dotted", color = "black")</a:t>
            </a: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plt.axvline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(0, color 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= "black"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plt.show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()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5557" y="3804745"/>
            <a:ext cx="4119106" cy="273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0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Cost Function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124" y="777241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To apply gradient descent, we need a proper cost function</a:t>
            </a:r>
          </a:p>
          <a:p>
            <a:pPr lvl="1"/>
            <a:r>
              <a:rPr lang="en-US" dirty="0"/>
              <a:t>When we're right, the cost is 0</a:t>
            </a:r>
          </a:p>
          <a:p>
            <a:pPr lvl="1"/>
            <a:r>
              <a:rPr lang="en-US" dirty="0"/>
              <a:t>It gradually increases if we're wrong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Plot the logistic cost function and the error functions to get a feel of</a:t>
            </a:r>
            <a:br>
              <a:rPr lang="en-US" dirty="0"/>
            </a:br>
            <a:r>
              <a:rPr lang="en-US" dirty="0"/>
              <a:t>what they look </a:t>
            </a:r>
            <a:r>
              <a:rPr lang="en-US" dirty="0" smtClean="0"/>
              <a:t>like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2286000"/>
            <a:ext cx="2894765" cy="7594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0522" y="3791080"/>
            <a:ext cx="5628290" cy="2862322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x =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np.linspace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(0.001, 1, 100)</a:t>
            </a:r>
          </a:p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class_1 = -np.log(x)</a:t>
            </a:r>
          </a:p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class_0 = -np.log(1 - x)</a:t>
            </a: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plt.plot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(x, class_1, label = "Class 1")</a:t>
            </a: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plt.plot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(x, class_0, label = "Class 0")</a:t>
            </a: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plt.xlabel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("Sigmoid")</a:t>
            </a: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plt.ylabel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("Cost function")</a:t>
            </a: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plt.ylim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(0, 4.5)</a:t>
            </a: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plt.legend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lt.show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()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542" y="3810000"/>
            <a:ext cx="4189650" cy="280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53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Logistic Regression on Real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124" y="777241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A classic dataset for classification is the iris dataset</a:t>
            </a:r>
          </a:p>
          <a:p>
            <a:pPr lvl="1"/>
            <a:r>
              <a:rPr lang="en-US" dirty="0" smtClean="0"/>
              <a:t>Located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pPr lvl="1"/>
            <a:r>
              <a:rPr lang="en-US" dirty="0" smtClean="0"/>
              <a:t>Three classes (</a:t>
            </a:r>
            <a:r>
              <a:rPr lang="en-US" dirty="0" err="1" smtClean="0"/>
              <a:t>setosa</a:t>
            </a:r>
            <a:r>
              <a:rPr lang="en-US" dirty="0" smtClean="0"/>
              <a:t>, </a:t>
            </a:r>
            <a:r>
              <a:rPr lang="en-US" dirty="0" err="1" smtClean="0"/>
              <a:t>virginica</a:t>
            </a:r>
            <a:r>
              <a:rPr lang="en-US" dirty="0" smtClean="0"/>
              <a:t>, versicolor)</a:t>
            </a:r>
          </a:p>
          <a:p>
            <a:pPr lvl="1"/>
            <a:r>
              <a:rPr lang="en-US" dirty="0" smtClean="0"/>
              <a:t>4 attributes: petal width </a:t>
            </a:r>
            <a:r>
              <a:rPr lang="en-US" dirty="0"/>
              <a:t>/ height; sepal width / </a:t>
            </a:r>
            <a:r>
              <a:rPr lang="en-US" dirty="0" smtClean="0"/>
              <a:t>height (all in cm)</a:t>
            </a:r>
            <a:endParaRPr lang="en-US" dirty="0"/>
          </a:p>
          <a:p>
            <a:pPr lvl="2"/>
            <a:r>
              <a:rPr lang="en-US" dirty="0" smtClean="0"/>
              <a:t>Some features are highly correlated to the class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xplore and inspect the data before modelling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4648200"/>
            <a:ext cx="6220193" cy="1876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812" y="3201879"/>
            <a:ext cx="2910498" cy="333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86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Logistic Regression on Real Data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124" y="777241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Take out 5 random samples beforehand (to test)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Perform logistic </a:t>
            </a:r>
            <a:r>
              <a:rPr lang="en-US" dirty="0" smtClean="0"/>
              <a:t>regression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Test (output classes or probabilities)</a:t>
            </a:r>
          </a:p>
          <a:p>
            <a:endParaRPr lang="en-US" dirty="0"/>
          </a:p>
          <a:p>
            <a:r>
              <a:rPr lang="en-US" dirty="0" smtClean="0"/>
              <a:t>In the model, there's a "mysterious" parameter C</a:t>
            </a:r>
          </a:p>
          <a:p>
            <a:pPr lvl="1"/>
            <a:r>
              <a:rPr lang="en-US" dirty="0" smtClean="0"/>
              <a:t>Regularization: how powerful the data is (more – next time)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7730" y="3343870"/>
            <a:ext cx="6826470" cy="923330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sklearn.linear_model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LogisticRegression</a:t>
            </a:r>
            <a:endParaRPr lang="en-US" sz="1800" dirty="0" smtClean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model =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LogisticRegression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(C = 1000)</a:t>
            </a: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model.fit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iris_train_data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iris_train_labels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7730" y="1250397"/>
            <a:ext cx="8991600" cy="1477328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test_indices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np.random.randint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(0,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len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(iris), 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5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train_indices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np.delete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np.arange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len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(iris)),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test_indices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ris_train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iris.ix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train_indices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iris_test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iris.ix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test_indices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# TODO: Split the labels from the other attributes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612" y="4763869"/>
            <a:ext cx="6826470" cy="646331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model.predict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iris_test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model.predict_proba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iris_test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939652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Classes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124" y="777241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Two main approaches</a:t>
            </a:r>
          </a:p>
          <a:p>
            <a:pPr lvl="1"/>
            <a:r>
              <a:rPr lang="en-US" dirty="0" smtClean="0"/>
              <a:t>One-vs-all: several predictors</a:t>
            </a:r>
          </a:p>
          <a:p>
            <a:pPr lvl="2"/>
            <a:r>
              <a:rPr lang="en-US" dirty="0" smtClean="0"/>
              <a:t>One predictor for each class vs. the others</a:t>
            </a:r>
          </a:p>
          <a:p>
            <a:pPr lvl="1"/>
            <a:r>
              <a:rPr lang="en-US" dirty="0" smtClean="0"/>
              <a:t>Overall: calculate probabilities of each class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 takes care of multiple classes </a:t>
            </a:r>
            <a:br>
              <a:rPr lang="en-US" dirty="0" smtClean="0"/>
            </a:br>
            <a:r>
              <a:rPr lang="en-US" dirty="0" smtClean="0"/>
              <a:t>(multinomial logistic regression) by default</a:t>
            </a:r>
          </a:p>
          <a:p>
            <a:pPr lvl="1"/>
            <a:r>
              <a:rPr lang="en-US" dirty="0" smtClean="0"/>
              <a:t>We don't even need to transform the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98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and classification – problem statement</a:t>
            </a:r>
          </a:p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Objective, cost function, algorithm, analysis</a:t>
            </a:r>
          </a:p>
          <a:p>
            <a:pPr lvl="1"/>
            <a:r>
              <a:rPr lang="en-US" dirty="0"/>
              <a:t>Improvements: robust regression with outliers, </a:t>
            </a:r>
            <a:br>
              <a:rPr lang="en-US" dirty="0"/>
            </a:br>
            <a:r>
              <a:rPr lang="en-US" dirty="0"/>
              <a:t>polynomial features</a:t>
            </a:r>
          </a:p>
          <a:p>
            <a:pPr lvl="1"/>
            <a:r>
              <a:rPr lang="en-US" dirty="0"/>
              <a:t>Common mistakes</a:t>
            </a:r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Objective, cost function, algorithm</a:t>
            </a:r>
          </a:p>
          <a:p>
            <a:pPr lvl="1"/>
            <a:r>
              <a:rPr lang="en-US" dirty="0"/>
              <a:t>Improvement: </a:t>
            </a:r>
            <a:r>
              <a:rPr lang="en-US"/>
              <a:t>many </a:t>
            </a:r>
            <a:r>
              <a:rPr lang="en-US" smtClean="0"/>
              <a:t>classes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829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3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28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901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 and classification – problem statement</a:t>
            </a:r>
          </a:p>
          <a:p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Objective, cost function, algorithm, analysis</a:t>
            </a:r>
          </a:p>
          <a:p>
            <a:pPr lvl="1"/>
            <a:r>
              <a:rPr lang="en-US" dirty="0" smtClean="0"/>
              <a:t>Improvements: robust regression with outliers, </a:t>
            </a:r>
            <a:br>
              <a:rPr lang="en-US" dirty="0" smtClean="0"/>
            </a:br>
            <a:r>
              <a:rPr lang="en-US" dirty="0" smtClean="0"/>
              <a:t>polynomial features</a:t>
            </a:r>
          </a:p>
          <a:p>
            <a:pPr lvl="1"/>
            <a:r>
              <a:rPr lang="en-US" dirty="0" smtClean="0"/>
              <a:t>Common mistakes</a:t>
            </a:r>
          </a:p>
          <a:p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Objective, cost function, algorithm</a:t>
            </a:r>
          </a:p>
          <a:p>
            <a:pPr lvl="1"/>
            <a:r>
              <a:rPr lang="en-US" dirty="0" smtClean="0"/>
              <a:t>Improvement: many classes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23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 continuous values… </a:t>
            </a:r>
            <a:br>
              <a:rPr lang="en-US" dirty="0" smtClean="0"/>
            </a:br>
            <a:r>
              <a:rPr lang="en-US" dirty="0" smtClean="0"/>
              <a:t>and torture first-semester students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3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657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 target variables on a </a:t>
            </a:r>
            <a:r>
              <a:rPr lang="en-US" b="1" dirty="0" smtClean="0"/>
              <a:t>continuous</a:t>
            </a:r>
            <a:r>
              <a:rPr lang="en-US" dirty="0" smtClean="0"/>
              <a:t> scale</a:t>
            </a:r>
          </a:p>
          <a:p>
            <a:pPr lvl="1"/>
            <a:r>
              <a:rPr lang="en-US" dirty="0" smtClean="0"/>
              <a:t>Based on the input variables</a:t>
            </a:r>
          </a:p>
          <a:p>
            <a:pPr lvl="1"/>
            <a:r>
              <a:rPr lang="en-US" dirty="0" smtClean="0"/>
              <a:t>Example: Predicting the sales of a company in the next six months</a:t>
            </a:r>
          </a:p>
          <a:p>
            <a:r>
              <a:rPr lang="en-US" dirty="0" smtClean="0"/>
              <a:t>Simple linear regression</a:t>
            </a:r>
          </a:p>
          <a:p>
            <a:pPr lvl="1"/>
            <a:r>
              <a:rPr lang="en-US" dirty="0" smtClean="0"/>
              <a:t>Model the data with a straight line</a:t>
            </a:r>
          </a:p>
          <a:p>
            <a:pPr lvl="1"/>
            <a:r>
              <a:rPr lang="en-US" dirty="0" smtClean="0"/>
              <a:t>Usually there's no straight line through all points</a:t>
            </a:r>
          </a:p>
          <a:p>
            <a:pPr lvl="1"/>
            <a:r>
              <a:rPr lang="en-US" dirty="0" smtClean="0"/>
              <a:t>We're looking for "the best" line approximation (fit)</a:t>
            </a:r>
          </a:p>
          <a:p>
            <a:r>
              <a:rPr lang="en-US" dirty="0" smtClean="0"/>
              <a:t>Simulating data points with noise</a:t>
            </a:r>
          </a:p>
          <a:p>
            <a:pPr lvl="1"/>
            <a:r>
              <a:rPr lang="en-US" dirty="0" smtClean="0"/>
              <a:t>(x, y) pairs with a linear relationship described by</a:t>
            </a:r>
          </a:p>
          <a:p>
            <a:pPr lvl="1"/>
            <a:r>
              <a:rPr lang="en-US" dirty="0" smtClean="0"/>
              <a:t>   – error term – e.g. random uniform noise (smaller =&gt; better fit)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397" y="2829910"/>
            <a:ext cx="1711543" cy="2706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069" y="4766440"/>
            <a:ext cx="2223543" cy="2706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82" y="5278820"/>
            <a:ext cx="124875" cy="13529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89012" y="5646003"/>
            <a:ext cx="6705600" cy="830997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4D4D4D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D4D4D"/>
                </a:solidFill>
                <a:latin typeface="Consolas" panose="020B0609020204030204" pitchFamily="49" charset="0"/>
              </a:rPr>
              <a:t>simulate_points</a:t>
            </a:r>
            <a:r>
              <a:rPr lang="en-US" dirty="0">
                <a:solidFill>
                  <a:srgbClr val="4D4D4D"/>
                </a:solidFill>
                <a:latin typeface="Consolas" panose="020B0609020204030204" pitchFamily="49" charset="0"/>
              </a:rPr>
              <a:t>(a, b, </a:t>
            </a:r>
            <a:r>
              <a:rPr lang="en-US" dirty="0" err="1">
                <a:solidFill>
                  <a:srgbClr val="4D4D4D"/>
                </a:solidFill>
                <a:latin typeface="Consolas" panose="020B0609020204030204" pitchFamily="49" charset="0"/>
              </a:rPr>
              <a:t>max_noise</a:t>
            </a:r>
            <a:r>
              <a:rPr lang="en-US" dirty="0">
                <a:solidFill>
                  <a:srgbClr val="4D4D4D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4D4D4D"/>
                </a:solidFill>
                <a:latin typeface="Consolas" panose="020B0609020204030204" pitchFamily="49" charset="0"/>
              </a:rPr>
              <a:t>  pass</a:t>
            </a:r>
          </a:p>
        </p:txBody>
      </p:sp>
    </p:spTree>
    <p:extLst>
      <p:ext uri="{BB962C8B-B14F-4D97-AF65-F5344CB8AC3E}">
        <p14:creationId xmlns:p14="http://schemas.microsoft.com/office/powerpoint/2010/main" val="25265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Cost Function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ML models work with a cost function</a:t>
            </a:r>
          </a:p>
          <a:p>
            <a:pPr lvl="1"/>
            <a:r>
              <a:rPr lang="en-US" dirty="0" smtClean="0"/>
              <a:t>Describes how far away we are from the goal</a:t>
            </a:r>
          </a:p>
          <a:p>
            <a:pPr lvl="2"/>
            <a:r>
              <a:rPr lang="en-US" dirty="0" smtClean="0"/>
              <a:t>=&gt; Penalty we want to give the model</a:t>
            </a:r>
          </a:p>
          <a:p>
            <a:pPr lvl="2"/>
            <a:r>
              <a:rPr lang="en-US" dirty="0" smtClean="0"/>
              <a:t>Low penalty may lead to overfitting</a:t>
            </a:r>
          </a:p>
          <a:p>
            <a:r>
              <a:rPr lang="en-US" dirty="0" smtClean="0"/>
              <a:t>Suppose we know the hyperparameters</a:t>
            </a:r>
          </a:p>
          <a:p>
            <a:pPr lvl="1"/>
            <a:r>
              <a:rPr lang="en-US" dirty="0" smtClean="0"/>
              <a:t>For each point     calculate the predicted value</a:t>
            </a:r>
          </a:p>
          <a:p>
            <a:pPr lvl="1"/>
            <a:r>
              <a:rPr lang="en-US" dirty="0" smtClean="0"/>
              <a:t>Measure the distance between predicted and real: </a:t>
            </a:r>
          </a:p>
          <a:p>
            <a:pPr lvl="1"/>
            <a:r>
              <a:rPr lang="en-US" dirty="0" smtClean="0"/>
              <a:t>Total cost: sum of all differences?</a:t>
            </a:r>
          </a:p>
          <a:p>
            <a:pPr lvl="2"/>
            <a:r>
              <a:rPr lang="en-US" dirty="0" smtClean="0"/>
              <a:t>Doesn't work well (remember degrees of freedom)</a:t>
            </a:r>
          </a:p>
          <a:p>
            <a:pPr lvl="1"/>
            <a:r>
              <a:rPr lang="en-US" dirty="0" smtClean="0"/>
              <a:t>Better cost function: squared differences:</a:t>
            </a:r>
          </a:p>
          <a:p>
            <a:pPr lvl="2"/>
            <a:r>
              <a:rPr lang="en-US" dirty="0"/>
              <a:t>Always </a:t>
            </a:r>
            <a:r>
              <a:rPr lang="en-US" dirty="0" smtClean="0"/>
              <a:t>returns </a:t>
            </a:r>
            <a:r>
              <a:rPr lang="en-US" dirty="0"/>
              <a:t>a non-negative error</a:t>
            </a:r>
          </a:p>
          <a:p>
            <a:pPr lvl="2"/>
            <a:r>
              <a:rPr lang="en-US" dirty="0" smtClean="0"/>
              <a:t>Emphasizes </a:t>
            </a:r>
            <a:r>
              <a:rPr lang="en-US" dirty="0"/>
              <a:t>outliers (can be good or bad)</a:t>
            </a:r>
          </a:p>
          <a:p>
            <a:pPr lvl="2"/>
            <a:r>
              <a:rPr lang="en-US" dirty="0"/>
              <a:t>Continuous and differentiable </a:t>
            </a:r>
            <a:r>
              <a:rPr lang="en-US" dirty="0" smtClean="0"/>
              <a:t>everywhere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192" y="2709040"/>
            <a:ext cx="822481" cy="2858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242" y="3189917"/>
            <a:ext cx="1716218" cy="2856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3272682"/>
            <a:ext cx="154020" cy="1352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3623868"/>
            <a:ext cx="683950" cy="2906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6659" y="3962400"/>
            <a:ext cx="2125553" cy="267870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499" y="4875139"/>
            <a:ext cx="1884038" cy="4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0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Objective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Minimize the cost function</a:t>
            </a:r>
          </a:p>
          <a:p>
            <a:pPr lvl="1"/>
            <a:r>
              <a:rPr lang="en-US" dirty="0" smtClean="0"/>
              <a:t>That's why the method is called </a:t>
            </a:r>
            <a:br>
              <a:rPr lang="en-US" dirty="0" smtClean="0"/>
            </a:br>
            <a:r>
              <a:rPr lang="en-US" dirty="0" smtClean="0"/>
              <a:t>"least squares"</a:t>
            </a:r>
          </a:p>
          <a:p>
            <a:pPr lvl="1"/>
            <a:r>
              <a:rPr lang="en-US" dirty="0" smtClean="0"/>
              <a:t>Paraboloid ("3D" parabola)</a:t>
            </a:r>
          </a:p>
          <a:p>
            <a:pPr lvl="2"/>
            <a:r>
              <a:rPr lang="en-US" dirty="0" smtClean="0"/>
              <a:t>1 global minimum</a:t>
            </a:r>
          </a:p>
          <a:p>
            <a:pPr lvl="1"/>
            <a:r>
              <a:rPr lang="en-US" dirty="0" smtClean="0"/>
              <a:t>We use gradient descent to find its "bottom"</a:t>
            </a:r>
          </a:p>
          <a:p>
            <a:r>
              <a:rPr lang="en-US" dirty="0" smtClean="0"/>
              <a:t>The best fit line has 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We won't go into calculation details</a:t>
            </a:r>
          </a:p>
          <a:p>
            <a:pPr lvl="1"/>
            <a:r>
              <a:rPr lang="en-US" dirty="0" smtClean="0"/>
              <a:t>Main idea: min is where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0367" y="533400"/>
            <a:ext cx="3430845" cy="25821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812" y="4051415"/>
            <a:ext cx="5359211" cy="8388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812" y="5279252"/>
            <a:ext cx="1750290" cy="2833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711" y="6116841"/>
            <a:ext cx="1692952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Linear Regression with </a:t>
            </a:r>
            <a:r>
              <a:rPr lang="en-US" dirty="0" err="1" smtClean="0">
                <a:latin typeface="Consolas" panose="020B0609020204030204" pitchFamily="49" charset="0"/>
              </a:rPr>
              <a:t>scikit</a:t>
            </a:r>
            <a:r>
              <a:rPr lang="en-US" dirty="0" smtClean="0">
                <a:latin typeface="Consolas" panose="020B0609020204030204" pitchFamily="49" charset="0"/>
              </a:rPr>
              <a:t>-learn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Although we can write the calculations, it's easier to use </a:t>
            </a:r>
            <a:br>
              <a:rPr lang="en-US" dirty="0" smtClean="0"/>
            </a:br>
            <a:r>
              <a:rPr lang="en-US" dirty="0" smtClean="0"/>
              <a:t>a library such as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smtClean="0"/>
              <a:t>Contains almost all machine learning models with various</a:t>
            </a:r>
            <a:br>
              <a:rPr lang="en-US" dirty="0" smtClean="0"/>
            </a:br>
            <a:r>
              <a:rPr lang="en-US" dirty="0" smtClean="0"/>
              <a:t>modifications and settings</a:t>
            </a:r>
          </a:p>
          <a:p>
            <a:pPr lvl="1"/>
            <a:r>
              <a:rPr lang="en-US" dirty="0" smtClean="0"/>
              <a:t>Provides a simple and unified API</a:t>
            </a:r>
          </a:p>
          <a:p>
            <a:pPr lvl="1"/>
            <a:r>
              <a:rPr lang="en-US" dirty="0" smtClean="0"/>
              <a:t>Allows pipelining ("chaining" data processing operations)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  <p:sp>
        <p:nvSpPr>
          <p:cNvPr id="10" name="TextBox 9"/>
          <p:cNvSpPr txBox="1"/>
          <p:nvPr/>
        </p:nvSpPr>
        <p:spPr>
          <a:xfrm>
            <a:off x="912812" y="3450020"/>
            <a:ext cx="6705600" cy="646331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sklearn.linear_model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LinearRegression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model 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LinearRegression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()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2812" y="4254433"/>
            <a:ext cx="6705600" cy="2308324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points =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simulate_points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(2, 3, 2.5)</a:t>
            </a:r>
          </a:p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x 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= points[0].reshape(-1, 1)</a:t>
            </a: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model.fit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(x, points[1])</a:t>
            </a: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y_predicted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model.predict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(x)</a:t>
            </a:r>
          </a:p>
          <a:p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plt.scatter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(points[0], points[1])</a:t>
            </a: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plt.plot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(points[0],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y_predicted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color = "red")</a:t>
            </a:r>
          </a:p>
          <a:p>
            <a:r>
              <a:rPr lang="fr-FR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print</a:t>
            </a:r>
            <a:r>
              <a:rPr lang="fr-FR" sz="18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model.coef</a:t>
            </a:r>
            <a:r>
              <a:rPr lang="fr-FR" sz="1800" dirty="0">
                <a:solidFill>
                  <a:srgbClr val="4D4D4D"/>
                </a:solidFill>
                <a:latin typeface="Consolas" panose="020B0609020204030204" pitchFamily="49" charset="0"/>
              </a:rPr>
              <a:t>_, </a:t>
            </a:r>
            <a:r>
              <a:rPr lang="fr-FR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model.intercept</a:t>
            </a:r>
            <a:r>
              <a:rPr lang="fr-FR" sz="1800" dirty="0">
                <a:solidFill>
                  <a:srgbClr val="4D4D4D"/>
                </a:solidFill>
                <a:latin typeface="Consolas" panose="020B0609020204030204" pitchFamily="49" charset="0"/>
              </a:rPr>
              <a:t>_)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845" y="4187791"/>
            <a:ext cx="3820001" cy="253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Linear Regression on Real Data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algorithm can be generalized to more than 2D</a:t>
            </a:r>
          </a:p>
          <a:p>
            <a:pPr lvl="1"/>
            <a:r>
              <a:rPr lang="en-US" dirty="0" smtClean="0"/>
              <a:t>"Multiple linear regression": </a:t>
            </a:r>
          </a:p>
          <a:p>
            <a:r>
              <a:rPr lang="en-US" dirty="0" smtClean="0"/>
              <a:t>Let's use this model to try and predict housing prices</a:t>
            </a:r>
            <a:br>
              <a:rPr lang="en-US" dirty="0" smtClean="0"/>
            </a:br>
            <a:r>
              <a:rPr lang="en-US" dirty="0" smtClean="0"/>
              <a:t>(a classical dataset located </a:t>
            </a:r>
            <a:r>
              <a:rPr lang="en-US" dirty="0" smtClean="0">
                <a:hlinkClick r:id="rId3"/>
              </a:rPr>
              <a:t>here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First, we want to explore the datasets</a:t>
            </a:r>
          </a:p>
          <a:p>
            <a:pPr lvl="1"/>
            <a:r>
              <a:rPr lang="en-US" dirty="0" smtClean="0"/>
              <a:t>A more thorough exploration is "left as an exercise to the reader"</a:t>
            </a:r>
          </a:p>
          <a:p>
            <a:pPr lvl="1"/>
            <a:r>
              <a:rPr lang="en-US" dirty="0" smtClean="0"/>
              <a:t>But we want to see what model would be appropriate</a:t>
            </a:r>
          </a:p>
          <a:p>
            <a:pPr lvl="2"/>
            <a:r>
              <a:rPr lang="en-US" dirty="0" smtClean="0"/>
              <a:t>In addition to usual data analysis techniques, let's plot all correlations</a:t>
            </a:r>
            <a:br>
              <a:rPr lang="en-US" dirty="0" smtClean="0"/>
            </a:br>
            <a:r>
              <a:rPr lang="en-US" dirty="0" smtClean="0"/>
              <a:t>between any pair of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140" y="1295400"/>
            <a:ext cx="1778905" cy="3737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162" y="2787870"/>
            <a:ext cx="9220200" cy="923330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housing.columns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= ["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crime_rate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", "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zoned_land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", "industry",</a:t>
            </a:r>
            <a:b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 "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bounds_river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",  "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nox_conc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", "rooms", "age", "distance", </a:t>
            </a:r>
            <a:b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 "highways", "tax", "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pt_ratio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", "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b_estimator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",  "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pop_status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", "price"]</a:t>
            </a:r>
          </a:p>
        </p:txBody>
      </p:sp>
    </p:spTree>
    <p:extLst>
      <p:ext uri="{BB962C8B-B14F-4D97-AF65-F5344CB8AC3E}">
        <p14:creationId xmlns:p14="http://schemas.microsoft.com/office/powerpoint/2010/main" val="351113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,74654"/>
  <p:tag name="ORIGINALWIDTH" val="175,478"/>
  <p:tag name="LATEXADDIN" val="\documentclass{article}&#10;\usepackage{amsmath}&#10;\pagestyle{empty}&#10;\begin{document}&#10;&#10;$$&#10;y = \beta_0 + \beta_1x&#10;$$&#10;&#10;&#10;\end{document}"/>
  <p:tag name="IGUANATEXSIZE" val="24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698,9126"/>
  <p:tag name="LATEXADDIN" val="\documentclass{article}&#10;\usepackage{amsmath}&#10;\pagestyle{empty}&#10;\begin{document}&#10;&#10;$$&#10;\beta_0 = \bar{y} - \beta_1\bar{x}&#10;$$&#10;&#10;&#10;\end{document}"/>
  <p:tag name="IGUANATEXSIZE" val="24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,4646"/>
  <p:tag name="ORIGINALWIDTH" val="833,1458"/>
  <p:tag name="LATEXADDIN" val="\documentclass{article}&#10;\usepackage{amsmath}&#10;\pagestyle{empty}&#10;\begin{document}&#10;&#10;$$&#10;\frac{\partial J}{\partial \beta_0} = \frac{\partial J}{\partial \beta_1} = 0&#10;$$&#10;&#10;&#10;\end{document}"/>
  <p:tag name="IGUANATEXSIZE" val="20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,7315"/>
  <p:tag name="ORIGINALWIDTH" val="709,4113"/>
  <p:tag name="LATEXADDIN" val="\documentclass{article}&#10;\usepackage{amsmath}&#10;\pagestyle{empty}&#10;\begin{document}&#10;&#10;$$&#10;y = \beta_0 + \vec{\beta_1}\vec{x}&#10;$$&#10;&#10;&#10;\end{document}"/>
  <p:tag name="IGUANATEXSIZE" val="24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123,7346"/>
  <p:tag name="LATEXADDIN" val="\documentclass{article}&#10;\usepackage{amsmath}&#10;\pagestyle{empty}&#10;\begin{document}&#10;&#10;$$&#10;p/(1-p)&#10;$$&#10;&#10;&#10;\end{document}"/>
  <p:tag name="IGUANATEXSIZE" val="24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229,4713"/>
  <p:tag name="LATEXADDIN" val="\documentclass{article}&#10;\usepackage{amsmath}&#10;\pagestyle{empty}&#10;\begin{document}&#10;&#10;$$&#10;[0; 1] \rightarrow (-\infty; \infty)&#10;$$&#10;&#10;&#10;\end{document}"/>
  <p:tag name="IGUANATEXSIZE" val="24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967"/>
  <p:tag name="ORIGINALWIDTH" val="641,9197"/>
  <p:tag name="LATEXADDIN" val="\documentclass{article}&#10;\usepackage{amsmath}&#10;\pagestyle{empty}&#10;\begin{document}&#10;&#10;$$&#10;s = \frac{1}{1+e^{-z}}&#10;$$&#10;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526,059"/>
  <p:tag name="LATEXADDIN" val="\documentclass{article}&#10;\usepackage{amsmath}&#10;\pagestyle{empty}&#10;\begin{document}&#10;&#10;$$&#10;z = \beta_0 + \beta_1 x_1 + \dots + \beta_m x_m&#10;$$&#10;&#10;&#10;\end{document}"/>
  <p:tag name="IGUANATEXSIZE" val="22"/>
  <p:tag name="IGUANATEXCURSOR" val="1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111,7361"/>
  <p:tag name="LATEXADDIN" val="\documentclass{article}&#10;\usepackage{amsmath}&#10;\pagestyle{empty}&#10;\begin{document}&#10;&#10;$$&#10;[-10; 10]&#10;$$&#10;&#10;&#10;\end{document}"/>
  <p:tag name="IGUANATEXSIZE" val="24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967"/>
  <p:tag name="ORIGINALWIDTH" val="646,4192"/>
  <p:tag name="LATEXADDIN" val="\documentclass{article}&#10;\usepackage{amsmath}&#10;\pagestyle{empty}&#10;\begin{document}&#10;&#10;$$&#10;s = \frac{1}{1+e^{-x}}&#10;$$&#10;&#10;&#10;\end{document}"/>
  <p:tag name="IGUANATEXSIZE" val="28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,4533"/>
  <p:tag name="ORIGINALWIDTH" val="1415,073"/>
  <p:tag name="LATEXADDIN" val="\documentclass{article}&#10;\usepackage{amsmath}&#10;\pagestyle{empty}&#10;\begin{document}&#10;&#10;$$&#10;J = \begin{cases}&#10;-\ln(x), \text{if y = 1} \\&#10;-\ln(1-x), \text{if y = 0}&#10;\end{cases}&#10;$$&#10;&#10;&#10;\end{document}"/>
  <p:tag name="IGUANATEXSIZE" val="20"/>
  <p:tag name="IGUANATEXCURSOR" val="1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,74654"/>
  <p:tag name="ORIGINALWIDTH" val="227,9715"/>
  <p:tag name="LATEXADDIN" val="\documentclass{article}&#10;\usepackage{amsmath}&#10;\pagestyle{empty}&#10;\begin{document}&#10;&#10;$$&#10;y = \beta_0 + \beta_1x + \varepsilon&#10;$$&#10;&#10;&#10;\end{document}"/>
  <p:tag name="IGUANATEXSIZE" val="24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,49835"/>
  <p:tag name="ORIGINALWIDTH" val="12,74843"/>
  <p:tag name="LATEXADDIN" val="\documentclass{article}&#10;\usepackage{amsmath}&#10;\pagestyle{empty}&#10;\begin{document}&#10;&#10;$$&#10;\varepsilon&#10;$$&#10;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,74654"/>
  <p:tag name="ORIGINALWIDTH" val="83,23961"/>
  <p:tag name="LATEXADDIN" val="\documentclass{article}&#10;\usepackage{amsmath}&#10;\pagestyle{empty}&#10;\begin{document}&#10;&#10;$$&#10;\beta_0,\ \beta_1&#10;$$&#10;&#10;&#10;\end{document}"/>
  <p:tag name="IGUANATEXSIZE" val="24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8,49646"/>
  <p:tag name="ORIGINALWIDTH" val="175,478"/>
  <p:tag name="LATEXADDIN" val="\documentclass{article}&#10;\usepackage{amsmath}&#10;\pagestyle{empty}&#10;\begin{document}&#10;&#10;$$&#10;\hat{y} = \beta_0 + \beta_1x&#10;$$&#10;&#10;&#10;\end{document}"/>
  <p:tag name="IGUANATEXSIZE" val="24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,49835"/>
  <p:tag name="ORIGINALWIDTH" val="15,74803"/>
  <p:tag name="LATEXADDIN" val="\documentclass{article}&#10;\usepackage{amsmath}&#10;\pagestyle{empty}&#10;\begin{document}&#10;&#10;$$&#10;x&#10;$$&#10;&#10;&#10;\end{document}"/>
  <p:tag name="IGUANATEXSIZE" val="24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8,49646"/>
  <p:tag name="ORIGINALWIDTH" val="69,74126"/>
  <p:tag name="LATEXADDIN" val="\documentclass{article}&#10;\usepackage{amsmath}&#10;\pagestyle{empty}&#10;\begin{document}&#10;&#10;$$&#10;\hat{y} - y&#10;$$&#10;&#10;&#10;\end{document}"/>
  <p:tag name="IGUANATEXSIZE" val="24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44,99441"/>
  <p:tag name="ORIGINALWIDTH" val="210,7236"/>
  <p:tag name="LATEXADDIN" val="\documentclass{article}&#10;\usepackage{amsmath}&#10;\pagestyle{empty}&#10;\begin{document}&#10;&#10;$$&#10;J = \sum(\hat{y} - y)^2&#10;$$&#10;&#10;&#10;\end{document}"/>
  <p:tag name="IGUANATEXSIZE" val="22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3,7083"/>
  <p:tag name="ORIGINALWIDTH" val="2140,232"/>
  <p:tag name="LATEXADDIN" val="\documentclass{article}&#10;\usepackage{amsmath}&#10;\pagestyle{empty}&#10;\begin{document}&#10;&#10;$$&#10;\beta_1 = \frac{\sum x_i y_i - \frac{1}{n}\sum x_i \sum y_i}{\sum x_i^2 - \frac{1}{n}(\sum x_i)^2} = \frac{\text{cov}(x, y)}{\text{var}(x)}&#10;$$&#10;&#10;&#10;\end{document}"/>
  <p:tag name="IGUANATEXSIZE" val="24"/>
  <p:tag name="IGUANATEXCURSOR" val="2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060"/>
      </a:hlink>
      <a:folHlink>
        <a:srgbClr val="8EAAD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1514</Words>
  <Application>Microsoft Office PowerPoint</Application>
  <PresentationFormat>Custom</PresentationFormat>
  <Paragraphs>359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Consolas</vt:lpstr>
      <vt:lpstr>Ebrima</vt:lpstr>
      <vt:lpstr>Segoe UI</vt:lpstr>
      <vt:lpstr>Segoe UI Black</vt:lpstr>
      <vt:lpstr>Wingdings</vt:lpstr>
      <vt:lpstr>Office Theme</vt:lpstr>
      <vt:lpstr>Linear and  Logistic Regression</vt:lpstr>
      <vt:lpstr>Sli.do</vt:lpstr>
      <vt:lpstr>Table of Contents</vt:lpstr>
      <vt:lpstr>Linear Regression</vt:lpstr>
      <vt:lpstr>Regression</vt:lpstr>
      <vt:lpstr>Linear Regression Cost Function</vt:lpstr>
      <vt:lpstr>Linear Regression Objective</vt:lpstr>
      <vt:lpstr>Lab: Linear Regression with scikit-learn</vt:lpstr>
      <vt:lpstr>Lab: Linear Regression on Real Data</vt:lpstr>
      <vt:lpstr>Plotting Correlations</vt:lpstr>
      <vt:lpstr>Creating a Model</vt:lpstr>
      <vt:lpstr>Regression with Outliers</vt:lpstr>
      <vt:lpstr>Lab: RANSAC on the Housing Dataset</vt:lpstr>
      <vt:lpstr>Polynomial Regression</vt:lpstr>
      <vt:lpstr>Lab: Polynomial Regression</vt:lpstr>
      <vt:lpstr>Lab: Quadratic Regression</vt:lpstr>
      <vt:lpstr>Lab: Other Types of Regression</vt:lpstr>
      <vt:lpstr>Common Mistakes</vt:lpstr>
      <vt:lpstr>Logistic Regression</vt:lpstr>
      <vt:lpstr>Classification</vt:lpstr>
      <vt:lpstr>Logistic Regression</vt:lpstr>
      <vt:lpstr>Lab: Logistic Regression Function</vt:lpstr>
      <vt:lpstr>Logistic Cost Function</vt:lpstr>
      <vt:lpstr>Lab: Logistic Regression on Real Data</vt:lpstr>
      <vt:lpstr>Lab: Logistic Regression on Real Data (2)</vt:lpstr>
      <vt:lpstr>Many Classes</vt:lpstr>
      <vt:lpstr>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2017-03-16T18:19:46Z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