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6" r:id="rId2"/>
  </p:sldMasterIdLst>
  <p:notesMasterIdLst>
    <p:notesMasterId r:id="rId33"/>
  </p:notesMasterIdLst>
  <p:handoutMasterIdLst>
    <p:handoutMasterId r:id="rId34"/>
  </p:handoutMasterIdLst>
  <p:sldIdLst>
    <p:sldId id="256" r:id="rId3"/>
    <p:sldId id="260" r:id="rId4"/>
    <p:sldId id="267" r:id="rId5"/>
    <p:sldId id="257" r:id="rId6"/>
    <p:sldId id="265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2" r:id="rId20"/>
    <p:sldId id="283" r:id="rId21"/>
    <p:sldId id="284" r:id="rId22"/>
    <p:sldId id="285" r:id="rId23"/>
    <p:sldId id="286" r:id="rId24"/>
    <p:sldId id="288" r:id="rId25"/>
    <p:sldId id="287" r:id="rId26"/>
    <p:sldId id="289" r:id="rId27"/>
    <p:sldId id="290" r:id="rId28"/>
    <p:sldId id="291" r:id="rId29"/>
    <p:sldId id="292" r:id="rId30"/>
    <p:sldId id="262" r:id="rId31"/>
    <p:sldId id="259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4CA8"/>
    <a:srgbClr val="4D4D4D"/>
    <a:srgbClr val="3A4BA7"/>
    <a:srgbClr val="FFF0D9"/>
    <a:srgbClr val="FFA72A"/>
    <a:srgbClr val="F0F5FA"/>
    <a:srgbClr val="1A8AFA"/>
    <a:srgbClr val="0097CC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91" d="100"/>
          <a:sy n="91" d="100"/>
        </p:scale>
        <p:origin x="276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3/30/2017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48389" y="502920"/>
            <a:ext cx="9316833" cy="1884680"/>
          </a:xfrm>
          <a:noFill/>
        </p:spPr>
        <p:txBody>
          <a:bodyPr anchor="b">
            <a:normAutofit/>
          </a:bodyPr>
          <a:lstStyle>
            <a:lvl1pPr algn="r">
              <a:defRPr sz="5598" b="1" baseline="0">
                <a:solidFill>
                  <a:srgbClr val="3A4BA7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0706" y="2410460"/>
            <a:ext cx="8844516" cy="1270000"/>
          </a:xfrm>
        </p:spPr>
        <p:txBody>
          <a:bodyPr>
            <a:normAutofit/>
          </a:bodyPr>
          <a:lstStyle>
            <a:lvl1pPr marL="0" indent="0" algn="r">
              <a:buNone/>
              <a:defRPr sz="3599" baseline="0">
                <a:solidFill>
                  <a:srgbClr val="3A4BA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dirty="0"/>
              <a:t>Main Topics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2010" y="5034454"/>
            <a:ext cx="3655094" cy="477698"/>
          </a:xfrm>
        </p:spPr>
        <p:txBody>
          <a:bodyPr>
            <a:noAutofit/>
          </a:bodyPr>
          <a:lstStyle>
            <a:lvl1pPr marL="0" indent="0">
              <a:buNone/>
              <a:defRPr sz="3199" b="1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dirty="0"/>
              <a:t>Name</a:t>
            </a:r>
            <a:endParaRPr lang="bg-BG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2010" y="5501646"/>
            <a:ext cx="3655094" cy="422275"/>
          </a:xfrm>
        </p:spPr>
        <p:txBody>
          <a:bodyPr>
            <a:noAutofit/>
          </a:bodyPr>
          <a:lstStyle>
            <a:lvl1pPr marL="0" indent="0">
              <a:buNone/>
              <a:defRPr sz="2399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Position</a:t>
            </a:r>
            <a:endParaRPr lang="bg-BG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754546" y="5941668"/>
            <a:ext cx="3602558" cy="422275"/>
          </a:xfrm>
        </p:spPr>
        <p:txBody>
          <a:bodyPr>
            <a:noAutofit/>
          </a:bodyPr>
          <a:lstStyle>
            <a:lvl1pPr marL="0" indent="0">
              <a:buNone/>
              <a:defRPr sz="2399" b="0">
                <a:solidFill>
                  <a:srgbClr val="3A4BA7"/>
                </a:solidFill>
              </a:defRPr>
            </a:lvl1pPr>
          </a:lstStyle>
          <a:p>
            <a:pPr lvl="0"/>
            <a:r>
              <a:rPr lang="en-US" dirty="0"/>
              <a:t>Email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7771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25" y="1"/>
            <a:ext cx="11746977" cy="777240"/>
          </a:xfrm>
        </p:spPr>
        <p:txBody>
          <a:bodyPr>
            <a:normAutofit/>
          </a:bodyPr>
          <a:lstStyle>
            <a:lvl1pPr>
              <a:defRPr sz="3799" b="1" baseline="0">
                <a:solidFill>
                  <a:srgbClr val="3A4BA7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24" y="777241"/>
            <a:ext cx="11746978" cy="5943599"/>
          </a:xfrm>
        </p:spPr>
        <p:txBody>
          <a:bodyPr>
            <a:normAutofit/>
          </a:bodyPr>
          <a:lstStyle>
            <a:lvl1pPr marL="228531" indent="-228531">
              <a:buFont typeface="Wingdings" panose="05000000000000000000" pitchFamily="2" charset="2"/>
              <a:buChar char="§"/>
              <a:defRPr sz="3200">
                <a:solidFill>
                  <a:srgbClr val="4D4D4D"/>
                </a:solidFill>
              </a:defRPr>
            </a:lvl1pPr>
            <a:lvl2pPr marL="685594" indent="-228531">
              <a:buFont typeface="Wingdings" panose="05000000000000000000" pitchFamily="2" charset="2"/>
              <a:buChar char="§"/>
              <a:defRPr sz="2800">
                <a:solidFill>
                  <a:srgbClr val="4D4D4D"/>
                </a:solidFill>
              </a:defRPr>
            </a:lvl2pPr>
            <a:lvl3pPr marL="1142657" indent="-228531">
              <a:buFont typeface="Wingdings" panose="05000000000000000000" pitchFamily="2" charset="2"/>
              <a:buChar char="§"/>
              <a:defRPr sz="2400">
                <a:solidFill>
                  <a:srgbClr val="4D4D4D"/>
                </a:solidFill>
              </a:defRPr>
            </a:lvl3pPr>
            <a:lvl4pPr marL="1599720" indent="-228531"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</a:defRPr>
            </a:lvl4pPr>
            <a:lvl5pPr marL="2056783" indent="-228531"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4663" y="6485919"/>
            <a:ext cx="609439" cy="365125"/>
          </a:xfrm>
        </p:spPr>
        <p:txBody>
          <a:bodyPr/>
          <a:lstStyle/>
          <a:p>
            <a:fld id="{F62E2DA1-433A-4C79-9CB7-38CF6DDB953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77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91145" y="2137411"/>
            <a:ext cx="9941510" cy="2425065"/>
          </a:xfrm>
        </p:spPr>
        <p:txBody>
          <a:bodyPr anchor="b"/>
          <a:lstStyle>
            <a:lvl1pPr>
              <a:defRPr sz="5998" b="1">
                <a:solidFill>
                  <a:srgbClr val="3A4BA7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33956" y="4589464"/>
            <a:ext cx="9598700" cy="1500187"/>
          </a:xfrm>
        </p:spPr>
        <p:txBody>
          <a:bodyPr>
            <a:normAutofit/>
          </a:bodyPr>
          <a:lstStyle>
            <a:lvl1pPr marL="0" indent="0">
              <a:buNone/>
              <a:defRPr sz="3999">
                <a:solidFill>
                  <a:srgbClr val="4D4D4D"/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363048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 rot="21260397">
            <a:off x="3394429" y="2692184"/>
            <a:ext cx="54266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998" b="1" dirty="0">
                <a:solidFill>
                  <a:srgbClr val="3A4BA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Questions?</a:t>
            </a:r>
            <a:endParaRPr lang="bg-BG" sz="7998" b="1" dirty="0">
              <a:solidFill>
                <a:srgbClr val="3A4BA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99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E2DA1-433A-4C79-9CB7-38CF6DDB953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620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b="1" kern="1200">
          <a:solidFill>
            <a:srgbClr val="4C3EAD"/>
          </a:solidFill>
          <a:latin typeface="Segoe UI" panose="020B0502040204020203" pitchFamily="34" charset="0"/>
          <a:ea typeface="Ebrima" panose="02000000000000000000" pitchFamily="2" charset="0"/>
          <a:cs typeface="Segoe UI" panose="020B0502040204020203" pitchFamily="34" charset="0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799" kern="1200">
          <a:solidFill>
            <a:srgbClr val="4D4D4D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399" kern="1200">
          <a:solidFill>
            <a:srgbClr val="4D4D4D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999" kern="1200">
          <a:solidFill>
            <a:srgbClr val="4D4D4D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799" kern="1200">
          <a:solidFill>
            <a:srgbClr val="4D4D4D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799" kern="1200">
          <a:solidFill>
            <a:srgbClr val="4D4D4D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machine-learning-databases/iris/iris.dat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tratified_sampl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classes.html#module-sklearn.metrics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0.xml"/><Relationship Id="rId7" Type="http://schemas.openxmlformats.org/officeDocument/2006/relationships/image" Target="../media/image18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7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1.png"/><Relationship Id="rId4" Type="http://schemas.openxmlformats.org/officeDocument/2006/relationships/tags" Target="../tags/tag11.xml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archive.ics.uci.edu/ml/machine-learning-databases/adult/adult.dat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scikit-learn.org/stable/modules/learning_curve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setosa.io/ev/principal-component-analysi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Training and Improvement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train your model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Yordan Darakchiev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Technical Trainer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yordan@softuni.bg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133" y="3754854"/>
            <a:ext cx="2609089" cy="260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Visualizing Regularization Parameters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 a logistic regression on the </a:t>
            </a:r>
            <a:r>
              <a:rPr lang="en-US" dirty="0" smtClean="0">
                <a:hlinkClick r:id="rId2"/>
              </a:rPr>
              <a:t>Iris</a:t>
            </a:r>
            <a:r>
              <a:rPr lang="en-US" dirty="0" smtClean="0"/>
              <a:t> dataset with several</a:t>
            </a:r>
            <a:br>
              <a:rPr lang="en-US" dirty="0" smtClean="0"/>
            </a:br>
            <a:r>
              <a:rPr lang="en-US" dirty="0" smtClean="0"/>
              <a:t>values of C</a:t>
            </a:r>
          </a:p>
          <a:p>
            <a:pPr lvl="1"/>
            <a:r>
              <a:rPr lang="en-US" dirty="0" smtClean="0"/>
              <a:t>Display the weights</a:t>
            </a:r>
          </a:p>
          <a:p>
            <a:pPr lvl="2"/>
            <a:r>
              <a:rPr lang="en-US" dirty="0" smtClean="0"/>
              <a:t>Observe how decreased C leads to weight shrinking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/>
          </a:p>
        </p:txBody>
      </p:sp>
      <p:sp>
        <p:nvSpPr>
          <p:cNvPr id="6" name="TextBox 5"/>
          <p:cNvSpPr txBox="1"/>
          <p:nvPr/>
        </p:nvSpPr>
        <p:spPr>
          <a:xfrm>
            <a:off x="912813" y="2698163"/>
            <a:ext cx="9448800" cy="3970318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attributes, labels = iris[[2, 3]], iris[[4]]</a:t>
            </a:r>
          </a:p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weights,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params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= [], []</a:t>
            </a:r>
          </a:p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for c in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np.arange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(-5, 5):</a:t>
            </a:r>
          </a:p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   model =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LogisticRegression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(C = 10**c)</a:t>
            </a:r>
          </a:p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model.fit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(attributes,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labels.values.ravel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weights.append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model.coef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_[1]) # Display only the second class</a:t>
            </a:r>
          </a:p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params.append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(10**c)</a:t>
            </a:r>
          </a:p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weights =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np.array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(weights)</a:t>
            </a:r>
          </a:p>
          <a:p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plt.plot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params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, weights[:, 0], label = "Petal length")</a:t>
            </a:r>
          </a:p>
          <a:p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plt.plot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params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, weights[:, 1], label = "Petal width")</a:t>
            </a:r>
          </a:p>
          <a:p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plt.xlabel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("C")</a:t>
            </a:r>
          </a:p>
          <a:p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plt.ylabel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("Weight coefficient")</a:t>
            </a:r>
          </a:p>
          <a:p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plt.xscale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("log")</a:t>
            </a:r>
          </a:p>
          <a:p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plt.legend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1444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Testing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Seeing how well your model performs</a:t>
            </a:r>
            <a:br>
              <a:rPr lang="en-US" dirty="0" smtClean="0"/>
            </a:br>
            <a:r>
              <a:rPr lang="en-US" dirty="0" smtClean="0"/>
              <a:t>on new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79383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9180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and Testing Sets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of the most important rules in machine learning is</a:t>
            </a:r>
          </a:p>
          <a:p>
            <a:pPr lvl="1"/>
            <a:r>
              <a:rPr lang="en-US" sz="3600" b="1" dirty="0" smtClean="0">
                <a:solidFill>
                  <a:srgbClr val="C00000"/>
                </a:solidFill>
              </a:rPr>
              <a:t>NEVER test the model with the data you trained it on!</a:t>
            </a:r>
          </a:p>
          <a:p>
            <a:pPr lvl="1"/>
            <a:r>
              <a:rPr lang="en-US" dirty="0" smtClean="0"/>
              <a:t>The model may "cheat" and learn the answers instead of finding</a:t>
            </a:r>
            <a:br>
              <a:rPr lang="en-US" dirty="0" smtClean="0"/>
            </a:br>
            <a:r>
              <a:rPr lang="en-US" dirty="0" smtClean="0"/>
              <a:t>structure in the data</a:t>
            </a:r>
          </a:p>
          <a:p>
            <a:r>
              <a:rPr lang="en-US" dirty="0" smtClean="0"/>
              <a:t>Since we usually have one dataset, it's useful to "hold out" some</a:t>
            </a:r>
            <a:br>
              <a:rPr lang="en-US" dirty="0" smtClean="0"/>
            </a:br>
            <a:r>
              <a:rPr lang="en-US" dirty="0" smtClean="0"/>
              <a:t>of the data for testing</a:t>
            </a:r>
          </a:p>
          <a:p>
            <a:pPr lvl="1"/>
            <a:r>
              <a:rPr lang="en-US" dirty="0" smtClean="0"/>
              <a:t>Usually 70% of the data is for training and 30% – for testing</a:t>
            </a:r>
          </a:p>
          <a:p>
            <a:pPr lvl="1"/>
            <a:r>
              <a:rPr lang="en-US" dirty="0" smtClean="0"/>
              <a:t>We need to take randomized samples</a:t>
            </a:r>
          </a:p>
          <a:p>
            <a:pPr lvl="1"/>
            <a:r>
              <a:rPr lang="en-US" dirty="0" smtClean="0"/>
              <a:t>In cases of classification, we need </a:t>
            </a:r>
            <a:r>
              <a:rPr lang="en-US" dirty="0" smtClean="0">
                <a:hlinkClick r:id="rId2"/>
              </a:rPr>
              <a:t>stratified</a:t>
            </a:r>
            <a:r>
              <a:rPr lang="en-US" dirty="0" smtClean="0"/>
              <a:t> samples</a:t>
            </a:r>
          </a:p>
          <a:p>
            <a:r>
              <a:rPr lang="en-US" dirty="0" err="1" smtClean="0"/>
              <a:t>scikit</a:t>
            </a:r>
            <a:r>
              <a:rPr lang="en-US" dirty="0" smtClean="0"/>
              <a:t>-learn has a convenient method for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/>
          </a:p>
        </p:txBody>
      </p:sp>
      <p:sp>
        <p:nvSpPr>
          <p:cNvPr id="6" name="TextBox 5"/>
          <p:cNvSpPr txBox="1"/>
          <p:nvPr/>
        </p:nvSpPr>
        <p:spPr>
          <a:xfrm>
            <a:off x="531812" y="5554000"/>
            <a:ext cx="9372600" cy="1015663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from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sklearn.model_selection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import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train_test_split</a:t>
            </a:r>
            <a:endParaRPr lang="en-US" sz="2000" dirty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attr_train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attr_test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l_train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l_test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/>
            </a:r>
            <a:b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train_test_split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(attributes, labels,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train_size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= 0.7)</a:t>
            </a:r>
          </a:p>
        </p:txBody>
      </p:sp>
    </p:spTree>
    <p:extLst>
      <p:ext uri="{BB962C8B-B14F-4D97-AF65-F5344CB8AC3E}">
        <p14:creationId xmlns:p14="http://schemas.microsoft.com/office/powerpoint/2010/main" val="146431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Model Performance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Once we train the model, we use the test data to score it</a:t>
            </a:r>
          </a:p>
          <a:p>
            <a:pPr lvl="1"/>
            <a:r>
              <a:rPr lang="en-US" dirty="0" smtClean="0"/>
              <a:t>Using one of the scoring metrics</a:t>
            </a:r>
          </a:p>
          <a:p>
            <a:r>
              <a:rPr lang="en-US" dirty="0" smtClean="0"/>
              <a:t>Scoring metrics</a:t>
            </a:r>
          </a:p>
          <a:p>
            <a:pPr lvl="1"/>
            <a:r>
              <a:rPr lang="en-US" b="1" dirty="0" smtClean="0"/>
              <a:t>Regression:</a:t>
            </a:r>
            <a:r>
              <a:rPr lang="en-US" dirty="0" smtClean="0"/>
              <a:t> usually coefficient of determination (    ) – proportion of variance predictable from the independent variables</a:t>
            </a:r>
          </a:p>
          <a:p>
            <a:pPr lvl="2"/>
            <a:r>
              <a:rPr lang="en-US" dirty="0" smtClean="0"/>
              <a:t>Other: mean squared error, mean absolute error, explained variance</a:t>
            </a:r>
          </a:p>
          <a:p>
            <a:pPr lvl="1"/>
            <a:r>
              <a:rPr lang="en-US" b="1" dirty="0" smtClean="0"/>
              <a:t>Classification: </a:t>
            </a:r>
            <a:r>
              <a:rPr lang="en-US" dirty="0" smtClean="0"/>
              <a:t>usually accuracy (how many items have been </a:t>
            </a:r>
            <a:br>
              <a:rPr lang="en-US" dirty="0" smtClean="0"/>
            </a:br>
            <a:r>
              <a:rPr lang="en-US" dirty="0" smtClean="0"/>
              <a:t>properly classified)</a:t>
            </a:r>
          </a:p>
          <a:p>
            <a:pPr lvl="2"/>
            <a:r>
              <a:rPr lang="en-US" dirty="0" smtClean="0"/>
              <a:t>Other: precision, recall, F1</a:t>
            </a:r>
          </a:p>
          <a:p>
            <a:r>
              <a:rPr lang="en-US" dirty="0" smtClean="0"/>
              <a:t>For more metrics, look at the </a:t>
            </a:r>
            <a:r>
              <a:rPr lang="en-US" dirty="0" smtClean="0">
                <a:hlinkClick r:id="rId3"/>
              </a:rPr>
              <a:t>docs</a:t>
            </a:r>
            <a:endParaRPr lang="en-US" dirty="0" smtClean="0"/>
          </a:p>
          <a:p>
            <a:r>
              <a:rPr lang="en-US" dirty="0" smtClean="0"/>
              <a:t>The output from scoring tells us how good the model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12" y="2396360"/>
            <a:ext cx="336457" cy="26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Regression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fixed rules, use your intuition and knowledge about the data</a:t>
            </a:r>
          </a:p>
          <a:p>
            <a:r>
              <a:rPr lang="en-US" dirty="0" smtClean="0"/>
              <a:t>Several guidelines</a:t>
            </a:r>
          </a:p>
          <a:p>
            <a:pPr lvl="1"/>
            <a:r>
              <a:rPr lang="en-US" dirty="0" smtClean="0"/>
              <a:t>It's good to display more than one metric (e.g. mean squared error</a:t>
            </a:r>
            <a:br>
              <a:rPr lang="en-US" dirty="0" smtClean="0"/>
            </a:br>
            <a:r>
              <a:rPr lang="en-US" dirty="0" smtClean="0"/>
              <a:t>and coefficient of determination)</a:t>
            </a:r>
          </a:p>
          <a:p>
            <a:pPr lvl="2"/>
            <a:r>
              <a:rPr lang="en-US" dirty="0" smtClean="0"/>
              <a:t>Also useful: mean absolute error and mean squared error</a:t>
            </a:r>
          </a:p>
          <a:p>
            <a:pPr lvl="1"/>
            <a:r>
              <a:rPr lang="en-US" dirty="0" smtClean="0"/>
              <a:t>Create a residual plot (O – E: observed minus estimated)</a:t>
            </a:r>
          </a:p>
          <a:p>
            <a:pPr lvl="2"/>
            <a:r>
              <a:rPr lang="en-US" dirty="0" smtClean="0"/>
              <a:t>There should be no visible structure</a:t>
            </a:r>
          </a:p>
          <a:p>
            <a:pPr lvl="3"/>
            <a:r>
              <a:rPr lang="en-US" dirty="0" smtClean="0"/>
              <a:t>If there is some structure </a:t>
            </a:r>
            <a:br>
              <a:rPr lang="en-US" dirty="0" smtClean="0"/>
            </a:br>
            <a:r>
              <a:rPr lang="en-US" dirty="0" smtClean="0"/>
              <a:t>in the residuals, the model fails </a:t>
            </a:r>
            <a:br>
              <a:rPr lang="en-US" dirty="0" smtClean="0"/>
            </a:br>
            <a:r>
              <a:rPr lang="en-US" dirty="0" smtClean="0"/>
              <a:t>to explain something</a:t>
            </a:r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Create a histogram of the residuals</a:t>
            </a:r>
          </a:p>
          <a:p>
            <a:pPr lvl="2"/>
            <a:r>
              <a:rPr lang="en-US" dirty="0" smtClean="0"/>
              <a:t>Most residuals should be </a:t>
            </a:r>
            <a:br>
              <a:rPr lang="en-US" dirty="0" smtClean="0"/>
            </a:br>
            <a:r>
              <a:rPr lang="en-US" dirty="0" smtClean="0"/>
              <a:t>"sufficiently close" to zero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/>
          </a:p>
        </p:txBody>
      </p:sp>
      <p:grpSp>
        <p:nvGrpSpPr>
          <p:cNvPr id="8" name="Group 7"/>
          <p:cNvGrpSpPr/>
          <p:nvPr/>
        </p:nvGrpSpPr>
        <p:grpSpPr>
          <a:xfrm>
            <a:off x="6149592" y="3589315"/>
            <a:ext cx="5170535" cy="2896604"/>
            <a:chOff x="6312273" y="3589315"/>
            <a:chExt cx="5108188" cy="250798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7612" y="3589315"/>
              <a:ext cx="2582849" cy="250798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2273" y="3589315"/>
              <a:ext cx="2507984" cy="25079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69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Classification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B4CA8"/>
                </a:solidFill>
              </a:rPr>
              <a:t>Confusion matrix </a:t>
            </a:r>
            <a:r>
              <a:rPr lang="en-US" dirty="0" smtClean="0"/>
              <a:t>(error matrix)</a:t>
            </a:r>
          </a:p>
          <a:p>
            <a:pPr lvl="1"/>
            <a:r>
              <a:rPr lang="en-US" dirty="0" smtClean="0"/>
              <a:t>Shows predicted vs. actual classes</a:t>
            </a:r>
          </a:p>
          <a:p>
            <a:pPr lvl="1"/>
            <a:r>
              <a:rPr lang="en-US" dirty="0" smtClean="0"/>
              <a:t>Simplest case: 2-class classifier</a:t>
            </a:r>
          </a:p>
          <a:p>
            <a:pPr lvl="2"/>
            <a:r>
              <a:rPr lang="en-US" dirty="0" smtClean="0"/>
              <a:t>Can be extended</a:t>
            </a:r>
          </a:p>
          <a:p>
            <a:pPr lvl="1"/>
            <a:r>
              <a:rPr lang="en-US" dirty="0" smtClean="0"/>
              <a:t>FP = Type I error, FN = Type II error</a:t>
            </a:r>
            <a:endParaRPr lang="en-US" dirty="0"/>
          </a:p>
          <a:p>
            <a:r>
              <a:rPr lang="en-US" dirty="0" smtClean="0"/>
              <a:t>Metrics: numbers derived from the confusion matrix</a:t>
            </a:r>
          </a:p>
          <a:p>
            <a:pPr lvl="1"/>
            <a:r>
              <a:rPr lang="en-US" dirty="0" smtClean="0"/>
              <a:t>Accuracy (number of correctly classified samples):</a:t>
            </a:r>
          </a:p>
          <a:p>
            <a:pPr lvl="2"/>
            <a:r>
              <a:rPr lang="en-US" dirty="0" smtClean="0"/>
              <a:t>If detecting anomalies, accuracy can be misleading</a:t>
            </a:r>
          </a:p>
          <a:p>
            <a:pPr lvl="1"/>
            <a:r>
              <a:rPr lang="en-US" dirty="0" smtClean="0"/>
              <a:t>Precision (how many selected samples are relevant):</a:t>
            </a:r>
          </a:p>
          <a:p>
            <a:pPr lvl="1"/>
            <a:r>
              <a:rPr lang="en-US" dirty="0" smtClean="0"/>
              <a:t>Recall (how many relevant samples are selected):</a:t>
            </a:r>
            <a:endParaRPr lang="en-US" dirty="0"/>
          </a:p>
          <a:p>
            <a:pPr lvl="1"/>
            <a:r>
              <a:rPr lang="en-US" dirty="0" smtClean="0"/>
              <a:t>F1-score: </a:t>
            </a:r>
          </a:p>
          <a:p>
            <a:pPr lvl="1"/>
            <a:r>
              <a:rPr lang="en-US" dirty="0" smtClean="0"/>
              <a:t>Many more metrics exist (useful for specific cases)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777241"/>
            <a:ext cx="3529968" cy="21862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3494848"/>
            <a:ext cx="2293028" cy="4937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467" y="4292916"/>
            <a:ext cx="983388" cy="4973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670" y="4845270"/>
            <a:ext cx="1012616" cy="5009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242" y="5283709"/>
            <a:ext cx="1773704" cy="50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8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Receiver Operating Characteristic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Limited to 2-class classification</a:t>
            </a:r>
          </a:p>
          <a:p>
            <a:pPr lvl="1"/>
            <a:r>
              <a:rPr lang="en-US" dirty="0" smtClean="0"/>
              <a:t>We can use "1 vs. all" for more classes</a:t>
            </a:r>
          </a:p>
          <a:p>
            <a:r>
              <a:rPr lang="en-US" dirty="0" smtClean="0"/>
              <a:t>A plot of true positive rate vs.</a:t>
            </a:r>
            <a:br>
              <a:rPr lang="en-US" dirty="0" smtClean="0"/>
            </a:br>
            <a:r>
              <a:rPr lang="en-US" dirty="0" smtClean="0"/>
              <a:t> false positive rate</a:t>
            </a:r>
          </a:p>
          <a:p>
            <a:pPr lvl="1"/>
            <a:r>
              <a:rPr lang="en-US" dirty="0" smtClean="0"/>
              <a:t>A "bisector line" represents truly </a:t>
            </a:r>
            <a:br>
              <a:rPr lang="en-US" dirty="0" smtClean="0"/>
            </a:br>
            <a:r>
              <a:rPr lang="en-US" dirty="0" smtClean="0"/>
              <a:t>random guessing</a:t>
            </a:r>
          </a:p>
          <a:p>
            <a:pPr lvl="1"/>
            <a:r>
              <a:rPr lang="en-US" dirty="0" smtClean="0"/>
              <a:t>Any curve above the line is better</a:t>
            </a:r>
            <a:br>
              <a:rPr lang="en-US" dirty="0" smtClean="0"/>
            </a:br>
            <a:r>
              <a:rPr lang="en-US" dirty="0" smtClean="0"/>
              <a:t> than random</a:t>
            </a:r>
          </a:p>
          <a:p>
            <a:pPr lvl="2"/>
            <a:r>
              <a:rPr lang="en-US" dirty="0" smtClean="0"/>
              <a:t>Closer to the upper left corner = better</a:t>
            </a:r>
          </a:p>
          <a:p>
            <a:pPr lvl="2"/>
            <a:r>
              <a:rPr lang="en-US" dirty="0" smtClean="0"/>
              <a:t>Below the line: still better than random, </a:t>
            </a:r>
            <a:br>
              <a:rPr lang="en-US" dirty="0" smtClean="0"/>
            </a:br>
            <a:r>
              <a:rPr lang="en-US" dirty="0" smtClean="0"/>
              <a:t>we have to reverse the classifier output</a:t>
            </a:r>
          </a:p>
          <a:p>
            <a:r>
              <a:rPr lang="en-US" dirty="0" smtClean="0"/>
              <a:t>Area under the curve (AUC): closer to 1 = better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1813028"/>
            <a:ext cx="4527515" cy="363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9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Receiver Operating Characteristic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Plot a ROC curve for the </a:t>
            </a:r>
            <a:r>
              <a:rPr lang="en-US" dirty="0" smtClean="0">
                <a:hlinkClick r:id="rId2"/>
              </a:rPr>
              <a:t>"Adult income"</a:t>
            </a:r>
            <a:r>
              <a:rPr lang="en-US" dirty="0" smtClean="0"/>
              <a:t> dataset</a:t>
            </a:r>
          </a:p>
          <a:p>
            <a:pPr lvl="1"/>
            <a:r>
              <a:rPr lang="en-US" dirty="0" smtClean="0"/>
              <a:t>Also print the accuracy (and possibly, other metrics) and AUC</a:t>
            </a:r>
          </a:p>
          <a:p>
            <a:pPr lvl="1"/>
            <a:r>
              <a:rPr lang="en-US" dirty="0" smtClean="0"/>
              <a:t>In order for ROC to work, we've got to encode the labels {0, 1}</a:t>
            </a:r>
          </a:p>
          <a:p>
            <a:pPr lvl="1"/>
            <a:r>
              <a:rPr lang="en-US" dirty="0" smtClean="0"/>
              <a:t>Perform a logistic regression</a:t>
            </a:r>
          </a:p>
          <a:p>
            <a:pPr lvl="1"/>
            <a:r>
              <a:rPr lang="en-US" dirty="0" smtClean="0"/>
              <a:t>* Run another classifier and compare the curves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/>
          </a:p>
        </p:txBody>
      </p:sp>
      <p:sp>
        <p:nvSpPr>
          <p:cNvPr id="6" name="TextBox 5"/>
          <p:cNvSpPr txBox="1"/>
          <p:nvPr/>
        </p:nvSpPr>
        <p:spPr>
          <a:xfrm>
            <a:off x="608012" y="3012281"/>
            <a:ext cx="7772400" cy="3693319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from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sklearn.linear_model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import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LogisticRegression</a:t>
            </a:r>
            <a:endParaRPr lang="en-US" sz="1800" dirty="0" smtClean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from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sklearn.preprocessing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import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LabelEncoder</a:t>
            </a:r>
            <a:endParaRPr lang="en-US" sz="1800" dirty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endParaRPr lang="en-US" sz="1800" dirty="0" smtClean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model =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LogisticRegression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(C = 1000)</a:t>
            </a:r>
          </a:p>
          <a:p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attributes 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=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pd.get_dummies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adult.iloc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[:, :-1])</a:t>
            </a:r>
          </a:p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labels =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LabelEncoder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().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fit_transform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adult.iloc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[:, -1])</a:t>
            </a:r>
          </a:p>
          <a:p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attr_train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attr_test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l_train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l_test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train_test_split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attributes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, labels,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train_size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= 0.8, 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stratify 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= labels)</a:t>
            </a:r>
          </a:p>
          <a:p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model.fit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attr_train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l_train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predicted =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model.predict_proba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attr_test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)[:, 1]</a:t>
            </a:r>
          </a:p>
          <a:p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fpr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tpr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, _ =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roc_curve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l_test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, predicted)</a:t>
            </a:r>
          </a:p>
          <a:p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plt.plot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fpr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tpr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i-FI" sz="1800" dirty="0">
                <a:solidFill>
                  <a:srgbClr val="4D4D4D"/>
                </a:solidFill>
                <a:latin typeface="Consolas" panose="020B0609020204030204" pitchFamily="49" charset="0"/>
              </a:rPr>
              <a:t>plt.plot([0, 1], [0, 1], linestyle = </a:t>
            </a:r>
            <a:r>
              <a:rPr lang="fi-FI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"--")</a:t>
            </a:r>
            <a:endParaRPr lang="fi-FI" sz="1800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963" y="4551960"/>
            <a:ext cx="3109988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1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Cross-Validation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algorithms improve their parameters</a:t>
            </a:r>
            <a:br>
              <a:rPr lang="en-US" dirty="0"/>
            </a:br>
            <a:r>
              <a:rPr lang="en-US" dirty="0"/>
              <a:t>based on the test scores</a:t>
            </a:r>
          </a:p>
          <a:p>
            <a:pPr lvl="1"/>
            <a:r>
              <a:rPr lang="en-US" dirty="0"/>
              <a:t>This means knowledge of test data may "leak" into the algorithm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overfit</a:t>
            </a:r>
            <a:r>
              <a:rPr lang="en-US" dirty="0"/>
              <a:t> the data</a:t>
            </a:r>
          </a:p>
          <a:p>
            <a:r>
              <a:rPr lang="en-US" dirty="0"/>
              <a:t>Solution – cross-validation</a:t>
            </a:r>
          </a:p>
          <a:p>
            <a:pPr lvl="1"/>
            <a:r>
              <a:rPr lang="en-US" dirty="0"/>
              <a:t>Split all data </a:t>
            </a:r>
            <a:r>
              <a:rPr lang="en-US" dirty="0" smtClean="0"/>
              <a:t>into </a:t>
            </a:r>
            <a:r>
              <a:rPr lang="en-US" dirty="0"/>
              <a:t>groups (folds</a:t>
            </a:r>
            <a:r>
              <a:rPr lang="en-US" dirty="0" smtClean="0"/>
              <a:t>) – usually 10</a:t>
            </a:r>
          </a:p>
          <a:p>
            <a:pPr lvl="2"/>
            <a:r>
              <a:rPr lang="en-US" b="1" dirty="0" smtClean="0"/>
              <a:t>More</a:t>
            </a:r>
            <a:r>
              <a:rPr lang="en-US" dirty="0" smtClean="0"/>
              <a:t> samples = </a:t>
            </a:r>
            <a:r>
              <a:rPr lang="en-US" b="1" dirty="0" smtClean="0"/>
              <a:t>fewer</a:t>
            </a:r>
            <a:r>
              <a:rPr lang="en-US" dirty="0" smtClean="0"/>
              <a:t> folds</a:t>
            </a:r>
            <a:endParaRPr lang="en-US" dirty="0"/>
          </a:p>
          <a:p>
            <a:pPr lvl="2"/>
            <a:r>
              <a:rPr lang="en-US" dirty="0"/>
              <a:t>Using a </a:t>
            </a:r>
            <a:r>
              <a:rPr lang="en-US" dirty="0" err="1"/>
              <a:t>KFold</a:t>
            </a:r>
            <a:r>
              <a:rPr lang="en-US" dirty="0"/>
              <a:t> splitter</a:t>
            </a:r>
          </a:p>
          <a:p>
            <a:pPr lvl="1"/>
            <a:r>
              <a:rPr lang="en-US" dirty="0"/>
              <a:t>Each time test with </a:t>
            </a:r>
            <a:r>
              <a:rPr lang="en-US" dirty="0" smtClean="0"/>
              <a:t>9 </a:t>
            </a:r>
            <a:r>
              <a:rPr lang="en-US" dirty="0"/>
              <a:t>of the </a:t>
            </a:r>
            <a:r>
              <a:rPr lang="en-US" dirty="0" smtClean="0"/>
              <a:t>folds </a:t>
            </a:r>
            <a:r>
              <a:rPr lang="en-US" dirty="0"/>
              <a:t>and test with the other fold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18</a:t>
            </a:fld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912812" y="4876800"/>
            <a:ext cx="9220200" cy="923330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from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sklearn.model_selection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import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cross_val_score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StratifiedKFold</a:t>
            </a:r>
            <a:endParaRPr lang="en-US" sz="1800" dirty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kfold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StratifiedKFold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n_splits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= 5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2812" y="5971334"/>
            <a:ext cx="9220200" cy="369332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scores 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=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cross_val_score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(model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attributes, labels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, cv =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kfold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79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Technique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/ train set -&gt; faster</a:t>
            </a:r>
          </a:p>
          <a:p>
            <a:r>
              <a:rPr lang="en-US" dirty="0" smtClean="0"/>
              <a:t>Cross-validation -&gt; more accurate</a:t>
            </a:r>
          </a:p>
          <a:p>
            <a:r>
              <a:rPr lang="en-US" dirty="0" smtClean="0"/>
              <a:t>Best performance (but even slower): combine the methods</a:t>
            </a:r>
          </a:p>
          <a:p>
            <a:pPr lvl="1"/>
            <a:r>
              <a:rPr lang="en-US" dirty="0" smtClean="0"/>
              <a:t>Leave out some of the data for testing at the beginning (e.g. 30%)</a:t>
            </a:r>
          </a:p>
          <a:p>
            <a:pPr lvl="1"/>
            <a:r>
              <a:rPr lang="en-US" dirty="0" smtClean="0"/>
              <a:t>Perform cross-validation on the other 70%</a:t>
            </a:r>
          </a:p>
          <a:p>
            <a:pPr lvl="1"/>
            <a:r>
              <a:rPr lang="en-US" dirty="0" smtClean="0"/>
              <a:t>Fine-tune the model and / or select one of many models</a:t>
            </a:r>
            <a:br>
              <a:rPr lang="en-US" dirty="0" smtClean="0"/>
            </a:br>
            <a:r>
              <a:rPr lang="en-US" dirty="0" smtClean="0"/>
              <a:t>based on the best cross-validation score</a:t>
            </a:r>
          </a:p>
          <a:p>
            <a:pPr lvl="1"/>
            <a:r>
              <a:rPr lang="en-US" dirty="0" smtClean="0"/>
              <a:t>Run the best model on the other 30%</a:t>
            </a:r>
          </a:p>
          <a:p>
            <a:pPr lvl="2"/>
            <a:r>
              <a:rPr lang="en-US" dirty="0" smtClean="0"/>
              <a:t>We selected the best model based on the training data =&gt; we have some bias</a:t>
            </a:r>
          </a:p>
          <a:p>
            <a:pPr lvl="2"/>
            <a:r>
              <a:rPr lang="en-US" dirty="0" smtClean="0"/>
              <a:t>This truly out-of-sample method removes (some of) the bias</a:t>
            </a:r>
          </a:p>
          <a:p>
            <a:pPr lvl="1"/>
            <a:r>
              <a:rPr lang="en-US" b="1" dirty="0" smtClean="0">
                <a:solidFill>
                  <a:srgbClr val="3B4CA8"/>
                </a:solidFill>
              </a:rPr>
              <a:t>Model selection: </a:t>
            </a:r>
            <a:r>
              <a:rPr lang="en-US" dirty="0" smtClean="0"/>
              <a:t>choose the best performing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56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 smtClean="0">
                <a:solidFill>
                  <a:srgbClr val="3B4CA8"/>
                </a:solidFill>
              </a:rPr>
              <a:t>#</a:t>
            </a:r>
            <a:r>
              <a:rPr lang="en-US" sz="5400" b="1" dirty="0" err="1" smtClean="0">
                <a:solidFill>
                  <a:srgbClr val="3B4CA8"/>
                </a:solidFill>
              </a:rPr>
              <a:t>softuni-impr</a:t>
            </a:r>
            <a:endParaRPr lang="bg-BG" sz="5400" b="1" dirty="0">
              <a:solidFill>
                <a:srgbClr val="3B4CA8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</a:t>
            </a:fld>
            <a:endParaRPr lang="bg-BG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Sli.do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1365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and Validation Curves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Plots which allow us to diagnose bias and variance problems</a:t>
            </a:r>
          </a:p>
          <a:p>
            <a:pPr lvl="1"/>
            <a:r>
              <a:rPr lang="en-US" dirty="0" smtClean="0"/>
              <a:t>Some metric (e.g. accuracy) vs. model parameter (e.g. sample size)</a:t>
            </a:r>
          </a:p>
          <a:p>
            <a:pPr lvl="1"/>
            <a:r>
              <a:rPr lang="en-US" dirty="0" smtClean="0"/>
              <a:t>Plot two curves – for the training and validation data</a:t>
            </a:r>
          </a:p>
          <a:p>
            <a:r>
              <a:rPr lang="en-US" dirty="0" smtClean="0"/>
              <a:t>High bias – accuracy for training and validation is too low</a:t>
            </a:r>
          </a:p>
          <a:p>
            <a:pPr lvl="1"/>
            <a:r>
              <a:rPr lang="en-US" dirty="0" smtClean="0"/>
              <a:t>Solution: add more model features, decrease regularization</a:t>
            </a:r>
          </a:p>
          <a:p>
            <a:r>
              <a:rPr lang="en-US" dirty="0" smtClean="0"/>
              <a:t>High variance – large gap between the two curves</a:t>
            </a:r>
          </a:p>
          <a:p>
            <a:pPr lvl="1"/>
            <a:r>
              <a:rPr lang="en-US" dirty="0" smtClean="0"/>
              <a:t>Solution: remove model</a:t>
            </a:r>
            <a:br>
              <a:rPr lang="en-US" dirty="0" smtClean="0"/>
            </a:br>
            <a:r>
              <a:rPr lang="en-US" dirty="0" smtClean="0"/>
              <a:t>features (preprocessing / </a:t>
            </a:r>
            <a:br>
              <a:rPr lang="en-US" dirty="0" smtClean="0"/>
            </a:br>
            <a:r>
              <a:rPr lang="en-US" dirty="0" smtClean="0"/>
              <a:t>feature selection / </a:t>
            </a:r>
            <a:br>
              <a:rPr lang="en-US" dirty="0" smtClean="0"/>
            </a:br>
            <a:r>
              <a:rPr lang="en-US" dirty="0" smtClean="0"/>
              <a:t>feature engineering, etc.), </a:t>
            </a:r>
            <a:br>
              <a:rPr lang="en-US" dirty="0" smtClean="0"/>
            </a:br>
            <a:r>
              <a:rPr lang="en-US" dirty="0" smtClean="0"/>
              <a:t>increase regularization</a:t>
            </a:r>
          </a:p>
          <a:p>
            <a:r>
              <a:rPr lang="en-US" dirty="0" smtClean="0">
                <a:hlinkClick r:id="rId2"/>
              </a:rPr>
              <a:t>Tutorial</a:t>
            </a:r>
            <a:r>
              <a:rPr lang="en-US" dirty="0" smtClean="0"/>
              <a:t> (</a:t>
            </a:r>
            <a:r>
              <a:rPr lang="en-US" dirty="0" err="1" smtClean="0"/>
              <a:t>scikit</a:t>
            </a:r>
            <a:r>
              <a:rPr lang="en-US" dirty="0" smtClean="0"/>
              <a:t>-learn)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20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054" y="3696676"/>
            <a:ext cx="5943609" cy="297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4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Hyperparameter Tuning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Techniques for choosing the best model hyperparameters</a:t>
            </a:r>
          </a:p>
          <a:p>
            <a:pPr lvl="1"/>
            <a:r>
              <a:rPr lang="en-US" dirty="0" smtClean="0"/>
              <a:t>Such as regularization</a:t>
            </a:r>
          </a:p>
          <a:p>
            <a:r>
              <a:rPr lang="en-US" dirty="0" smtClean="0"/>
              <a:t>Most widely used: grid search</a:t>
            </a:r>
          </a:p>
          <a:p>
            <a:pPr lvl="1"/>
            <a:r>
              <a:rPr lang="en-US" dirty="0" smtClean="0"/>
              <a:t>"Brute-force": specify parameters; run models with all possible</a:t>
            </a:r>
            <a:br>
              <a:rPr lang="en-US" dirty="0" smtClean="0"/>
            </a:br>
            <a:r>
              <a:rPr lang="en-US" dirty="0" smtClean="0"/>
              <a:t>parameter combinations; choose the best model</a:t>
            </a:r>
          </a:p>
          <a:p>
            <a:r>
              <a:rPr lang="en-US" dirty="0" smtClean="0"/>
              <a:t>Randomized search – each setting is sampled randomly </a:t>
            </a:r>
            <a:br>
              <a:rPr lang="en-US" dirty="0" smtClean="0"/>
            </a:br>
            <a:r>
              <a:rPr lang="en-US" dirty="0" smtClean="0"/>
              <a:t>from a parameter range</a:t>
            </a:r>
          </a:p>
          <a:p>
            <a:pPr lvl="1"/>
            <a:r>
              <a:rPr lang="en-US" dirty="0" smtClean="0"/>
              <a:t>Faster but not guaranteed to produce the best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21</a:t>
            </a:fld>
            <a:endParaRPr lang="bg-BG"/>
          </a:p>
        </p:txBody>
      </p:sp>
      <p:sp>
        <p:nvSpPr>
          <p:cNvPr id="6" name="TextBox 5"/>
          <p:cNvSpPr txBox="1"/>
          <p:nvPr/>
        </p:nvSpPr>
        <p:spPr>
          <a:xfrm>
            <a:off x="912812" y="4605625"/>
            <a:ext cx="8534400" cy="2031325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from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sklearn.model_selection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import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GridSearchCV</a:t>
            </a:r>
            <a:endParaRPr lang="en-US" sz="1800" dirty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tuned_params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= [{"C": [0.001, 0.01, 0.1, 1, 10, 100, 1000], 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/>
            </a:r>
            <a:b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</a:b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 "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penalty": ["l1", "l2"]}]</a:t>
            </a:r>
          </a:p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grid =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GridSearchCV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LogisticRegression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(C = 1),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tuned_params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grid.fit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attr_train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l_train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print(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grid.best_params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_) # Estimator: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grid.best_estimator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_</a:t>
            </a:r>
            <a:endParaRPr lang="en-US" sz="1800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53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Best of Our Models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Usually we don't know right away which algorithm </a:t>
            </a:r>
            <a:br>
              <a:rPr lang="en-US" dirty="0" smtClean="0"/>
            </a:br>
            <a:r>
              <a:rPr lang="en-US" dirty="0" smtClean="0"/>
              <a:t>will perform the best</a:t>
            </a:r>
          </a:p>
          <a:p>
            <a:r>
              <a:rPr lang="en-US" dirty="0" smtClean="0"/>
              <a:t>We select several algorithms (e.g. for classification)</a:t>
            </a:r>
          </a:p>
          <a:p>
            <a:pPr lvl="1"/>
            <a:r>
              <a:rPr lang="en-US" dirty="0" smtClean="0"/>
              <a:t>Fine-tune their parameters using grid search (or some other technique)</a:t>
            </a:r>
          </a:p>
          <a:p>
            <a:pPr lvl="1"/>
            <a:r>
              <a:rPr lang="en-US" dirty="0" smtClean="0"/>
              <a:t>Select the best combination of parameters</a:t>
            </a:r>
            <a:endParaRPr lang="en-US" dirty="0"/>
          </a:p>
          <a:p>
            <a:r>
              <a:rPr lang="en-US" dirty="0" smtClean="0"/>
              <a:t>After that, we compare the best algorithms from each type</a:t>
            </a:r>
            <a:endParaRPr lang="en-US" dirty="0"/>
          </a:p>
          <a:p>
            <a:pPr lvl="1"/>
            <a:r>
              <a:rPr lang="en-US" dirty="0" smtClean="0"/>
              <a:t>Using the model selection procedure</a:t>
            </a:r>
          </a:p>
          <a:p>
            <a:pPr lvl="2"/>
            <a:r>
              <a:rPr lang="en-US" dirty="0" smtClean="0"/>
              <a:t>Hold-out set + cross-validation set</a:t>
            </a:r>
          </a:p>
          <a:p>
            <a:pPr lvl="1"/>
            <a:r>
              <a:rPr lang="en-US" dirty="0" smtClean="0"/>
              <a:t>Select the best performing model type on the cross-validation set</a:t>
            </a:r>
          </a:p>
          <a:p>
            <a:pPr lvl="2"/>
            <a:r>
              <a:rPr lang="en-US" dirty="0" smtClean="0"/>
              <a:t>Test it on the "hold-out" set</a:t>
            </a:r>
          </a:p>
          <a:p>
            <a:r>
              <a:rPr lang="en-US" dirty="0" smtClean="0"/>
              <a:t>Improvements: perform test / train split on the </a:t>
            </a:r>
            <a:br>
              <a:rPr lang="en-US" dirty="0" smtClean="0"/>
            </a:br>
            <a:r>
              <a:rPr lang="en-US" dirty="0" err="1" smtClean="0"/>
              <a:t>hyperparameter</a:t>
            </a:r>
            <a:r>
              <a:rPr lang="en-US" dirty="0" smtClean="0"/>
              <a:t> tuning step; use different performance scores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230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Fine-Tuning and Model Selection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with the Iris dataset</a:t>
            </a:r>
          </a:p>
          <a:p>
            <a:r>
              <a:rPr lang="en-US" dirty="0"/>
              <a:t>R</a:t>
            </a:r>
            <a:r>
              <a:rPr lang="en-US" dirty="0" smtClean="0"/>
              <a:t>egression</a:t>
            </a:r>
          </a:p>
          <a:p>
            <a:pPr lvl="1"/>
            <a:r>
              <a:rPr lang="en-US" dirty="0" smtClean="0"/>
              <a:t>Try to predict the petal width using all other attributes</a:t>
            </a:r>
          </a:p>
          <a:p>
            <a:r>
              <a:rPr lang="en-US" dirty="0" smtClean="0"/>
              <a:t>Create a simple linear regression model and feed it all attributes</a:t>
            </a:r>
          </a:p>
          <a:p>
            <a:pPr lvl="1"/>
            <a:r>
              <a:rPr lang="en-US" dirty="0" smtClean="0"/>
              <a:t>Test, score and evaluate the model (e.g. coefficient of determination)</a:t>
            </a:r>
          </a:p>
          <a:p>
            <a:r>
              <a:rPr lang="en-US" dirty="0" smtClean="0"/>
              <a:t>Create several polynomial features (e.g. degrees 2 and 3)</a:t>
            </a:r>
          </a:p>
          <a:p>
            <a:pPr lvl="1"/>
            <a:r>
              <a:rPr lang="en-US" dirty="0" smtClean="0"/>
              <a:t>Run linear regression on the polynomial features</a:t>
            </a:r>
          </a:p>
          <a:p>
            <a:r>
              <a:rPr lang="en-US" dirty="0" smtClean="0"/>
              <a:t>Create a RANSAC regression model (using the 4 initial features)</a:t>
            </a:r>
          </a:p>
          <a:p>
            <a:pPr lvl="1"/>
            <a:r>
              <a:rPr lang="en-US" dirty="0" smtClean="0"/>
              <a:t>Run other models using the polynomial features</a:t>
            </a:r>
          </a:p>
          <a:p>
            <a:pPr lvl="1"/>
            <a:r>
              <a:rPr lang="en-US" dirty="0" smtClean="0"/>
              <a:t>Optionally, fine-tune any parameters (e.g. min number of samples)</a:t>
            </a:r>
          </a:p>
          <a:p>
            <a:r>
              <a:rPr lang="en-US" dirty="0" smtClean="0"/>
              <a:t>You have 6 models: perform model selection and report the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168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 Lab: Fine-Tuning and Model Selection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with the Iris dataset</a:t>
            </a:r>
          </a:p>
          <a:p>
            <a:r>
              <a:rPr lang="en-US" dirty="0" smtClean="0"/>
              <a:t>Create a logistic regression model to predict the type</a:t>
            </a:r>
          </a:p>
          <a:p>
            <a:r>
              <a:rPr lang="en-US" dirty="0" smtClean="0"/>
              <a:t>Fine-tune the model</a:t>
            </a:r>
          </a:p>
          <a:p>
            <a:r>
              <a:rPr lang="en-US" dirty="0" smtClean="0"/>
              <a:t>* Create some other classification models (e.g. decision tree, decision forest, SVM, k-NN, etc.)</a:t>
            </a:r>
            <a:endParaRPr lang="en-US" dirty="0"/>
          </a:p>
          <a:p>
            <a:pPr lvl="1"/>
            <a:r>
              <a:rPr lang="en-US" dirty="0" smtClean="0"/>
              <a:t>Fine-tune the models, select the best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957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Making things simpler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79383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25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676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 (PCA)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algorithm for dimensionality reduction</a:t>
            </a:r>
          </a:p>
          <a:p>
            <a:pPr lvl="1"/>
            <a:r>
              <a:rPr lang="en-US" dirty="0" smtClean="0"/>
              <a:t>Reduces the number of features in the dataset</a:t>
            </a:r>
          </a:p>
          <a:p>
            <a:pPr lvl="1"/>
            <a:r>
              <a:rPr lang="en-US" dirty="0" smtClean="0"/>
              <a:t>A lot of </a:t>
            </a:r>
            <a:r>
              <a:rPr lang="en-US" dirty="0" err="1" smtClean="0"/>
              <a:t>maths</a:t>
            </a:r>
            <a:r>
              <a:rPr lang="en-US" dirty="0" smtClean="0"/>
              <a:t> (and even physics)</a:t>
            </a:r>
          </a:p>
          <a:p>
            <a:r>
              <a:rPr lang="en-US" dirty="0" smtClean="0"/>
              <a:t>Intuitive explanation: shadow (projection)</a:t>
            </a:r>
          </a:p>
          <a:p>
            <a:pPr lvl="1"/>
            <a:r>
              <a:rPr lang="en-US" dirty="0" smtClean="0"/>
              <a:t>Trick: cast shadow from the direction of </a:t>
            </a:r>
            <a:r>
              <a:rPr lang="en-US" b="1" dirty="0" smtClean="0"/>
              <a:t>highest variance</a:t>
            </a:r>
            <a:endParaRPr lang="en-US" b="1" dirty="0"/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hlinkClick r:id="rId2"/>
              </a:rPr>
              <a:t>visualization</a:t>
            </a:r>
            <a:r>
              <a:rPr lang="en-US" dirty="0" smtClean="0"/>
              <a:t> on PCA</a:t>
            </a:r>
          </a:p>
          <a:p>
            <a:r>
              <a:rPr lang="en-US" dirty="0" smtClean="0"/>
              <a:t>Interpretation</a:t>
            </a:r>
          </a:p>
          <a:p>
            <a:pPr lvl="1"/>
            <a:r>
              <a:rPr lang="en-US" dirty="0" smtClean="0"/>
              <a:t>First component: largest variance</a:t>
            </a:r>
          </a:p>
          <a:p>
            <a:pPr lvl="1"/>
            <a:r>
              <a:rPr lang="en-US" dirty="0" smtClean="0"/>
              <a:t>Second, third, etc. components: decreasing variance</a:t>
            </a:r>
          </a:p>
          <a:p>
            <a:pPr lvl="1"/>
            <a:r>
              <a:rPr lang="en-US" dirty="0" smtClean="0"/>
              <a:t>Method: remove the last </a:t>
            </a:r>
            <a:r>
              <a:rPr lang="en-US" dirty="0"/>
              <a:t>k</a:t>
            </a:r>
            <a:r>
              <a:rPr lang="en-US" dirty="0" smtClean="0"/>
              <a:t> components =&gt; m - k dimensions</a:t>
            </a:r>
          </a:p>
          <a:p>
            <a:r>
              <a:rPr lang="en-US" dirty="0" smtClean="0"/>
              <a:t>PCA helps a lot if some features are correlated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2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Principal Component Analysis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 PCA on the Iris dataset</a:t>
            </a:r>
          </a:p>
          <a:p>
            <a:pPr lvl="1"/>
            <a:r>
              <a:rPr lang="en-US" dirty="0" smtClean="0"/>
              <a:t>How many features can we keep?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In this case, we see that we can keep only 1 of 4 features </a:t>
            </a:r>
            <a:br>
              <a:rPr lang="en-US" dirty="0" smtClean="0"/>
            </a:br>
            <a:r>
              <a:rPr lang="en-US" dirty="0" smtClean="0"/>
              <a:t>and still not lose accuracy</a:t>
            </a:r>
          </a:p>
          <a:p>
            <a:pPr lvl="1"/>
            <a:r>
              <a:rPr lang="en-US" dirty="0" smtClean="0"/>
              <a:t>Which feature did we keep? We produced a combination of features</a:t>
            </a:r>
          </a:p>
          <a:p>
            <a:pPr lvl="2"/>
            <a:r>
              <a:rPr lang="en-US" dirty="0" smtClean="0"/>
              <a:t>We can train a model on the first principal component</a:t>
            </a:r>
          </a:p>
          <a:p>
            <a:pPr lvl="2"/>
            <a:r>
              <a:rPr lang="en-US" dirty="0" smtClean="0"/>
              <a:t>To predict a new value, we have to transform the new observation using</a:t>
            </a:r>
            <a:br>
              <a:rPr lang="en-US" dirty="0" smtClean="0"/>
            </a:br>
            <a:r>
              <a:rPr lang="en-US" dirty="0" smtClean="0"/>
              <a:t>the same PCA model</a:t>
            </a:r>
          </a:p>
          <a:p>
            <a:pPr lvl="2"/>
            <a:r>
              <a:rPr lang="en-US" dirty="0" smtClean="0"/>
              <a:t>After transforming, we can pass the first PC to the model and get a label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27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912812" y="1752600"/>
            <a:ext cx="9525000" cy="1754326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from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sklearn.decomposition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import PCA</a:t>
            </a:r>
          </a:p>
          <a:p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pca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= PCA()</a:t>
            </a:r>
          </a:p>
          <a:p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pca.fit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iris.iloc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[:, :-1])</a:t>
            </a:r>
          </a:p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print(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pca.explained_variance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_)</a:t>
            </a:r>
          </a:p>
          <a:p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plt.bar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(list(range(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len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pca.components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_))),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pca.explained_variance_ratio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_)</a:t>
            </a:r>
          </a:p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# 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[ 4.19667516  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0.24062861  0.07800042  0.02352514]</a:t>
            </a:r>
          </a:p>
        </p:txBody>
      </p:sp>
    </p:spTree>
    <p:extLst>
      <p:ext uri="{BB962C8B-B14F-4D97-AF65-F5344CB8AC3E}">
        <p14:creationId xmlns:p14="http://schemas.microsoft.com/office/powerpoint/2010/main" val="70549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Isometric Mapping (</a:t>
            </a:r>
            <a:r>
              <a:rPr lang="en-US" dirty="0" err="1" smtClean="0"/>
              <a:t>isomap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dimensionality reduction algorithm</a:t>
            </a:r>
          </a:p>
          <a:p>
            <a:r>
              <a:rPr lang="en-US" dirty="0" smtClean="0"/>
              <a:t>Connects a point to its nearest neighbors</a:t>
            </a:r>
          </a:p>
          <a:p>
            <a:r>
              <a:rPr lang="en-US" dirty="0" smtClean="0"/>
              <a:t>PCA is "linear" while </a:t>
            </a:r>
            <a:r>
              <a:rPr lang="en-US" dirty="0" err="1" smtClean="0"/>
              <a:t>isomap</a:t>
            </a:r>
            <a:r>
              <a:rPr lang="en-US" dirty="0" smtClean="0"/>
              <a:t> is non-linear</a:t>
            </a:r>
          </a:p>
          <a:p>
            <a:pPr lvl="1"/>
            <a:r>
              <a:rPr lang="en-US" dirty="0" smtClean="0"/>
              <a:t>i.e. </a:t>
            </a:r>
            <a:r>
              <a:rPr lang="en-US" dirty="0" err="1" smtClean="0"/>
              <a:t>isomap</a:t>
            </a:r>
            <a:r>
              <a:rPr lang="en-US" dirty="0" smtClean="0"/>
              <a:t> can find variability without "shining a light"</a:t>
            </a:r>
          </a:p>
          <a:p>
            <a:r>
              <a:rPr lang="en-US" dirty="0" smtClean="0"/>
              <a:t>Which method is better?</a:t>
            </a:r>
          </a:p>
          <a:p>
            <a:pPr lvl="1"/>
            <a:r>
              <a:rPr lang="en-US" dirty="0" smtClean="0"/>
              <a:t>Depends on the data</a:t>
            </a:r>
          </a:p>
          <a:p>
            <a:pPr lvl="1"/>
            <a:r>
              <a:rPr lang="en-US" dirty="0" smtClean="0"/>
              <a:t>A good solution would be to try both</a:t>
            </a:r>
            <a:br>
              <a:rPr lang="en-US" dirty="0" smtClean="0"/>
            </a:br>
            <a:r>
              <a:rPr lang="en-US" dirty="0" smtClean="0"/>
              <a:t>and see which model gives</a:t>
            </a:r>
            <a:br>
              <a:rPr lang="en-US" dirty="0" smtClean="0"/>
            </a:br>
            <a:r>
              <a:rPr lang="en-US" dirty="0" smtClean="0"/>
              <a:t>better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28</a:t>
            </a:fld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2869273"/>
            <a:ext cx="4265851" cy="22694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2812" y="5175492"/>
            <a:ext cx="6629400" cy="1200329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from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sklearn.manifold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import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Isomap</a:t>
            </a:r>
            <a:endParaRPr lang="en-US" sz="1800" dirty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isomap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Isomap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n_neighbors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= 3,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n_components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= 2)</a:t>
            </a:r>
          </a:p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data =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isomap.fit_transform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iris_attr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plt.scatter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(data[:, 0], data[:, 1])</a:t>
            </a:r>
          </a:p>
        </p:txBody>
      </p:sp>
    </p:spTree>
    <p:extLst>
      <p:ext uri="{BB962C8B-B14F-4D97-AF65-F5344CB8AC3E}">
        <p14:creationId xmlns:p14="http://schemas.microsoft.com/office/powerpoint/2010/main" val="185741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Bias – variance tradeoff</a:t>
            </a:r>
          </a:p>
          <a:p>
            <a:pPr lvl="1"/>
            <a:r>
              <a:rPr lang="en-US" dirty="0"/>
              <a:t>Applying regularization</a:t>
            </a:r>
          </a:p>
          <a:p>
            <a:r>
              <a:rPr lang="en-US" dirty="0"/>
              <a:t>Training and testing</a:t>
            </a:r>
          </a:p>
          <a:p>
            <a:r>
              <a:rPr lang="en-US" dirty="0"/>
              <a:t>Cross-validation</a:t>
            </a:r>
          </a:p>
          <a:p>
            <a:r>
              <a:rPr lang="en-US" dirty="0"/>
              <a:t>Model tuning and selection</a:t>
            </a:r>
          </a:p>
          <a:p>
            <a:r>
              <a:rPr lang="en-US" dirty="0"/>
              <a:t>Dimensionality reduction</a:t>
            </a:r>
          </a:p>
          <a:p>
            <a:pPr lvl="1"/>
            <a:r>
              <a:rPr lang="en-US" dirty="0"/>
              <a:t>PCA, </a:t>
            </a:r>
            <a:r>
              <a:rPr lang="en-US" dirty="0" err="1" smtClean="0"/>
              <a:t>isomap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482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Bias – variance tradeoff</a:t>
            </a:r>
          </a:p>
          <a:p>
            <a:pPr lvl="1"/>
            <a:r>
              <a:rPr lang="en-US" dirty="0" smtClean="0"/>
              <a:t>Applying regularization</a:t>
            </a:r>
          </a:p>
          <a:p>
            <a:r>
              <a:rPr lang="en-US" dirty="0" smtClean="0"/>
              <a:t>Training and testing</a:t>
            </a:r>
          </a:p>
          <a:p>
            <a:r>
              <a:rPr lang="en-US" dirty="0" smtClean="0"/>
              <a:t>Cross-validation</a:t>
            </a:r>
          </a:p>
          <a:p>
            <a:r>
              <a:rPr lang="en-US" dirty="0" smtClean="0"/>
              <a:t>Model tuning and selection</a:t>
            </a:r>
          </a:p>
          <a:p>
            <a:r>
              <a:rPr lang="en-US" dirty="0" smtClean="0"/>
              <a:t>Dimensionality reduction</a:t>
            </a:r>
          </a:p>
          <a:p>
            <a:pPr lvl="1"/>
            <a:r>
              <a:rPr lang="en-US" dirty="0" smtClean="0"/>
              <a:t>PCA, </a:t>
            </a:r>
            <a:r>
              <a:rPr lang="en-US" dirty="0" err="1" smtClean="0"/>
              <a:t>isomap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23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79383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30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901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Taming your model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79383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657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Bias-Variance Tradeoff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we fit models, we have two main sources of errors</a:t>
            </a:r>
          </a:p>
          <a:p>
            <a:pPr lvl="1"/>
            <a:r>
              <a:rPr lang="en-US" dirty="0" smtClean="0">
                <a:solidFill>
                  <a:srgbClr val="3B4CA8"/>
                </a:solidFill>
              </a:rPr>
              <a:t>Bias</a:t>
            </a:r>
            <a:r>
              <a:rPr lang="en-US" dirty="0" smtClean="0"/>
              <a:t> – how far are the predicted from the actual values</a:t>
            </a:r>
          </a:p>
          <a:p>
            <a:pPr lvl="1"/>
            <a:r>
              <a:rPr lang="en-US" dirty="0" smtClean="0">
                <a:solidFill>
                  <a:srgbClr val="3B4CA8"/>
                </a:solidFill>
              </a:rPr>
              <a:t>Variance</a:t>
            </a:r>
            <a:r>
              <a:rPr lang="en-US" dirty="0" smtClean="0"/>
              <a:t> – variability of prediction for a certain data point</a:t>
            </a:r>
          </a:p>
          <a:p>
            <a:r>
              <a:rPr lang="en-US" dirty="0" smtClean="0"/>
              <a:t>Illustration – shooter aimed </a:t>
            </a:r>
            <a:br>
              <a:rPr lang="en-US" dirty="0" smtClean="0"/>
            </a:br>
            <a:r>
              <a:rPr lang="en-US" dirty="0" smtClean="0"/>
              <a:t>at a bullseye target</a:t>
            </a:r>
          </a:p>
          <a:p>
            <a:pPr lvl="1"/>
            <a:r>
              <a:rPr lang="en-US" dirty="0" smtClean="0"/>
              <a:t>High bias – the aim is shifted</a:t>
            </a:r>
            <a:br>
              <a:rPr lang="en-US" dirty="0" smtClean="0"/>
            </a:br>
            <a:r>
              <a:rPr lang="en-US" dirty="0" smtClean="0"/>
              <a:t>away from the center</a:t>
            </a:r>
          </a:p>
          <a:p>
            <a:pPr lvl="1"/>
            <a:r>
              <a:rPr lang="en-US" dirty="0" smtClean="0"/>
              <a:t>High variance – the points are</a:t>
            </a:r>
            <a:br>
              <a:rPr lang="en-US" dirty="0" smtClean="0"/>
            </a:br>
            <a:r>
              <a:rPr lang="en-US" dirty="0" smtClean="0"/>
              <a:t>more "spread out"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12" y="2209800"/>
            <a:ext cx="4572000" cy="446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8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Bias-Variance Tradeoff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we fit several models, they perform differently</a:t>
            </a:r>
          </a:p>
          <a:p>
            <a:pPr lvl="1"/>
            <a:r>
              <a:rPr lang="en-US" dirty="0" smtClean="0"/>
              <a:t>Some are not complex enough (don't describe data well enough) – </a:t>
            </a:r>
            <a:r>
              <a:rPr lang="en-US" dirty="0" smtClean="0">
                <a:solidFill>
                  <a:srgbClr val="3B4CA8"/>
                </a:solidFill>
              </a:rPr>
              <a:t>underfitting</a:t>
            </a:r>
            <a:r>
              <a:rPr lang="en-US" dirty="0" smtClean="0"/>
              <a:t> (high bias)</a:t>
            </a:r>
          </a:p>
          <a:p>
            <a:pPr lvl="1"/>
            <a:r>
              <a:rPr lang="en-US" dirty="0" smtClean="0"/>
              <a:t>Some may describe the data "too well" and </a:t>
            </a:r>
            <a:r>
              <a:rPr lang="en-US" b="1" dirty="0" smtClean="0"/>
              <a:t>fail to generalize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when </a:t>
            </a:r>
            <a:r>
              <a:rPr lang="en-US" b="1" dirty="0" smtClean="0"/>
              <a:t>new</a:t>
            </a:r>
            <a:r>
              <a:rPr lang="en-US" dirty="0" smtClean="0"/>
              <a:t> data points are introduced – </a:t>
            </a:r>
            <a:r>
              <a:rPr lang="en-US" dirty="0" smtClean="0">
                <a:solidFill>
                  <a:srgbClr val="3B4CA8"/>
                </a:solidFill>
              </a:rPr>
              <a:t>overfitting</a:t>
            </a:r>
            <a:r>
              <a:rPr lang="en-US" dirty="0" smtClean="0"/>
              <a:t> (high variance)</a:t>
            </a:r>
          </a:p>
          <a:p>
            <a:r>
              <a:rPr lang="en-US" dirty="0" smtClean="0"/>
              <a:t>Optimal model: tradeoff between underfitting and overfitting</a:t>
            </a:r>
          </a:p>
          <a:p>
            <a:pPr lvl="1"/>
            <a:r>
              <a:rPr lang="en-US" dirty="0" smtClean="0"/>
              <a:t>Usually underfitting is easy to spot (poor performance metric)</a:t>
            </a:r>
          </a:p>
          <a:p>
            <a:pPr lvl="1"/>
            <a:r>
              <a:rPr lang="en-US" dirty="0" smtClean="0"/>
              <a:t>Overfitting is more complicated</a:t>
            </a:r>
          </a:p>
          <a:p>
            <a:pPr lvl="2"/>
            <a:r>
              <a:rPr lang="en-US" dirty="0" smtClean="0"/>
              <a:t>Many methods exist </a:t>
            </a:r>
            <a:br>
              <a:rPr lang="en-US" dirty="0" smtClean="0"/>
            </a:br>
            <a:r>
              <a:rPr lang="en-US" dirty="0" smtClean="0"/>
              <a:t>to prevent overfitting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54" y="4312719"/>
            <a:ext cx="6545008" cy="254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5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 for finding a good bias-variance tradeoff</a:t>
            </a:r>
          </a:p>
          <a:p>
            <a:pPr lvl="1"/>
            <a:r>
              <a:rPr lang="en-US" dirty="0" smtClean="0"/>
              <a:t>Filter out noise from data</a:t>
            </a:r>
          </a:p>
          <a:p>
            <a:pPr lvl="1"/>
            <a:r>
              <a:rPr lang="en-US" dirty="0" smtClean="0"/>
              <a:t>Handle highly correlated features</a:t>
            </a:r>
          </a:p>
          <a:p>
            <a:r>
              <a:rPr lang="en-US" b="1" dirty="0" smtClean="0"/>
              <a:t>L2</a:t>
            </a:r>
            <a:r>
              <a:rPr lang="en-US" dirty="0" smtClean="0"/>
              <a:t> regularization – "second norm" (Euclidean):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– regularization parameter</a:t>
            </a:r>
          </a:p>
          <a:p>
            <a:pPr lvl="1"/>
            <a:r>
              <a:rPr lang="en-US" dirty="0" smtClean="0"/>
              <a:t>Shrinks all model weights by the same value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L1</a:t>
            </a:r>
            <a:r>
              <a:rPr lang="en-US" dirty="0" smtClean="0"/>
              <a:t> regularization – "first norm":</a:t>
            </a:r>
          </a:p>
          <a:p>
            <a:pPr lvl="1"/>
            <a:r>
              <a:rPr lang="en-US" dirty="0" smtClean="0"/>
              <a:t>Sets some coefficients to 0: feature selection</a:t>
            </a:r>
          </a:p>
          <a:p>
            <a:r>
              <a:rPr lang="en-US" dirty="0" smtClean="0"/>
              <a:t>In the ideal case, we can use both L1 and L2</a:t>
            </a:r>
          </a:p>
          <a:p>
            <a:r>
              <a:rPr lang="en-US" dirty="0" smtClean="0"/>
              <a:t>Usage: add the regularization term to the cost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2" y="2133600"/>
            <a:ext cx="2155860" cy="8316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22" y="2864070"/>
            <a:ext cx="153600" cy="2121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12" y="3962400"/>
            <a:ext cx="2294088" cy="83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5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with Regularization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B4CA8"/>
                </a:solidFill>
              </a:rPr>
              <a:t>Ridge</a:t>
            </a:r>
            <a:r>
              <a:rPr lang="en-US" dirty="0" smtClean="0"/>
              <a:t> regression</a:t>
            </a:r>
            <a:r>
              <a:rPr lang="en-US" dirty="0"/>
              <a:t> </a:t>
            </a:r>
            <a:r>
              <a:rPr lang="en-US" dirty="0" smtClean="0"/>
              <a:t>– L2</a:t>
            </a:r>
          </a:p>
          <a:p>
            <a:pPr lvl="1"/>
            <a:r>
              <a:rPr lang="en-US" dirty="0" smtClean="0"/>
              <a:t>Cost function:</a:t>
            </a:r>
          </a:p>
          <a:p>
            <a:pPr marL="457063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3B4CA8"/>
                </a:solidFill>
              </a:rPr>
              <a:t>LASSO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3B4CA8"/>
                </a:solidFill>
              </a:rPr>
              <a:t>L</a:t>
            </a:r>
            <a:r>
              <a:rPr lang="en-US" dirty="0" smtClean="0"/>
              <a:t>east </a:t>
            </a:r>
            <a:r>
              <a:rPr lang="en-US" b="1" dirty="0" smtClean="0">
                <a:solidFill>
                  <a:srgbClr val="3B4CA8"/>
                </a:solidFill>
              </a:rPr>
              <a:t>A</a:t>
            </a:r>
            <a:r>
              <a:rPr lang="en-US" dirty="0" smtClean="0"/>
              <a:t>bsolute </a:t>
            </a:r>
            <a:r>
              <a:rPr lang="en-US" b="1" dirty="0" smtClean="0">
                <a:solidFill>
                  <a:srgbClr val="3B4CA8"/>
                </a:solidFill>
              </a:rPr>
              <a:t>S</a:t>
            </a:r>
            <a:r>
              <a:rPr lang="en-US" dirty="0" smtClean="0"/>
              <a:t>hrinkage and </a:t>
            </a:r>
            <a:r>
              <a:rPr lang="en-US" b="1" dirty="0" smtClean="0">
                <a:solidFill>
                  <a:srgbClr val="3B4CA8"/>
                </a:solidFill>
              </a:rPr>
              <a:t>S</a:t>
            </a:r>
            <a:r>
              <a:rPr lang="en-US" dirty="0" smtClean="0"/>
              <a:t>election </a:t>
            </a:r>
            <a:r>
              <a:rPr lang="en-US" b="1" dirty="0" smtClean="0">
                <a:solidFill>
                  <a:srgbClr val="3B4CA8"/>
                </a:solidFill>
              </a:rPr>
              <a:t>O</a:t>
            </a:r>
            <a:r>
              <a:rPr lang="en-US" dirty="0" smtClean="0"/>
              <a:t>perator) – L1</a:t>
            </a:r>
          </a:p>
          <a:p>
            <a:pPr lvl="1"/>
            <a:r>
              <a:rPr lang="en-US" dirty="0" smtClean="0"/>
              <a:t>Cost function: 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Elastic Net</a:t>
            </a:r>
          </a:p>
          <a:p>
            <a:pPr lvl="1"/>
            <a:r>
              <a:rPr lang="en-US" dirty="0" smtClean="0"/>
              <a:t>Has both regularization terms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284" y="1134024"/>
            <a:ext cx="3340191" cy="6948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380" y="3124200"/>
            <a:ext cx="3334095" cy="69485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4211" y="1884498"/>
            <a:ext cx="8686799" cy="830997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D4D4D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sklearn.linear_model</a:t>
            </a:r>
            <a:r>
              <a:rPr lang="en-US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import Ridge</a:t>
            </a:r>
          </a:p>
          <a:p>
            <a:r>
              <a:rPr lang="en-US" dirty="0" smtClean="0">
                <a:solidFill>
                  <a:srgbClr val="4D4D4D"/>
                </a:solidFill>
                <a:latin typeface="Consolas" panose="020B0609020204030204" pitchFamily="49" charset="0"/>
              </a:rPr>
              <a:t>model = Ridge(alpha = 1.0)</a:t>
            </a:r>
            <a:endParaRPr lang="en-US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0506" y="3875302"/>
            <a:ext cx="8680505" cy="830997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D4D4D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sklearn.linear_model</a:t>
            </a:r>
            <a:r>
              <a:rPr lang="en-US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import Lasso</a:t>
            </a:r>
          </a:p>
          <a:p>
            <a:r>
              <a:rPr lang="en-US" dirty="0" smtClean="0">
                <a:solidFill>
                  <a:srgbClr val="4D4D4D"/>
                </a:solidFill>
                <a:latin typeface="Consolas" panose="020B0609020204030204" pitchFamily="49" charset="0"/>
              </a:rPr>
              <a:t>model = Lasso(alpha = 1.0)</a:t>
            </a:r>
            <a:endParaRPr lang="en-US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4212" y="5670815"/>
            <a:ext cx="8686800" cy="830997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D4D4D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sklearn.linear_model</a:t>
            </a:r>
            <a:r>
              <a:rPr lang="en-US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import </a:t>
            </a:r>
            <a:r>
              <a:rPr lang="en-US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ElasticNet</a:t>
            </a:r>
            <a:endParaRPr lang="en-US" dirty="0" smtClean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4D4D4D"/>
                </a:solidFill>
                <a:latin typeface="Consolas" panose="020B0609020204030204" pitchFamily="49" charset="0"/>
              </a:rPr>
              <a:t>model = </a:t>
            </a:r>
            <a:r>
              <a:rPr lang="en-US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ElasticNet</a:t>
            </a:r>
            <a:r>
              <a:rPr lang="en-US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(alpha = 1.0, l1_ratio = 0.5)</a:t>
            </a:r>
            <a:endParaRPr lang="en-US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88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with Regularization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nsolas" panose="020B0609020204030204" pitchFamily="49" charset="0"/>
              </a:rPr>
              <a:t>LogisticRegression</a:t>
            </a:r>
            <a:r>
              <a:rPr lang="en-US" dirty="0" smtClean="0"/>
              <a:t> class in </a:t>
            </a:r>
            <a:r>
              <a:rPr lang="en-US" dirty="0" err="1" smtClean="0"/>
              <a:t>scikit</a:t>
            </a:r>
            <a:r>
              <a:rPr lang="en-US" dirty="0" smtClean="0"/>
              <a:t>-learn accepts</a:t>
            </a:r>
            <a:br>
              <a:rPr lang="en-US" dirty="0" smtClean="0"/>
            </a:br>
            <a:r>
              <a:rPr lang="en-US" dirty="0" smtClean="0"/>
              <a:t>a regularization parameter </a:t>
            </a:r>
            <a:r>
              <a:rPr lang="en-US" b="1" dirty="0" smtClean="0">
                <a:latin typeface="Consolas" panose="020B0609020204030204" pitchFamily="49" charset="0"/>
              </a:rPr>
              <a:t>C</a:t>
            </a:r>
          </a:p>
          <a:p>
            <a:pPr lvl="1"/>
            <a:r>
              <a:rPr lang="en-US" dirty="0" smtClean="0"/>
              <a:t>Added to the cost function, L2-type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 (by convention)</a:t>
            </a:r>
          </a:p>
          <a:p>
            <a:r>
              <a:rPr lang="en-US" dirty="0" smtClean="0"/>
              <a:t>Increasing C =&gt; weaker regularization</a:t>
            </a:r>
          </a:p>
          <a:p>
            <a:pPr lvl="1"/>
            <a:r>
              <a:rPr lang="en-US" dirty="0" smtClean="0"/>
              <a:t>The algorithm follows the data more closely</a:t>
            </a:r>
          </a:p>
          <a:p>
            <a:r>
              <a:rPr lang="en-US" dirty="0" smtClean="0"/>
              <a:t>Decreasing </a:t>
            </a:r>
            <a:r>
              <a:rPr lang="en-US" dirty="0"/>
              <a:t>C =&gt; </a:t>
            </a:r>
            <a:r>
              <a:rPr lang="en-US" dirty="0" smtClean="0"/>
              <a:t>stronger </a:t>
            </a:r>
            <a:r>
              <a:rPr lang="en-US" dirty="0"/>
              <a:t>regularization</a:t>
            </a:r>
          </a:p>
          <a:p>
            <a:pPr lvl="1"/>
            <a:r>
              <a:rPr lang="en-US" dirty="0"/>
              <a:t>The algorithm </a:t>
            </a:r>
            <a:r>
              <a:rPr lang="en-US" dirty="0" smtClean="0"/>
              <a:t>"doesn't care too much about </a:t>
            </a:r>
            <a:r>
              <a:rPr lang="en-US" dirty="0"/>
              <a:t>the </a:t>
            </a:r>
            <a:r>
              <a:rPr lang="en-US" dirty="0" smtClean="0"/>
              <a:t>data"</a:t>
            </a:r>
          </a:p>
          <a:p>
            <a:r>
              <a:rPr lang="en-US" dirty="0" smtClean="0"/>
              <a:t>How to choose a value?</a:t>
            </a:r>
          </a:p>
          <a:p>
            <a:pPr lvl="1"/>
            <a:r>
              <a:rPr lang="en-US" dirty="0" smtClean="0"/>
              <a:t>We'll talk about this later, stay </a:t>
            </a:r>
            <a:r>
              <a:rPr lang="en-US" b="1" dirty="0" smtClean="0"/>
              <a:t>tuned</a:t>
            </a:r>
            <a:r>
              <a:rPr lang="en-US" dirty="0" smtClean="0"/>
              <a:t>…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2133600"/>
            <a:ext cx="707048" cy="51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89,98874"/>
  <p:tag name="ORIGINALWIDTH" val="237,7203"/>
  <p:tag name="LATEXADDIN" val="\documentclass{article}&#10;\usepackage{amsmath}&#10;\pagestyle{empty}&#10;\begin{document}&#10;&#10;$$&#10;\lambda ||w||_2^2 = \lambda\sum_{j=1}^{m}w_j^2&#10;$$&#10;&#10;&#10;\end{document}"/>
  <p:tag name="IGUANATEXSIZE" val="22"/>
  <p:tag name="IGUANATEXCURSOR" val="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67,49158"/>
  <p:tag name="ORIGINALWIDTH" val="137,9828"/>
  <p:tag name="LATEXADDIN" val="\documentclass{article}&#10;\usepackage{amsmath}&#10;\pagestyle{empty}&#10;\begin{document}&#10;&#10;$$&#10;\frac{TP}{TP+FN}&#10;$$&#10;&#10;&#10;\end{document}"/>
  <p:tag name="IGUANATEXSIZE" val="18"/>
  <p:tag name="IGUANATEXCURSOR" val="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67,49158"/>
  <p:tag name="ORIGINALWIDTH" val="239,97"/>
  <p:tag name="LATEXADDIN" val="\documentclass{article}&#10;\usepackage{amsmath}&#10;\pagestyle{empty}&#10;\begin{document}&#10;&#10;$$&#10;\frac{2TP}{2TP+FP+FN}&#10;$$&#10;&#10;&#10;\end{document}"/>
  <p:tag name="IGUANATEXSIZE" val="18"/>
  <p:tag name="IGUANATEXCURSOR" val="1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,74724"/>
  <p:tag name="ORIGINALWIDTH" val="15,74803"/>
  <p:tag name="LATEXADDIN" val="\documentclass{article}&#10;\usepackage{amsmath}&#10;\pagestyle{empty}&#10;\begin{document}&#10;&#10;$$&#10;\lambda&#10;$$&#10;&#10;&#10;\end{document}"/>
  <p:tag name="IGUANATEXSIZE" val="24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89,98874"/>
  <p:tag name="ORIGINALWIDTH" val="252,7184"/>
  <p:tag name="LATEXADDIN" val="\documentclass{article}&#10;\usepackage{amsmath}&#10;\pagestyle{empty}&#10;\begin{document}&#10;&#10;$$&#10;\lambda||w||_1 = \lambda\sum_{j=1}^{m}|w_j|&#10;$$&#10;&#10;&#10;\end{document}"/>
  <p:tag name="IGUANATEXSIZE" val="22"/>
  <p:tag name="IGUANATEXCURSOR" val="1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85,48929"/>
  <p:tag name="ORIGINALWIDTH" val="410,9487"/>
  <p:tag name="LATEXADDIN" val="\documentclass{article}&#10;\usepackage{amsmath}&#10;\pagestyle{empty}&#10;\begin{document}&#10;&#10;$$&#10;J(w) = \sum_{i=1}^{n}\left(y_i-\hat{y}_i\right)^2 + \lambda ||w||_2^2&#10;$$&#10;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85,48929"/>
  <p:tag name="ORIGINALWIDTH" val="410,1987"/>
  <p:tag name="LATEXADDIN" val="\documentclass{article}&#10;\usepackage{amsmath}&#10;\pagestyle{empty}&#10;\begin{document}&#10;&#10;$$&#10;J(w) = \sum_{i=1}^{n}\left(y_i-\hat{y}_i\right)^2 + \lambda ||w||_1&#10;$$&#10;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63,74205"/>
  <p:tag name="ORIGINALWIDTH" val="86,98914"/>
  <p:tag name="LATEXADDIN" val="\documentclass{article}&#10;\usepackage{amsmath}&#10;\pagestyle{empty}&#10;\begin{document}&#10;&#10;$$&#10;C = \frac{1}{\lambda}&#10;$$&#10;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6,99661"/>
  <p:tag name="ORIGINALWIDTH" val="34,49567"/>
  <p:tag name="LATEXADDIN" val="\documentclass{article}&#10;\usepackage{amsmath}&#10;\pagestyle{empty}&#10;\begin{document}&#10;&#10;$$R^2$$&#10;&#10;&#10;\end{document}"/>
  <p:tag name="IGUANATEXSIZE" val="24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67,49158"/>
  <p:tag name="ORIGINALWIDTH" val="313,4608"/>
  <p:tag name="LATEXADDIN" val="\documentclass{article}&#10;\usepackage{amsmath}&#10;\pagestyle{empty}&#10;\begin{document}&#10;&#10;$$&#10;\frac{TP+TN}{TP+TN+FP+FN}&#10;$$&#10;&#10;&#10;\end{document}"/>
  <p:tag name="IGUANATEXSIZE" val="18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67,49158"/>
  <p:tag name="ORIGINALWIDTH" val="134,2332"/>
  <p:tag name="LATEXADDIN" val="\documentclass{article}&#10;\usepackage{amsmath}&#10;\pagestyle{empty}&#10;\begin{document}&#10;&#10;$$&#10;\frac{TP}{TP+FP}&#10;$$&#10;&#10;&#10;\end{document}"/>
  <p:tag name="IGUANATEXSIZE" val="18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060"/>
      </a:hlink>
      <a:folHlink>
        <a:srgbClr val="8EAAD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1484</Words>
  <Application>Microsoft Office PowerPoint</Application>
  <PresentationFormat>Custom</PresentationFormat>
  <Paragraphs>319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Consolas</vt:lpstr>
      <vt:lpstr>Ebrima</vt:lpstr>
      <vt:lpstr>Segoe UI</vt:lpstr>
      <vt:lpstr>Segoe UI Black</vt:lpstr>
      <vt:lpstr>Wingdings</vt:lpstr>
      <vt:lpstr>Office Theme</vt:lpstr>
      <vt:lpstr>Model Training and Improvement</vt:lpstr>
      <vt:lpstr>Sli.do</vt:lpstr>
      <vt:lpstr>Table of Contents</vt:lpstr>
      <vt:lpstr>Regularization</vt:lpstr>
      <vt:lpstr>Bias-Variance Tradeoff</vt:lpstr>
      <vt:lpstr>Bias-Variance Tradeoff (2)</vt:lpstr>
      <vt:lpstr>Regularization</vt:lpstr>
      <vt:lpstr>Linear Regression with Regularization</vt:lpstr>
      <vt:lpstr>Logistic Regression with Regularization</vt:lpstr>
      <vt:lpstr>Lab: Visualizing Regularization Parameters</vt:lpstr>
      <vt:lpstr>Model Testing</vt:lpstr>
      <vt:lpstr>Training and Testing Sets</vt:lpstr>
      <vt:lpstr>Evaluating Model Performance</vt:lpstr>
      <vt:lpstr>Evaluating Regression</vt:lpstr>
      <vt:lpstr>Evaluating Classification</vt:lpstr>
      <vt:lpstr>Receiver Operating Characteristic</vt:lpstr>
      <vt:lpstr>Lab: Receiver Operating Characteristic</vt:lpstr>
      <vt:lpstr>Cross-Validation</vt:lpstr>
      <vt:lpstr>Improved Technique</vt:lpstr>
      <vt:lpstr>Learning and Validation Curves</vt:lpstr>
      <vt:lpstr>Hyperparameter Tuning</vt:lpstr>
      <vt:lpstr>Making the Best of Our Models</vt:lpstr>
      <vt:lpstr>Lab: Fine-Tuning and Model Selection</vt:lpstr>
      <vt:lpstr>* Lab: Fine-Tuning and Model Selection (2)</vt:lpstr>
      <vt:lpstr>Feature Selection</vt:lpstr>
      <vt:lpstr>Principal Component Analysis (PCA)</vt:lpstr>
      <vt:lpstr>Lab: Principal Component Analysis</vt:lpstr>
      <vt:lpstr>Isometric Mapping (isomap)</vt:lpstr>
      <vt:lpstr>Summary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cp:keywords>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2017-03-30T09:22:43Z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