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6" r:id="rId2"/>
  </p:sldMasterIdLst>
  <p:notesMasterIdLst>
    <p:notesMasterId r:id="rId34"/>
  </p:notesMasterIdLst>
  <p:handoutMasterIdLst>
    <p:handoutMasterId r:id="rId35"/>
  </p:handoutMasterIdLst>
  <p:sldIdLst>
    <p:sldId id="256" r:id="rId3"/>
    <p:sldId id="260" r:id="rId4"/>
    <p:sldId id="267" r:id="rId5"/>
    <p:sldId id="257" r:id="rId6"/>
    <p:sldId id="265" r:id="rId7"/>
    <p:sldId id="272" r:id="rId8"/>
    <p:sldId id="273" r:id="rId9"/>
    <p:sldId id="274" r:id="rId10"/>
    <p:sldId id="271" r:id="rId11"/>
    <p:sldId id="275" r:id="rId12"/>
    <p:sldId id="279" r:id="rId13"/>
    <p:sldId id="280" r:id="rId14"/>
    <p:sldId id="276" r:id="rId15"/>
    <p:sldId id="277" r:id="rId16"/>
    <p:sldId id="278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90" r:id="rId26"/>
    <p:sldId id="289" r:id="rId27"/>
    <p:sldId id="291" r:id="rId28"/>
    <p:sldId id="292" r:id="rId29"/>
    <p:sldId id="293" r:id="rId30"/>
    <p:sldId id="294" r:id="rId31"/>
    <p:sldId id="262" r:id="rId32"/>
    <p:sldId id="259" r:id="rId3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4BA7"/>
    <a:srgbClr val="4D4D4D"/>
    <a:srgbClr val="3B4CA8"/>
    <a:srgbClr val="FFF0D9"/>
    <a:srgbClr val="FFA72A"/>
    <a:srgbClr val="F0F5FA"/>
    <a:srgbClr val="1A8AFA"/>
    <a:srgbClr val="0097CC"/>
    <a:srgbClr val="FDFFFF"/>
    <a:srgbClr val="603A1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91" d="100"/>
          <a:sy n="91" d="100"/>
        </p:scale>
        <p:origin x="276" y="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3/30/2017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48389" y="502920"/>
            <a:ext cx="9316833" cy="1884680"/>
          </a:xfrm>
          <a:noFill/>
        </p:spPr>
        <p:txBody>
          <a:bodyPr anchor="b">
            <a:normAutofit/>
          </a:bodyPr>
          <a:lstStyle>
            <a:lvl1pPr algn="r">
              <a:defRPr sz="5598" b="1" baseline="0">
                <a:solidFill>
                  <a:srgbClr val="3A4BA7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Presentation Title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0706" y="2410460"/>
            <a:ext cx="8844516" cy="1270000"/>
          </a:xfrm>
        </p:spPr>
        <p:txBody>
          <a:bodyPr>
            <a:normAutofit/>
          </a:bodyPr>
          <a:lstStyle>
            <a:lvl1pPr marL="0" indent="0" algn="r">
              <a:buNone/>
              <a:defRPr sz="3599" baseline="0">
                <a:solidFill>
                  <a:srgbClr val="3A4BA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 dirty="0"/>
              <a:t>Main Topics</a:t>
            </a:r>
            <a:endParaRPr lang="bg-BG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702010" y="5034454"/>
            <a:ext cx="3655094" cy="477698"/>
          </a:xfrm>
        </p:spPr>
        <p:txBody>
          <a:bodyPr>
            <a:noAutofit/>
          </a:bodyPr>
          <a:lstStyle>
            <a:lvl1pPr marL="0" indent="0">
              <a:buNone/>
              <a:defRPr sz="3199" b="1">
                <a:solidFill>
                  <a:srgbClr val="4D4D4D"/>
                </a:solidFill>
              </a:defRPr>
            </a:lvl1pPr>
          </a:lstStyle>
          <a:p>
            <a:pPr lvl="0"/>
            <a:r>
              <a:rPr lang="en-US" dirty="0"/>
              <a:t>Name</a:t>
            </a:r>
            <a:endParaRPr lang="bg-BG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702010" y="5501646"/>
            <a:ext cx="3655094" cy="422275"/>
          </a:xfrm>
        </p:spPr>
        <p:txBody>
          <a:bodyPr>
            <a:noAutofit/>
          </a:bodyPr>
          <a:lstStyle>
            <a:lvl1pPr marL="0" indent="0">
              <a:buNone/>
              <a:defRPr sz="2399" b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Position</a:t>
            </a:r>
            <a:endParaRPr lang="bg-BG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2754546" y="5941668"/>
            <a:ext cx="3602558" cy="422275"/>
          </a:xfrm>
        </p:spPr>
        <p:txBody>
          <a:bodyPr>
            <a:noAutofit/>
          </a:bodyPr>
          <a:lstStyle>
            <a:lvl1pPr marL="0" indent="0">
              <a:buNone/>
              <a:defRPr sz="2399" b="0">
                <a:solidFill>
                  <a:srgbClr val="3A4BA7"/>
                </a:solidFill>
              </a:defRPr>
            </a:lvl1pPr>
          </a:lstStyle>
          <a:p>
            <a:pPr lvl="0"/>
            <a:r>
              <a:rPr lang="en-US" dirty="0"/>
              <a:t>Email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77710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25" y="1"/>
            <a:ext cx="11746977" cy="777240"/>
          </a:xfrm>
        </p:spPr>
        <p:txBody>
          <a:bodyPr>
            <a:normAutofit/>
          </a:bodyPr>
          <a:lstStyle>
            <a:lvl1pPr>
              <a:defRPr sz="3799" b="1" baseline="0">
                <a:solidFill>
                  <a:srgbClr val="3A4BA7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24" y="777241"/>
            <a:ext cx="11746978" cy="5943599"/>
          </a:xfrm>
        </p:spPr>
        <p:txBody>
          <a:bodyPr>
            <a:normAutofit/>
          </a:bodyPr>
          <a:lstStyle>
            <a:lvl1pPr marL="228531" indent="-228531">
              <a:buFont typeface="Wingdings" panose="05000000000000000000" pitchFamily="2" charset="2"/>
              <a:buChar char="§"/>
              <a:defRPr sz="3200">
                <a:solidFill>
                  <a:srgbClr val="4D4D4D"/>
                </a:solidFill>
              </a:defRPr>
            </a:lvl1pPr>
            <a:lvl2pPr marL="685594" indent="-228531">
              <a:buFont typeface="Wingdings" panose="05000000000000000000" pitchFamily="2" charset="2"/>
              <a:buChar char="§"/>
              <a:defRPr sz="2800">
                <a:solidFill>
                  <a:srgbClr val="4D4D4D"/>
                </a:solidFill>
              </a:defRPr>
            </a:lvl2pPr>
            <a:lvl3pPr marL="1142657" indent="-228531">
              <a:buFont typeface="Wingdings" panose="05000000000000000000" pitchFamily="2" charset="2"/>
              <a:buChar char="§"/>
              <a:defRPr sz="2400">
                <a:solidFill>
                  <a:srgbClr val="4D4D4D"/>
                </a:solidFill>
              </a:defRPr>
            </a:lvl3pPr>
            <a:lvl4pPr marL="1599720" indent="-228531"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</a:defRPr>
            </a:lvl4pPr>
            <a:lvl5pPr marL="2056783" indent="-228531"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74663" y="6485919"/>
            <a:ext cx="609439" cy="365125"/>
          </a:xfrm>
        </p:spPr>
        <p:txBody>
          <a:bodyPr/>
          <a:lstStyle/>
          <a:p>
            <a:fld id="{F62E2DA1-433A-4C79-9CB7-38CF6DDB953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3773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91145" y="2137411"/>
            <a:ext cx="9941510" cy="2425065"/>
          </a:xfrm>
        </p:spPr>
        <p:txBody>
          <a:bodyPr anchor="b"/>
          <a:lstStyle>
            <a:lvl1pPr>
              <a:defRPr sz="5998" b="1">
                <a:solidFill>
                  <a:srgbClr val="3A4BA7"/>
                </a:solidFill>
              </a:defRPr>
            </a:lvl1pPr>
          </a:lstStyle>
          <a:p>
            <a:r>
              <a:rPr lang="en-US" dirty="0"/>
              <a:t>Section Title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33956" y="4589464"/>
            <a:ext cx="9598700" cy="1500187"/>
          </a:xfrm>
        </p:spPr>
        <p:txBody>
          <a:bodyPr>
            <a:normAutofit/>
          </a:bodyPr>
          <a:lstStyle>
            <a:lvl1pPr marL="0" indent="0">
              <a:buNone/>
              <a:defRPr sz="3999">
                <a:solidFill>
                  <a:srgbClr val="4D4D4D"/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363048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 rot="21260397">
            <a:off x="3394429" y="2692184"/>
            <a:ext cx="54266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998" b="1" dirty="0">
                <a:solidFill>
                  <a:srgbClr val="3A4BA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Questions?</a:t>
            </a:r>
            <a:endParaRPr lang="bg-BG" sz="7998" b="1" dirty="0">
              <a:solidFill>
                <a:srgbClr val="3A4BA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998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E2DA1-433A-4C79-9CB7-38CF6DDB953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2620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</p:sldLayoutIdLst>
  <p:hf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b="1" kern="1200">
          <a:solidFill>
            <a:srgbClr val="4C3EAD"/>
          </a:solidFill>
          <a:latin typeface="Segoe UI" panose="020B0502040204020203" pitchFamily="34" charset="0"/>
          <a:ea typeface="Ebrima" panose="02000000000000000000" pitchFamily="2" charset="0"/>
          <a:cs typeface="Segoe UI" panose="020B0502040204020203" pitchFamily="34" charset="0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799" kern="1200">
          <a:solidFill>
            <a:srgbClr val="4D4D4D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399" kern="1200">
          <a:solidFill>
            <a:srgbClr val="4D4D4D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999" kern="1200">
          <a:solidFill>
            <a:srgbClr val="4D4D4D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799" kern="1200">
          <a:solidFill>
            <a:srgbClr val="4D4D4D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799" kern="1200">
          <a:solidFill>
            <a:srgbClr val="4D4D4D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3.xml"/><Relationship Id="rId7" Type="http://schemas.openxmlformats.org/officeDocument/2006/relationships/image" Target="../media/image7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1.png"/><Relationship Id="rId5" Type="http://schemas.openxmlformats.org/officeDocument/2006/relationships/tags" Target="../tags/tag5.xml"/><Relationship Id="rId10" Type="http://schemas.openxmlformats.org/officeDocument/2006/relationships/image" Target="../media/image10.png"/><Relationship Id="rId4" Type="http://schemas.openxmlformats.org/officeDocument/2006/relationships/tags" Target="../tags/tag4.xml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Tree and Ensemble Methods. SVMs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Machine learning algorithms using tricks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Yordan Darakchiev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Technical Trainer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yordan@softuni.bg</a:t>
            </a: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304212" y="4123933"/>
            <a:ext cx="2361010" cy="224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38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Lab: Decision Trees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and visualize a decision tree for the income dataset</a:t>
            </a:r>
          </a:p>
          <a:p>
            <a:pPr lvl="1"/>
            <a:r>
              <a:rPr lang="en-US" sz="3200" dirty="0"/>
              <a:t>Use entropy as the measure </a:t>
            </a:r>
            <a:r>
              <a:rPr lang="en-US" sz="3200" dirty="0" smtClean="0"/>
              <a:t>and </a:t>
            </a:r>
            <a:r>
              <a:rPr lang="en-US" sz="3200" dirty="0"/>
              <a:t>a max depth of </a:t>
            </a:r>
            <a:r>
              <a:rPr lang="en-US" sz="3200" dirty="0" smtClean="0"/>
              <a:t>4</a:t>
            </a:r>
          </a:p>
          <a:p>
            <a:pPr lvl="1"/>
            <a:r>
              <a:rPr lang="en-US" sz="3200" dirty="0" smtClean="0"/>
              <a:t>Display a 10-fold cross-validation score (use the default </a:t>
            </a:r>
            <a:br>
              <a:rPr lang="en-US" sz="3200" dirty="0" smtClean="0"/>
            </a:br>
            <a:r>
              <a:rPr lang="en-US" sz="3200" dirty="0" smtClean="0"/>
              <a:t>scoring mechanism – accuracy)</a:t>
            </a:r>
          </a:p>
          <a:p>
            <a:pPr lvl="1"/>
            <a:r>
              <a:rPr lang="en-US" sz="3200" dirty="0" smtClean="0"/>
              <a:t>Display the generated tree</a:t>
            </a:r>
          </a:p>
          <a:p>
            <a:pPr lvl="2"/>
            <a:r>
              <a:rPr lang="en-US" sz="2800" dirty="0" smtClean="0"/>
              <a:t>Install </a:t>
            </a:r>
            <a:r>
              <a:rPr lang="en-US" sz="2800" dirty="0" err="1" smtClean="0"/>
              <a:t>graphviz</a:t>
            </a:r>
            <a:r>
              <a:rPr lang="en-US" sz="2800" dirty="0" smtClean="0"/>
              <a:t> first (if </a:t>
            </a:r>
            <a:r>
              <a:rPr lang="en-US" sz="2800" dirty="0"/>
              <a:t>you have trouble installing, ask </a:t>
            </a:r>
            <a:r>
              <a:rPr lang="en-US" sz="2800" dirty="0" err="1" smtClean="0"/>
              <a:t>StackOverflow</a:t>
            </a:r>
            <a:r>
              <a:rPr lang="en-US" sz="2800" dirty="0" smtClean="0"/>
              <a:t>)</a:t>
            </a:r>
          </a:p>
          <a:p>
            <a:pPr lvl="2"/>
            <a:endParaRPr lang="en-US" sz="2800" dirty="0" smtClean="0"/>
          </a:p>
          <a:p>
            <a:pPr lvl="2"/>
            <a:r>
              <a:rPr lang="en-US" sz="2800" dirty="0" smtClean="0"/>
              <a:t>Export a tree description</a:t>
            </a:r>
          </a:p>
          <a:p>
            <a:pPr lvl="3"/>
            <a:endParaRPr lang="en-US" sz="2400" dirty="0" smtClean="0"/>
          </a:p>
          <a:p>
            <a:pPr lvl="3"/>
            <a:endParaRPr lang="en-US" sz="2400" dirty="0"/>
          </a:p>
          <a:p>
            <a:pPr lvl="3"/>
            <a:endParaRPr lang="en-US" sz="2400" dirty="0" smtClean="0"/>
          </a:p>
          <a:p>
            <a:pPr lvl="2"/>
            <a:r>
              <a:rPr lang="en-US" sz="2800" dirty="0" smtClean="0"/>
              <a:t>Convert to PDF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10</a:t>
            </a:fld>
            <a:endParaRPr lang="bg-BG"/>
          </a:p>
        </p:txBody>
      </p:sp>
      <p:sp>
        <p:nvSpPr>
          <p:cNvPr id="15" name="TextBox 14"/>
          <p:cNvSpPr txBox="1"/>
          <p:nvPr/>
        </p:nvSpPr>
        <p:spPr>
          <a:xfrm>
            <a:off x="1354243" y="3672842"/>
            <a:ext cx="8609090" cy="461665"/>
          </a:xfrm>
          <a:prstGeom prst="rect">
            <a:avLst/>
          </a:prstGeom>
          <a:noFill/>
          <a:ln w="25400">
            <a:solidFill>
              <a:srgbClr val="3B4CA8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conda</a:t>
            </a:r>
            <a:r>
              <a:rPr lang="en-US" dirty="0" smtClean="0">
                <a:solidFill>
                  <a:srgbClr val="4D4D4D"/>
                </a:solidFill>
                <a:latin typeface="Consolas" panose="020B0609020204030204" pitchFamily="49" charset="0"/>
              </a:rPr>
              <a:t> install </a:t>
            </a:r>
            <a:r>
              <a:rPr lang="en-US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graphviz</a:t>
            </a:r>
            <a:endParaRPr lang="en-US" dirty="0">
              <a:solidFill>
                <a:srgbClr val="4D4D4D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4243" y="4572000"/>
            <a:ext cx="8609090" cy="1200329"/>
          </a:xfrm>
          <a:prstGeom prst="rect">
            <a:avLst/>
          </a:prstGeom>
          <a:noFill/>
          <a:ln w="25400">
            <a:solidFill>
              <a:srgbClr val="3B4CA8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D4D4D"/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rgbClr val="4D4D4D"/>
                </a:solidFill>
                <a:latin typeface="Consolas" panose="020B0609020204030204" pitchFamily="49" charset="0"/>
              </a:rPr>
              <a:t>sklearn.tree</a:t>
            </a:r>
            <a:r>
              <a:rPr lang="en-US" dirty="0">
                <a:solidFill>
                  <a:srgbClr val="4D4D4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4D4D4D"/>
                </a:solidFill>
                <a:latin typeface="Consolas" panose="020B0609020204030204" pitchFamily="49" charset="0"/>
              </a:rPr>
              <a:t>import </a:t>
            </a:r>
            <a:r>
              <a:rPr lang="en-US" dirty="0" err="1">
                <a:solidFill>
                  <a:srgbClr val="4D4D4D"/>
                </a:solidFill>
                <a:latin typeface="Consolas" panose="020B0609020204030204" pitchFamily="49" charset="0"/>
              </a:rPr>
              <a:t>export_graphviz</a:t>
            </a:r>
            <a:endParaRPr lang="en-US" dirty="0">
              <a:solidFill>
                <a:srgbClr val="4D4D4D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4D4D4D"/>
                </a:solidFill>
                <a:latin typeface="Consolas" panose="020B0609020204030204" pitchFamily="49" charset="0"/>
              </a:rPr>
              <a:t>with </a:t>
            </a:r>
            <a:r>
              <a:rPr lang="en-US" dirty="0">
                <a:solidFill>
                  <a:srgbClr val="4D4D4D"/>
                </a:solidFill>
                <a:latin typeface="Consolas" panose="020B0609020204030204" pitchFamily="49" charset="0"/>
              </a:rPr>
              <a:t>open("adult.dot", 'w') as f:</a:t>
            </a:r>
          </a:p>
          <a:p>
            <a:r>
              <a:rPr lang="en-US" dirty="0">
                <a:solidFill>
                  <a:srgbClr val="4D4D4D"/>
                </a:solidFill>
                <a:latin typeface="Consolas" panose="020B0609020204030204" pitchFamily="49" charset="0"/>
              </a:rPr>
              <a:t>  f = </a:t>
            </a:r>
            <a:r>
              <a:rPr lang="en-US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export_graphviz</a:t>
            </a:r>
            <a:r>
              <a:rPr lang="en-US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decision_tree</a:t>
            </a:r>
            <a:r>
              <a:rPr lang="en-US" dirty="0" smtClean="0">
                <a:solidFill>
                  <a:srgbClr val="4D4D4D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4D4D4D"/>
                </a:solidFill>
                <a:latin typeface="Consolas" panose="020B0609020204030204" pitchFamily="49" charset="0"/>
              </a:rPr>
              <a:t>out_file</a:t>
            </a:r>
            <a:r>
              <a:rPr lang="en-US" dirty="0">
                <a:solidFill>
                  <a:srgbClr val="4D4D4D"/>
                </a:solidFill>
                <a:latin typeface="Consolas" panose="020B0609020204030204" pitchFamily="49" charset="0"/>
              </a:rPr>
              <a:t> = f)</a:t>
            </a:r>
            <a:endParaRPr lang="en-US" dirty="0">
              <a:solidFill>
                <a:srgbClr val="4D4D4D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81557" y="6194539"/>
            <a:ext cx="8581775" cy="461665"/>
          </a:xfrm>
          <a:prstGeom prst="rect">
            <a:avLst/>
          </a:prstGeom>
          <a:noFill/>
          <a:ln w="25400">
            <a:solidFill>
              <a:srgbClr val="3B4CA8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D4D4D"/>
                </a:solidFill>
                <a:latin typeface="Consolas" panose="020B0609020204030204" pitchFamily="49" charset="0"/>
              </a:rPr>
              <a:t>dot -</a:t>
            </a:r>
            <a:r>
              <a:rPr lang="en-US" dirty="0" err="1">
                <a:solidFill>
                  <a:srgbClr val="4D4D4D"/>
                </a:solidFill>
                <a:latin typeface="Consolas" panose="020B0609020204030204" pitchFamily="49" charset="0"/>
              </a:rPr>
              <a:t>Tpdf</a:t>
            </a:r>
            <a:r>
              <a:rPr lang="en-US" dirty="0">
                <a:solidFill>
                  <a:srgbClr val="4D4D4D"/>
                </a:solidFill>
                <a:latin typeface="Consolas" panose="020B0609020204030204" pitchFamily="49" charset="0"/>
              </a:rPr>
              <a:t> adult.dot -o adult.pdf</a:t>
            </a:r>
            <a:endParaRPr lang="en-US" dirty="0">
              <a:solidFill>
                <a:srgbClr val="4D4D4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74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Lab: Visualizing Decision Tree Boundaries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simplicity, let's use the Iris dataset</a:t>
            </a:r>
          </a:p>
          <a:p>
            <a:pPr lvl="3"/>
            <a:endParaRPr lang="en-US" dirty="0"/>
          </a:p>
          <a:p>
            <a:pPr lvl="3"/>
            <a:endParaRPr lang="en-US" dirty="0" smtClean="0"/>
          </a:p>
          <a:p>
            <a:r>
              <a:rPr lang="en-US" dirty="0"/>
              <a:t>This method can be applied to all classifiers, not only </a:t>
            </a:r>
            <a:r>
              <a:rPr lang="en-US" dirty="0" smtClean="0"/>
              <a:t>trees</a:t>
            </a:r>
          </a:p>
          <a:p>
            <a:pPr lvl="1"/>
            <a:r>
              <a:rPr lang="en-US" dirty="0" smtClean="0"/>
              <a:t>Select 2 features (for a 2D plot)</a:t>
            </a:r>
            <a:endParaRPr lang="en-US" dirty="0"/>
          </a:p>
          <a:p>
            <a:pPr lvl="1"/>
            <a:r>
              <a:rPr lang="en-US" dirty="0" smtClean="0"/>
              <a:t>Predict class values for a "mesh" of evenly-spaced samples</a:t>
            </a:r>
          </a:p>
          <a:p>
            <a:pPr lvl="1"/>
            <a:r>
              <a:rPr lang="en-US" dirty="0" smtClean="0"/>
              <a:t>Plot the test data and predicted values in different colors (classes)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11</a:t>
            </a:fld>
            <a:endParaRPr lang="bg-BG"/>
          </a:p>
        </p:txBody>
      </p:sp>
      <p:sp>
        <p:nvSpPr>
          <p:cNvPr id="15" name="TextBox 14"/>
          <p:cNvSpPr txBox="1"/>
          <p:nvPr/>
        </p:nvSpPr>
        <p:spPr>
          <a:xfrm>
            <a:off x="455612" y="1354426"/>
            <a:ext cx="8609090" cy="646331"/>
          </a:xfrm>
          <a:prstGeom prst="rect">
            <a:avLst/>
          </a:prstGeom>
          <a:noFill/>
          <a:ln w="25400">
            <a:solidFill>
              <a:srgbClr val="3B4CA8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from 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sklearn.datasets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 import 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load_iris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iris = 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load_iris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()</a:t>
            </a:r>
            <a:endParaRPr lang="en-US" sz="1800" dirty="0">
              <a:solidFill>
                <a:srgbClr val="4D4D4D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2812" y="3843278"/>
            <a:ext cx="8151890" cy="2862322"/>
          </a:xfrm>
          <a:prstGeom prst="rect">
            <a:avLst/>
          </a:prstGeom>
          <a:noFill/>
          <a:ln w="25400">
            <a:solidFill>
              <a:srgbClr val="3B4CA8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from 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sklearn.datasets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 import 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load_iris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X =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iris.data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[:, :2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] # Sepal length, sepal width</a:t>
            </a:r>
          </a:p>
          <a:p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y = 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iris.target</a:t>
            </a:r>
            <a:endParaRPr lang="en-US" sz="1800" dirty="0" smtClean="0">
              <a:solidFill>
                <a:srgbClr val="4D4D4D"/>
              </a:solidFill>
              <a:latin typeface="Consolas" panose="020B0609020204030204" pitchFamily="49" charset="0"/>
            </a:endParaRPr>
          </a:p>
          <a:p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step_size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 = 0.02</a:t>
            </a:r>
          </a:p>
          <a:p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color_dict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 = {0: "blue", 1: "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lightgreen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", 2: "red"}</a:t>
            </a:r>
          </a:p>
          <a:p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colors 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= [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color_dict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] for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 in y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]</a:t>
            </a:r>
            <a:b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</a:br>
            <a:endParaRPr lang="en-US" sz="1800" dirty="0" smtClean="0">
              <a:solidFill>
                <a:srgbClr val="4D4D4D"/>
              </a:solidFill>
              <a:latin typeface="Consolas" panose="020B0609020204030204" pitchFamily="49" charset="0"/>
            </a:endParaRPr>
          </a:p>
          <a:p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depth_2 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=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DecisionTreeClassifier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max_depth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 = 2).fit(X, y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depth_4 =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DecisionTreeClassifier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max_depth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4).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fit(X, y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titles = ["Max depth = 2", "Max depth = 4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"]</a:t>
            </a:r>
            <a:endParaRPr lang="en-US" sz="1800" dirty="0">
              <a:solidFill>
                <a:srgbClr val="4D4D4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37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Lab: Visualizing Decision Tree Boundaries (2)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mesh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Create and evaluate predictions for all classifiers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12</a:t>
            </a:fld>
            <a:endParaRPr lang="bg-BG"/>
          </a:p>
        </p:txBody>
      </p:sp>
      <p:sp>
        <p:nvSpPr>
          <p:cNvPr id="9" name="TextBox 8"/>
          <p:cNvSpPr txBox="1"/>
          <p:nvPr/>
        </p:nvSpPr>
        <p:spPr>
          <a:xfrm>
            <a:off x="531812" y="1295400"/>
            <a:ext cx="9906000" cy="923330"/>
          </a:xfrm>
          <a:prstGeom prst="rect">
            <a:avLst/>
          </a:prstGeom>
          <a:noFill/>
          <a:ln w="25400">
            <a:solidFill>
              <a:srgbClr val="3B4CA8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x_min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x_max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 = X[:, 0].min() - 1, X[:, 0].max() + 1</a:t>
            </a:r>
          </a:p>
          <a:p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y_min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y_max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 = X[:, 1].min() - 1, X[:, 1].max() + 1</a:t>
            </a:r>
          </a:p>
          <a:p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xx,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yy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np.meshgrid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np.arange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x_min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x_max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, h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),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np.arange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y_min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y_max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, h))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1812" y="2736888"/>
            <a:ext cx="9906000" cy="3967699"/>
          </a:xfrm>
          <a:prstGeom prst="rect">
            <a:avLst/>
          </a:prstGeom>
          <a:noFill/>
          <a:ln w="25400">
            <a:solidFill>
              <a:srgbClr val="3B4CA8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for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classifier 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in enumerate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((depth_2, depth_4)):</a:t>
            </a:r>
            <a:endParaRPr lang="en-US" sz="1800" dirty="0">
              <a:solidFill>
                <a:srgbClr val="4D4D4D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plt.figure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()</a:t>
            </a:r>
            <a:endParaRPr lang="en-US" sz="1800" dirty="0">
              <a:solidFill>
                <a:srgbClr val="4D4D4D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Z 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=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classifier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.predict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np.c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_[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xx.ravel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(),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yy.ravel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()])</a:t>
            </a:r>
          </a:p>
          <a:p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  Z 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=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Z.reshape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xx.shape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plt.contourf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(xx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yy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, Z, 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cmap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plt.cm.coolwarm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alpha = 0.8)</a:t>
            </a:r>
            <a:endParaRPr lang="en-US" sz="1800" dirty="0">
              <a:solidFill>
                <a:srgbClr val="4D4D4D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plt.scatter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(X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[:, 0], X[:, 1], 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c = colors, 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cmap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plt.cm.coolwarm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plt.xlabel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("Sepal length")</a:t>
            </a:r>
            <a:endParaRPr lang="en-US" sz="1800" dirty="0">
              <a:solidFill>
                <a:srgbClr val="4D4D4D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plt.ylabel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("Sepal width")</a:t>
            </a:r>
            <a:endParaRPr lang="en-US" sz="1800" dirty="0">
              <a:solidFill>
                <a:srgbClr val="4D4D4D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plt.xlim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xx.min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(),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xx.max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plt.ylim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yy.min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(), </a:t>
            </a:r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yy.max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plt.xticks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(())</a:t>
            </a:r>
          </a:p>
          <a:p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plt.yticks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(())</a:t>
            </a:r>
          </a:p>
          <a:p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plt.title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(titles[</a:t>
            </a:r>
            <a:r>
              <a:rPr lang="en-US" sz="18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])</a:t>
            </a:r>
            <a:endParaRPr lang="en-US" sz="1800" dirty="0">
              <a:solidFill>
                <a:srgbClr val="4D4D4D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4D4D4D"/>
                </a:solidFill>
                <a:latin typeface="Consolas" panose="020B0609020204030204" pitchFamily="49" charset="0"/>
              </a:rPr>
              <a:t>plt.show</a:t>
            </a:r>
            <a:r>
              <a:rPr lang="en-US" sz="1800" dirty="0">
                <a:solidFill>
                  <a:srgbClr val="4D4D4D"/>
                </a:solidFill>
                <a:latin typeface="Consolas" panose="020B0609020204030204" pitchFamily="49" charset="0"/>
              </a:rPr>
              <a:t>()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799012" y="4490212"/>
            <a:ext cx="6677025" cy="2249022"/>
            <a:chOff x="4799012" y="4490212"/>
            <a:chExt cx="6677025" cy="224902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99012" y="4490212"/>
              <a:ext cx="3338512" cy="2249021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37524" y="4490212"/>
              <a:ext cx="3338513" cy="22490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047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Forests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It's even harder to decide…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79383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13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1920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Forests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Combinations (ensembles) of decision trees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/>
              <a:t>Idea: combine many weak learners (slightly better than random)</a:t>
            </a:r>
          </a:p>
          <a:p>
            <a:pPr lvl="1"/>
            <a:r>
              <a:rPr lang="en-US" dirty="0" smtClean="0"/>
              <a:t>Draw a bootstrap sample (random with replacement) of size </a:t>
            </a:r>
            <a:r>
              <a:rPr lang="en-US" b="1" dirty="0" smtClean="0"/>
              <a:t>n</a:t>
            </a:r>
          </a:p>
          <a:p>
            <a:pPr lvl="1"/>
            <a:r>
              <a:rPr lang="en-US" dirty="0" smtClean="0"/>
              <a:t>Grow  </a:t>
            </a:r>
            <a:r>
              <a:rPr lang="en-US" b="1" dirty="0" smtClean="0"/>
              <a:t>k</a:t>
            </a:r>
            <a:r>
              <a:rPr lang="en-US" dirty="0" smtClean="0"/>
              <a:t> decision trees on the bootstrap sample</a:t>
            </a:r>
          </a:p>
          <a:p>
            <a:pPr lvl="2"/>
            <a:r>
              <a:rPr lang="en-US" dirty="0" smtClean="0"/>
              <a:t>At each node, </a:t>
            </a:r>
            <a:r>
              <a:rPr lang="en-US" dirty="0" smtClean="0">
                <a:solidFill>
                  <a:srgbClr val="3A4BA7"/>
                </a:solidFill>
              </a:rPr>
              <a:t>randomly select </a:t>
            </a:r>
            <a:r>
              <a:rPr lang="en-US" b="1" dirty="0" smtClean="0">
                <a:solidFill>
                  <a:srgbClr val="3A4BA7"/>
                </a:solidFill>
              </a:rPr>
              <a:t>d</a:t>
            </a:r>
            <a:r>
              <a:rPr lang="en-US" dirty="0" smtClean="0">
                <a:solidFill>
                  <a:srgbClr val="3A4BA7"/>
                </a:solidFill>
              </a:rPr>
              <a:t> features</a:t>
            </a:r>
            <a:r>
              <a:rPr lang="en-US" dirty="0" smtClean="0"/>
              <a:t> and split based on max IG</a:t>
            </a:r>
          </a:p>
          <a:p>
            <a:pPr lvl="1"/>
            <a:r>
              <a:rPr lang="en-US" dirty="0" smtClean="0"/>
              <a:t>Aggregate the prediction by majority vote</a:t>
            </a:r>
          </a:p>
          <a:p>
            <a:r>
              <a:rPr lang="en-US" dirty="0" smtClean="0"/>
              <a:t>Differences with decision trees</a:t>
            </a:r>
          </a:p>
          <a:p>
            <a:pPr lvl="1"/>
            <a:r>
              <a:rPr lang="en-US" dirty="0" smtClean="0"/>
              <a:t>Forests use a random subset of features (trees use all features)</a:t>
            </a:r>
          </a:p>
          <a:p>
            <a:pPr lvl="1"/>
            <a:r>
              <a:rPr lang="en-US" dirty="0" smtClean="0"/>
              <a:t>A little harder to interpret than decision trees :(</a:t>
            </a:r>
          </a:p>
          <a:p>
            <a:r>
              <a:rPr lang="en-US" dirty="0" smtClean="0"/>
              <a:t>Advantages :)))</a:t>
            </a:r>
          </a:p>
          <a:p>
            <a:pPr lvl="1"/>
            <a:r>
              <a:rPr lang="en-US" dirty="0" smtClean="0"/>
              <a:t>Better (lower) generalization error</a:t>
            </a:r>
          </a:p>
          <a:p>
            <a:pPr lvl="1"/>
            <a:r>
              <a:rPr lang="en-US" dirty="0" smtClean="0"/>
              <a:t>Less susceptible to overfitting</a:t>
            </a:r>
          </a:p>
          <a:p>
            <a:pPr lvl="1"/>
            <a:r>
              <a:rPr lang="en-US" dirty="0" smtClean="0"/>
              <a:t>Less hyperparameter tuning (in practice, we usually care about </a:t>
            </a:r>
            <a:r>
              <a:rPr lang="en-US" b="1" dirty="0" smtClean="0"/>
              <a:t>k</a:t>
            </a:r>
            <a:r>
              <a:rPr lang="en-US" dirty="0" smtClean="0"/>
              <a:t> only)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2550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Lab: </a:t>
            </a:r>
            <a:r>
              <a:rPr lang="en-US" dirty="0" smtClean="0"/>
              <a:t>Random Forests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random forest on the income dataset</a:t>
            </a:r>
          </a:p>
          <a:p>
            <a:pPr lvl="1"/>
            <a:r>
              <a:rPr lang="en-US" dirty="0" smtClean="0"/>
              <a:t>Separate data into training and testing set</a:t>
            </a:r>
          </a:p>
          <a:p>
            <a:pPr lvl="1"/>
            <a:r>
              <a:rPr lang="en-US" dirty="0" smtClean="0"/>
              <a:t>Fine-tune </a:t>
            </a:r>
            <a:r>
              <a:rPr lang="en-US" dirty="0" err="1" smtClean="0"/>
              <a:t>max_depth</a:t>
            </a:r>
            <a:r>
              <a:rPr lang="en-US" dirty="0" smtClean="0"/>
              <a:t>, </a:t>
            </a:r>
            <a:r>
              <a:rPr lang="en-US" dirty="0" err="1" smtClean="0"/>
              <a:t>n_estimators</a:t>
            </a:r>
            <a:r>
              <a:rPr lang="en-US" dirty="0" smtClean="0"/>
              <a:t> (and criterion if you wish)</a:t>
            </a:r>
          </a:p>
          <a:p>
            <a:pPr lvl="2"/>
            <a:r>
              <a:rPr lang="en-US" dirty="0" smtClean="0"/>
              <a:t>On the training set</a:t>
            </a:r>
          </a:p>
          <a:p>
            <a:pPr lvl="1"/>
            <a:r>
              <a:rPr lang="en-US" dirty="0" smtClean="0"/>
              <a:t>Display a confusion matrix of the best estimator</a:t>
            </a:r>
          </a:p>
          <a:p>
            <a:pPr lvl="2"/>
            <a:r>
              <a:rPr lang="en-US" dirty="0" smtClean="0"/>
              <a:t>On the testing set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15</a:t>
            </a:fld>
            <a:endParaRPr lang="bg-BG"/>
          </a:p>
        </p:txBody>
      </p:sp>
      <p:sp>
        <p:nvSpPr>
          <p:cNvPr id="5" name="TextBox 4"/>
          <p:cNvSpPr txBox="1"/>
          <p:nvPr/>
        </p:nvSpPr>
        <p:spPr>
          <a:xfrm>
            <a:off x="912812" y="3498382"/>
            <a:ext cx="9312169" cy="3170099"/>
          </a:xfrm>
          <a:prstGeom prst="rect">
            <a:avLst/>
          </a:prstGeom>
          <a:noFill/>
          <a:ln w="25400">
            <a:solidFill>
              <a:srgbClr val="3B4CA8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from </a:t>
            </a:r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sklearn.ensemble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 import </a:t>
            </a:r>
            <a:r>
              <a:rPr lang="en-US" sz="20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RandomForestClassifier</a:t>
            </a:r>
            <a:endParaRPr lang="en-US" sz="2000" dirty="0" smtClean="0">
              <a:solidFill>
                <a:srgbClr val="4D4D4D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from </a:t>
            </a:r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sklearn.model_selection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 import </a:t>
            </a:r>
            <a:r>
              <a:rPr lang="en-US" sz="20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GridSearchCV</a:t>
            </a:r>
            <a:endParaRPr lang="en-US" sz="2000" dirty="0" smtClean="0">
              <a:solidFill>
                <a:srgbClr val="4D4D4D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from </a:t>
            </a:r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sklearn.metrics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 import </a:t>
            </a:r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confusion_matrix</a:t>
            </a:r>
            <a:endParaRPr lang="en-US" sz="2000" dirty="0">
              <a:solidFill>
                <a:srgbClr val="4D4D4D"/>
              </a:solidFill>
              <a:latin typeface="Consolas" panose="020B0609020204030204" pitchFamily="49" charset="0"/>
            </a:endParaRPr>
          </a:p>
          <a:p>
            <a:endParaRPr lang="en-US" sz="2000" dirty="0" smtClean="0">
              <a:solidFill>
                <a:srgbClr val="4D4D4D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params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 = {"criterion": ["</a:t>
            </a:r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gini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", "entropy"], "</a:t>
            </a:r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n_estimators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": [2, 5, 10, 25], "</a:t>
            </a:r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max_depth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": [None, 2, 3, 5]}</a:t>
            </a:r>
          </a:p>
          <a:p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search = </a:t>
            </a:r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GridSearchCV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(forest, </a:t>
            </a:r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params</a:t>
            </a:r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search.fit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features_train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labels_train</a:t>
            </a:r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predicted = </a:t>
            </a:r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search.best_estimator_.predict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features_test</a:t>
            </a:r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4D4D4D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confusion_matrix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labels_test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, predicted)</a:t>
            </a:r>
            <a:endParaRPr lang="en-US" sz="2000" dirty="0">
              <a:solidFill>
                <a:srgbClr val="4D4D4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5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AdaBoost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Short for "</a:t>
            </a:r>
            <a:r>
              <a:rPr lang="en-US" b="1" dirty="0" smtClean="0">
                <a:solidFill>
                  <a:srgbClr val="3A4BA7"/>
                </a:solidFill>
              </a:rPr>
              <a:t>Ada</a:t>
            </a:r>
            <a:r>
              <a:rPr lang="en-US" dirty="0" smtClean="0"/>
              <a:t>ptive </a:t>
            </a:r>
            <a:r>
              <a:rPr lang="en-US" b="1" dirty="0" smtClean="0">
                <a:solidFill>
                  <a:srgbClr val="3A4BA7"/>
                </a:solidFill>
              </a:rPr>
              <a:t>Boost</a:t>
            </a:r>
            <a:r>
              <a:rPr lang="en-US" dirty="0" smtClean="0"/>
              <a:t>ing"</a:t>
            </a:r>
          </a:p>
          <a:p>
            <a:pPr lvl="1"/>
            <a:r>
              <a:rPr lang="en-US" dirty="0" smtClean="0"/>
              <a:t>Another method to combine weak learners into a string one</a:t>
            </a:r>
          </a:p>
          <a:p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Train a weak learner on a random subset (without replacement) </a:t>
            </a:r>
            <a:br>
              <a:rPr lang="en-US" dirty="0" smtClean="0"/>
            </a:br>
            <a:r>
              <a:rPr lang="en-US" dirty="0" smtClean="0"/>
              <a:t>of the test data</a:t>
            </a:r>
          </a:p>
          <a:p>
            <a:pPr lvl="1"/>
            <a:r>
              <a:rPr lang="en-US" dirty="0" smtClean="0"/>
              <a:t>Draw another random subset and add 50% of the previously</a:t>
            </a:r>
            <a:br>
              <a:rPr lang="en-US" dirty="0" smtClean="0"/>
            </a:br>
            <a:r>
              <a:rPr lang="en-US" dirty="0" smtClean="0"/>
              <a:t>misclassified samples; train another weak learner on that</a:t>
            </a:r>
          </a:p>
          <a:p>
            <a:pPr lvl="1"/>
            <a:r>
              <a:rPr lang="en-US" dirty="0" smtClean="0"/>
              <a:t>Find the training samples on which both learners disagree to train</a:t>
            </a:r>
            <a:br>
              <a:rPr lang="en-US" dirty="0" smtClean="0"/>
            </a:br>
            <a:r>
              <a:rPr lang="en-US" dirty="0" smtClean="0"/>
              <a:t>a third weak learner</a:t>
            </a:r>
          </a:p>
          <a:p>
            <a:pPr lvl="1"/>
            <a:r>
              <a:rPr lang="en-US" dirty="0" smtClean="0"/>
              <a:t>Combine the three weak learners via majority voting</a:t>
            </a:r>
          </a:p>
          <a:p>
            <a:r>
              <a:rPr lang="en-US" dirty="0" smtClean="0"/>
              <a:t>Those algorithms tend to </a:t>
            </a:r>
            <a:r>
              <a:rPr lang="en-US" dirty="0" err="1" smtClean="0"/>
              <a:t>overfit</a:t>
            </a:r>
            <a:r>
              <a:rPr lang="en-US" dirty="0" smtClean="0"/>
              <a:t> the data</a:t>
            </a:r>
          </a:p>
          <a:p>
            <a:pPr lvl="1"/>
            <a:r>
              <a:rPr lang="en-US" dirty="0" smtClean="0"/>
              <a:t>We have to check variance carefully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6958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AdaBoost</a:t>
            </a:r>
            <a:r>
              <a:rPr lang="en-US" dirty="0" smtClean="0"/>
              <a:t> (2)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All samples have equal weight; first classifier: dashed line minimizes an error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Assign larger weights to misclassified samples, lower weights</a:t>
            </a:r>
            <a:br>
              <a:rPr lang="en-US" dirty="0" smtClean="0"/>
            </a:br>
            <a:r>
              <a:rPr lang="en-US" dirty="0" smtClean="0"/>
              <a:t>to correctly classified samples =&gt; second classifier "focuses" </a:t>
            </a:r>
            <a:br>
              <a:rPr lang="en-US" dirty="0" smtClean="0"/>
            </a:br>
            <a:r>
              <a:rPr lang="en-US" dirty="0" smtClean="0"/>
              <a:t>on misclassified samples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same as step 2 (we can</a:t>
            </a:r>
            <a:br>
              <a:rPr lang="en-US" dirty="0" smtClean="0"/>
            </a:br>
            <a:r>
              <a:rPr lang="en-US" dirty="0" smtClean="0"/>
              <a:t>perform more than two rounds</a:t>
            </a:r>
            <a:br>
              <a:rPr lang="en-US" dirty="0" smtClean="0"/>
            </a:br>
            <a:r>
              <a:rPr lang="en-US" dirty="0" smtClean="0"/>
              <a:t>of boosting)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End result: combination of all</a:t>
            </a:r>
            <a:br>
              <a:rPr lang="en-US" dirty="0" smtClean="0"/>
            </a:br>
            <a:r>
              <a:rPr lang="en-US" dirty="0" smtClean="0"/>
              <a:t>weak learners (majority vote)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17</a:t>
            </a:fld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580" y="2814017"/>
            <a:ext cx="4638494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91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Lab: </a:t>
            </a:r>
            <a:r>
              <a:rPr lang="en-US" dirty="0" err="1" smtClean="0"/>
              <a:t>AdaBoost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an </a:t>
            </a:r>
            <a:r>
              <a:rPr lang="en-US" dirty="0" err="1" smtClean="0"/>
              <a:t>AdaBoost</a:t>
            </a:r>
            <a:r>
              <a:rPr lang="en-US" dirty="0" smtClean="0"/>
              <a:t> classifier to combine 500 "decision stumps"</a:t>
            </a:r>
            <a:br>
              <a:rPr lang="en-US" dirty="0" smtClean="0"/>
            </a:br>
            <a:r>
              <a:rPr lang="en-US" dirty="0" smtClean="0"/>
              <a:t>(i.e. decision trees with depth 1)</a:t>
            </a:r>
          </a:p>
          <a:p>
            <a:pPr lvl="1"/>
            <a:r>
              <a:rPr lang="en-US" dirty="0" smtClean="0"/>
              <a:t>Use a dataset of your choice (e.g. adult income dataset)</a:t>
            </a:r>
          </a:p>
          <a:p>
            <a:r>
              <a:rPr lang="en-US" dirty="0" smtClean="0"/>
              <a:t>Compare the results to only one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18</a:t>
            </a:fld>
            <a:endParaRPr lang="bg-BG"/>
          </a:p>
        </p:txBody>
      </p:sp>
      <p:sp>
        <p:nvSpPr>
          <p:cNvPr id="7" name="TextBox 6"/>
          <p:cNvSpPr txBox="1"/>
          <p:nvPr/>
        </p:nvSpPr>
        <p:spPr>
          <a:xfrm>
            <a:off x="531812" y="2819400"/>
            <a:ext cx="10210800" cy="3477875"/>
          </a:xfrm>
          <a:prstGeom prst="rect">
            <a:avLst/>
          </a:prstGeom>
          <a:noFill/>
          <a:ln w="25400">
            <a:solidFill>
              <a:srgbClr val="3B4CA8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from </a:t>
            </a:r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sklearn.metrics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 import </a:t>
            </a:r>
            <a:r>
              <a:rPr lang="en-US" sz="20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accuracy_score</a:t>
            </a:r>
            <a:endParaRPr lang="en-US" sz="2000" dirty="0" smtClean="0">
              <a:solidFill>
                <a:srgbClr val="4D4D4D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4D4D4D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tree = </a:t>
            </a:r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DecisionTreeClassifier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max_depth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 = 1</a:t>
            </a:r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2000" dirty="0" smtClean="0">
              <a:solidFill>
                <a:srgbClr val="4D4D4D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# Single tree</a:t>
            </a:r>
            <a:endParaRPr lang="en-US" sz="2000" dirty="0">
              <a:solidFill>
                <a:srgbClr val="4D4D4D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tree.fit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features_train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labels_train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train_pred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accuracy_score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labels_train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tree.predict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features_train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test_pred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accuracy_score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labels_test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tree.predict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features_test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b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  "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Decision tree train/test accuracies: %.3f/%.3f</a:t>
            </a:r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train_pred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test_pred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))</a:t>
            </a:r>
            <a:endParaRPr lang="en-US" sz="2000" dirty="0">
              <a:solidFill>
                <a:srgbClr val="4D4D4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35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Lab: </a:t>
            </a:r>
            <a:r>
              <a:rPr lang="en-US" dirty="0" err="1" smtClean="0"/>
              <a:t>AdaBoost</a:t>
            </a:r>
            <a:r>
              <a:rPr lang="en-US" dirty="0" smtClean="0"/>
              <a:t> (2)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19</a:t>
            </a:fld>
            <a:endParaRPr lang="bg-BG"/>
          </a:p>
        </p:txBody>
      </p:sp>
      <p:sp>
        <p:nvSpPr>
          <p:cNvPr id="7" name="TextBox 6"/>
          <p:cNvSpPr txBox="1"/>
          <p:nvPr/>
        </p:nvSpPr>
        <p:spPr>
          <a:xfrm>
            <a:off x="303212" y="762000"/>
            <a:ext cx="10210800" cy="3785652"/>
          </a:xfrm>
          <a:prstGeom prst="rect">
            <a:avLst/>
          </a:prstGeom>
          <a:noFill/>
          <a:ln w="25400">
            <a:solidFill>
              <a:srgbClr val="3B4CA8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from </a:t>
            </a:r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sklearn.ensemble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 import </a:t>
            </a:r>
            <a:r>
              <a:rPr lang="en-US" sz="20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AdaBoostClassifier</a:t>
            </a:r>
            <a:endParaRPr lang="en-US" sz="2000" dirty="0" smtClean="0">
              <a:solidFill>
                <a:srgbClr val="4D4D4D"/>
              </a:solidFill>
              <a:latin typeface="Consolas" panose="020B0609020204030204" pitchFamily="49" charset="0"/>
            </a:endParaRPr>
          </a:p>
          <a:p>
            <a:endParaRPr lang="en-US" sz="2000" dirty="0" smtClean="0">
              <a:solidFill>
                <a:srgbClr val="4D4D4D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# Boosted tree</a:t>
            </a:r>
            <a:endParaRPr lang="en-US" sz="2000" dirty="0">
              <a:solidFill>
                <a:srgbClr val="4D4D4D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tree = </a:t>
            </a:r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DecisionTreeClassifier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max_depth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 = 1</a:t>
            </a:r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ada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AdaBoostClassifier</a:t>
            </a:r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base_estimator</a:t>
            </a:r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 = tree, </a:t>
            </a:r>
            <a:b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n_estimators</a:t>
            </a:r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 = 100, </a:t>
            </a:r>
            <a:r>
              <a:rPr lang="en-US" sz="20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learning_rate</a:t>
            </a:r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 = 0.1)</a:t>
            </a:r>
          </a:p>
          <a:p>
            <a:r>
              <a:rPr lang="en-US" sz="20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ada.fit</a:t>
            </a:r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features_train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labels_train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train_pred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accuracy_score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labels_train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ada.predict</a:t>
            </a:r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features_train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test_pred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accuracy_score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labels_test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ada.predict</a:t>
            </a:r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features_test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print(</a:t>
            </a:r>
            <a:b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AdaBoost</a:t>
            </a:r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tree train/test accuracies: %.3f/%.3f",</a:t>
            </a:r>
          </a:p>
          <a:p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  (</a:t>
            </a:r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train_pred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test_pred</a:t>
            </a:r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))</a:t>
            </a:r>
            <a:endParaRPr lang="en-US" sz="2000" dirty="0">
              <a:solidFill>
                <a:srgbClr val="4D4D4D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7124" y="777241"/>
            <a:ext cx="11746978" cy="594359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Results</a:t>
            </a:r>
          </a:p>
          <a:p>
            <a:pPr lvl="1"/>
            <a:r>
              <a:rPr lang="en-US" dirty="0" err="1" smtClean="0"/>
              <a:t>AdaBoost</a:t>
            </a:r>
            <a:r>
              <a:rPr lang="en-US" dirty="0" smtClean="0"/>
              <a:t> is better in most cases – predicts the test and train data better</a:t>
            </a:r>
          </a:p>
          <a:p>
            <a:pPr lvl="1"/>
            <a:r>
              <a:rPr lang="en-US" dirty="0" err="1" smtClean="0"/>
              <a:t>AdaBoost</a:t>
            </a:r>
            <a:r>
              <a:rPr lang="en-US" dirty="0" smtClean="0"/>
              <a:t> has higher variance and reduced bias</a:t>
            </a:r>
          </a:p>
          <a:p>
            <a:pPr lvl="2"/>
            <a:r>
              <a:rPr lang="en-US" dirty="0" smtClean="0"/>
              <a:t>Better comparison: cross validation; model selection process (CV + "hold-out" set)</a:t>
            </a:r>
          </a:p>
        </p:txBody>
      </p:sp>
    </p:spTree>
    <p:extLst>
      <p:ext uri="{BB962C8B-B14F-4D97-AF65-F5344CB8AC3E}">
        <p14:creationId xmlns:p14="http://schemas.microsoft.com/office/powerpoint/2010/main" val="303054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b="1" dirty="0" smtClean="0">
                <a:solidFill>
                  <a:srgbClr val="3B4CA8"/>
                </a:solidFill>
              </a:rPr>
              <a:t>#</a:t>
            </a:r>
            <a:r>
              <a:rPr lang="en-US" sz="5400" b="1" dirty="0" err="1" smtClean="0">
                <a:solidFill>
                  <a:srgbClr val="3B4CA8"/>
                </a:solidFill>
              </a:rPr>
              <a:t>softuni</a:t>
            </a:r>
            <a:r>
              <a:rPr lang="en-US" sz="5400" b="1" dirty="0" smtClean="0">
                <a:solidFill>
                  <a:srgbClr val="3B4CA8"/>
                </a:solidFill>
              </a:rPr>
              <a:t>-trees</a:t>
            </a:r>
            <a:endParaRPr lang="bg-BG" sz="5400" b="1" dirty="0">
              <a:solidFill>
                <a:srgbClr val="3B4CA8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</a:t>
            </a:fld>
            <a:endParaRPr lang="bg-BG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Sli.do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1365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simple idea + a clever trick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79383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20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8726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Machines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"ideal" dataset will have very well separated classes</a:t>
            </a:r>
          </a:p>
          <a:p>
            <a:pPr lvl="1"/>
            <a:r>
              <a:rPr lang="en-US" dirty="0" smtClean="0"/>
              <a:t>Decision boundary: a simple line</a:t>
            </a:r>
          </a:p>
          <a:p>
            <a:pPr lvl="2"/>
            <a:r>
              <a:rPr lang="en-US" dirty="0" smtClean="0"/>
              <a:t>Hyperplane (linear surface) </a:t>
            </a:r>
            <a:br>
              <a:rPr lang="en-US" dirty="0" smtClean="0"/>
            </a:br>
            <a:r>
              <a:rPr lang="en-US" dirty="0" smtClean="0"/>
              <a:t>in multiple-dimensional datasets</a:t>
            </a:r>
          </a:p>
          <a:p>
            <a:pPr lvl="1"/>
            <a:r>
              <a:rPr lang="en-US" dirty="0" smtClean="0"/>
              <a:t>Goal: maximize the </a:t>
            </a:r>
            <a:r>
              <a:rPr lang="en-US" b="1" dirty="0" smtClean="0"/>
              <a:t>margin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(distance from the line to the</a:t>
            </a:r>
            <a:br>
              <a:rPr lang="en-US" dirty="0" smtClean="0"/>
            </a:br>
            <a:r>
              <a:rPr lang="en-US" dirty="0" smtClean="0"/>
              <a:t>nearest points – support vectors)</a:t>
            </a:r>
          </a:p>
          <a:p>
            <a:r>
              <a:rPr lang="en-US" dirty="0" smtClean="0"/>
              <a:t>Difficult to separate classes </a:t>
            </a:r>
            <a:br>
              <a:rPr lang="en-US" dirty="0" smtClean="0"/>
            </a:br>
            <a:r>
              <a:rPr lang="en-US" dirty="0" smtClean="0"/>
              <a:t>=&gt; use regularization</a:t>
            </a:r>
          </a:p>
          <a:p>
            <a:pPr lvl="1"/>
            <a:r>
              <a:rPr lang="en-US" dirty="0" smtClean="0"/>
              <a:t>C – penalty for misclassification</a:t>
            </a:r>
          </a:p>
          <a:p>
            <a:pPr lvl="1"/>
            <a:r>
              <a:rPr lang="en-US" dirty="0" smtClean="0"/>
              <a:t>Smaller =&gt; less strict</a:t>
            </a:r>
          </a:p>
          <a:p>
            <a:r>
              <a:rPr lang="en-US" dirty="0" smtClean="0"/>
              <a:t>Usage: mainly for classification</a:t>
            </a:r>
          </a:p>
          <a:p>
            <a:pPr lvl="1"/>
            <a:r>
              <a:rPr lang="en-US" dirty="0" smtClean="0"/>
              <a:t>Regression: rarely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21</a:t>
            </a:fld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612" y="1255990"/>
            <a:ext cx="4831212" cy="28428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812" y="4394982"/>
            <a:ext cx="5053012" cy="227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16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Lab: Support Vector Machines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an SVM to predict Iris classes</a:t>
            </a:r>
          </a:p>
          <a:p>
            <a:pPr lvl="1"/>
            <a:r>
              <a:rPr lang="en-US" dirty="0" smtClean="0"/>
              <a:t>* Try to fine-tune the parameter C</a:t>
            </a:r>
          </a:p>
          <a:p>
            <a:pPr lvl="1"/>
            <a:r>
              <a:rPr lang="en-US" dirty="0" smtClean="0"/>
              <a:t>Print out-of-sample test scores for the model</a:t>
            </a:r>
          </a:p>
          <a:p>
            <a:pPr lvl="1"/>
            <a:r>
              <a:rPr lang="en-US" dirty="0" smtClean="0"/>
              <a:t>Plot the decision regions</a:t>
            </a:r>
          </a:p>
          <a:p>
            <a:pPr lvl="1"/>
            <a:r>
              <a:rPr lang="en-US" dirty="0" smtClean="0"/>
              <a:t>* Plot a ROC curve</a:t>
            </a:r>
          </a:p>
          <a:p>
            <a:pPr lvl="1"/>
            <a:r>
              <a:rPr lang="en-US" b="1" dirty="0" smtClean="0"/>
              <a:t>With SVMs, it's very important to scale the data</a:t>
            </a:r>
          </a:p>
          <a:p>
            <a:pPr lvl="2"/>
            <a:r>
              <a:rPr lang="en-US" dirty="0" smtClean="0"/>
              <a:t>Mainly for numerical stabilization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22</a:t>
            </a:fld>
            <a:endParaRPr lang="bg-BG"/>
          </a:p>
        </p:txBody>
      </p:sp>
      <p:sp>
        <p:nvSpPr>
          <p:cNvPr id="8" name="TextBox 7"/>
          <p:cNvSpPr txBox="1"/>
          <p:nvPr/>
        </p:nvSpPr>
        <p:spPr>
          <a:xfrm>
            <a:off x="836612" y="3998655"/>
            <a:ext cx="8686800" cy="2554545"/>
          </a:xfrm>
          <a:prstGeom prst="rect">
            <a:avLst/>
          </a:prstGeom>
          <a:noFill/>
          <a:ln w="25400">
            <a:solidFill>
              <a:srgbClr val="3B4CA8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from </a:t>
            </a:r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sklearn.svm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 import SVC</a:t>
            </a:r>
          </a:p>
          <a:p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iris_data_std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iris.data</a:t>
            </a:r>
            <a:endParaRPr lang="en-US" sz="2000" dirty="0">
              <a:solidFill>
                <a:srgbClr val="4D4D4D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iris_data_std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 = (</a:t>
            </a:r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iris_data_std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 - </a:t>
            </a:r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iris_data_std.mean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()) / \</a:t>
            </a:r>
          </a:p>
          <a:p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iris_data_std.max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() - </a:t>
            </a:r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iris_data_std.min</a:t>
            </a:r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# TODO: Test / train split</a:t>
            </a:r>
            <a:endParaRPr lang="en-US" sz="2000" dirty="0">
              <a:solidFill>
                <a:srgbClr val="4D4D4D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svm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 = SVC(kernel = "linear", C = 1)</a:t>
            </a:r>
          </a:p>
          <a:p>
            <a:r>
              <a:rPr lang="en-US" sz="20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svm.fit</a:t>
            </a:r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features_train</a:t>
            </a:r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labels_train</a:t>
            </a:r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svm.score</a:t>
            </a:r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features_test</a:t>
            </a:r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labels_test</a:t>
            </a:r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4D4D4D"/>
              </a:solidFill>
              <a:latin typeface="Consolas" panose="020B0609020204030204" pitchFamily="49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7466012" y="631271"/>
            <a:ext cx="3403126" cy="233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50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"Kernel Trick"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when data is not linearly separable</a:t>
            </a:r>
            <a:endParaRPr lang="en-US" dirty="0"/>
          </a:p>
          <a:p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Create non-linear combinations of the features </a:t>
            </a:r>
            <a:br>
              <a:rPr lang="en-US" dirty="0" smtClean="0"/>
            </a:br>
            <a:r>
              <a:rPr lang="en-US" dirty="0" smtClean="0"/>
              <a:t>using a </a:t>
            </a:r>
            <a:r>
              <a:rPr lang="en-US" dirty="0" smtClean="0">
                <a:solidFill>
                  <a:srgbClr val="3A4BA7"/>
                </a:solidFill>
              </a:rPr>
              <a:t>mapping function</a:t>
            </a:r>
          </a:p>
          <a:p>
            <a:pPr lvl="2"/>
            <a:r>
              <a:rPr lang="en-US" dirty="0" smtClean="0"/>
              <a:t>This projects them to a higher-dimensional space</a:t>
            </a:r>
          </a:p>
          <a:p>
            <a:pPr lvl="1"/>
            <a:r>
              <a:rPr lang="en-US" dirty="0" smtClean="0"/>
              <a:t>The features are now linearly separable =&gt; usual SVM separation</a:t>
            </a:r>
          </a:p>
          <a:p>
            <a:r>
              <a:rPr lang="en-US" dirty="0" smtClean="0"/>
              <a:t>Most widely used: Radial Basis Function (Gaussian) kernel</a:t>
            </a:r>
          </a:p>
          <a:p>
            <a:pPr lvl="1"/>
            <a:r>
              <a:rPr lang="en-US" dirty="0" smtClean="0"/>
              <a:t>Free parameter    – needs to be optimized (e.g. via grid search)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23</a:t>
            </a:fld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342" y="4267200"/>
            <a:ext cx="168229" cy="190171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836612" y="4491078"/>
            <a:ext cx="9485796" cy="2269702"/>
            <a:chOff x="836612" y="4451138"/>
            <a:chExt cx="9485796" cy="226970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612" y="4576455"/>
              <a:ext cx="4588523" cy="214438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1012" y="4451138"/>
              <a:ext cx="4761396" cy="2268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679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 Lab: Kernel SVM on Simulated Data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Simulate XOR data</a:t>
            </a:r>
          </a:p>
          <a:p>
            <a:pPr lvl="1"/>
            <a:r>
              <a:rPr lang="en-US" dirty="0" smtClean="0"/>
              <a:t>Create a Gaussian SVM (C = 10, gamma = 0.1)</a:t>
            </a:r>
          </a:p>
          <a:p>
            <a:pPr lvl="1"/>
            <a:r>
              <a:rPr lang="en-US" dirty="0" smtClean="0"/>
              <a:t>* Optimize the parameters</a:t>
            </a:r>
          </a:p>
          <a:p>
            <a:pPr lvl="1"/>
            <a:r>
              <a:rPr lang="en-US" dirty="0" smtClean="0"/>
              <a:t>Plot the decision regions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24</a:t>
            </a:fld>
            <a:endParaRPr lang="bg-BG"/>
          </a:p>
        </p:txBody>
      </p:sp>
      <p:sp>
        <p:nvSpPr>
          <p:cNvPr id="8" name="TextBox 7"/>
          <p:cNvSpPr txBox="1"/>
          <p:nvPr/>
        </p:nvSpPr>
        <p:spPr>
          <a:xfrm>
            <a:off x="987582" y="2612030"/>
            <a:ext cx="8154830" cy="3170099"/>
          </a:xfrm>
          <a:prstGeom prst="rect">
            <a:avLst/>
          </a:prstGeom>
          <a:noFill/>
          <a:ln w="25400">
            <a:solidFill>
              <a:srgbClr val="3B4CA8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X_xor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np.random.randn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(200, 2)</a:t>
            </a:r>
          </a:p>
          <a:p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y_xor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np.logical_xor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X_xor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[:, 0] &gt; 0, </a:t>
            </a:r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X_xor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[:, 1] &gt; 0)</a:t>
            </a:r>
          </a:p>
          <a:p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y_xor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np.where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y_xor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, 1, -1)</a:t>
            </a:r>
          </a:p>
          <a:p>
            <a:r>
              <a:rPr lang="en-US" sz="20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plt.scatter</a:t>
            </a:r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X_xor</a:t>
            </a:r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y_xor</a:t>
            </a:r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 == 1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, 0], </a:t>
            </a:r>
            <a:r>
              <a:rPr lang="en-US" sz="20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X_xor</a:t>
            </a:r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y_xor</a:t>
            </a:r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 == 1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, 1</a:t>
            </a:r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],</a:t>
            </a:r>
            <a:b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  c = "r", marker = "x", label = "1")</a:t>
            </a:r>
            <a:endParaRPr lang="en-US" sz="2000" dirty="0">
              <a:solidFill>
                <a:srgbClr val="4D4D4D"/>
              </a:solidFill>
              <a:latin typeface="Consolas" panose="020B0609020204030204" pitchFamily="49" charset="0"/>
            </a:endParaRPr>
          </a:p>
          <a:p>
            <a:r>
              <a:rPr lang="en-US" sz="20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plt.scatter</a:t>
            </a:r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X_xor</a:t>
            </a:r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y_xor</a:t>
            </a:r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 == -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1, 0], </a:t>
            </a:r>
            <a:r>
              <a:rPr lang="en-US" sz="20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X_xor</a:t>
            </a:r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y_xor</a:t>
            </a:r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 == -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1, 1</a:t>
            </a:r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],</a:t>
            </a:r>
            <a:b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  c = "b", marker = "s", label = "-1")</a:t>
            </a:r>
            <a:endParaRPr lang="en-US" sz="2000" dirty="0">
              <a:solidFill>
                <a:srgbClr val="4D4D4D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plt.ylim</a:t>
            </a:r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([-3, 3])</a:t>
            </a:r>
            <a:endParaRPr lang="en-US" sz="2000" dirty="0">
              <a:solidFill>
                <a:srgbClr val="4D4D4D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plt.legend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plt.show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()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87582" y="6076890"/>
            <a:ext cx="6783230" cy="400110"/>
          </a:xfrm>
          <a:prstGeom prst="rect">
            <a:avLst/>
          </a:prstGeom>
          <a:noFill/>
          <a:ln w="25400">
            <a:solidFill>
              <a:srgbClr val="3B4CA8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svm</a:t>
            </a:r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= SVC(kernel = "</a:t>
            </a:r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rbf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", C = 10, gamma = 0.1)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612" y="4502426"/>
            <a:ext cx="3276600" cy="22793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012" y="914400"/>
            <a:ext cx="2689303" cy="188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9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Lab: Kernel SVM on Real Data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a Gaussian SVM to predict Iris classes</a:t>
            </a:r>
          </a:p>
          <a:p>
            <a:pPr lvl="1"/>
            <a:r>
              <a:rPr lang="en-US" dirty="0" smtClean="0"/>
              <a:t>* Try to fine-tune the parameters</a:t>
            </a:r>
          </a:p>
          <a:p>
            <a:pPr lvl="1"/>
            <a:r>
              <a:rPr lang="en-US" dirty="0" smtClean="0"/>
              <a:t>Print out-of-sample test scores for the model</a:t>
            </a:r>
          </a:p>
          <a:p>
            <a:pPr lvl="1"/>
            <a:r>
              <a:rPr lang="en-US" dirty="0" smtClean="0"/>
              <a:t>Plot the decision regions</a:t>
            </a:r>
          </a:p>
          <a:p>
            <a:pPr lvl="1"/>
            <a:r>
              <a:rPr lang="en-US" dirty="0" smtClean="0"/>
              <a:t>* Plot a ROC curve</a:t>
            </a:r>
          </a:p>
          <a:p>
            <a:pPr lvl="1"/>
            <a:r>
              <a:rPr lang="en-US" dirty="0" smtClean="0"/>
              <a:t>* Perform model selection: linear vs. RBF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25</a:t>
            </a:fld>
            <a:endParaRPr lang="bg-BG"/>
          </a:p>
        </p:txBody>
      </p:sp>
      <p:sp>
        <p:nvSpPr>
          <p:cNvPr id="8" name="TextBox 7"/>
          <p:cNvSpPr txBox="1"/>
          <p:nvPr/>
        </p:nvSpPr>
        <p:spPr>
          <a:xfrm>
            <a:off x="1141412" y="3505200"/>
            <a:ext cx="5486400" cy="400110"/>
          </a:xfrm>
          <a:prstGeom prst="rect">
            <a:avLst/>
          </a:prstGeom>
          <a:noFill/>
          <a:ln w="25400">
            <a:solidFill>
              <a:srgbClr val="3B4CA8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svm</a:t>
            </a:r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= SVC(kernel = </a:t>
            </a:r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rbf</a:t>
            </a:r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", 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C = </a:t>
            </a:r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1)</a:t>
            </a:r>
            <a:endParaRPr lang="en-US" sz="2000" dirty="0">
              <a:solidFill>
                <a:srgbClr val="4D4D4D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594" y="1310164"/>
            <a:ext cx="3552726" cy="487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39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k-Nearest Neighbors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"Lazy learning"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79383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26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472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k-Nearest Neighbors (</a:t>
            </a:r>
            <a:r>
              <a:rPr lang="en-US" dirty="0" err="1" smtClean="0"/>
              <a:t>kNN</a:t>
            </a:r>
            <a:r>
              <a:rPr lang="en-US" dirty="0" smtClean="0"/>
              <a:t>)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"Lazy learner"</a:t>
            </a:r>
          </a:p>
          <a:p>
            <a:pPr lvl="1"/>
            <a:r>
              <a:rPr lang="en-US" dirty="0" smtClean="0"/>
              <a:t>Doesn't learn a fitting function but memorizes the training data</a:t>
            </a:r>
          </a:p>
          <a:p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Choose a number </a:t>
            </a:r>
            <a:r>
              <a:rPr lang="en-US" b="1" dirty="0" smtClean="0"/>
              <a:t>k</a:t>
            </a:r>
            <a:r>
              <a:rPr lang="en-US" dirty="0" smtClean="0"/>
              <a:t> and a distance metric (e.g. Euclidean)</a:t>
            </a:r>
          </a:p>
          <a:p>
            <a:pPr lvl="2"/>
            <a:r>
              <a:rPr lang="en-US" dirty="0" smtClean="0"/>
              <a:t>This choice provides bias / variance balance</a:t>
            </a:r>
          </a:p>
          <a:p>
            <a:pPr lvl="2"/>
            <a:r>
              <a:rPr lang="en-US" dirty="0" err="1" smtClean="0">
                <a:solidFill>
                  <a:srgbClr val="3A4BA7"/>
                </a:solidFill>
              </a:rPr>
              <a:t>Minkowski</a:t>
            </a:r>
            <a:r>
              <a:rPr lang="en-US" dirty="0" smtClean="0">
                <a:solidFill>
                  <a:srgbClr val="3A4BA7"/>
                </a:solidFill>
              </a:rPr>
              <a:t> distance</a:t>
            </a:r>
            <a:r>
              <a:rPr lang="en-US" dirty="0" smtClean="0"/>
              <a:t>: generalized </a:t>
            </a:r>
            <a:r>
              <a:rPr lang="en-US" dirty="0" err="1" smtClean="0"/>
              <a:t>Eucledian</a:t>
            </a:r>
            <a:r>
              <a:rPr lang="en-US" dirty="0" smtClean="0"/>
              <a:t> distance</a:t>
            </a:r>
          </a:p>
          <a:p>
            <a:pPr lvl="1"/>
            <a:r>
              <a:rPr lang="en-US" dirty="0" smtClean="0"/>
              <a:t>Find the k nearest neighbors of the current sample</a:t>
            </a:r>
          </a:p>
          <a:p>
            <a:pPr lvl="1"/>
            <a:r>
              <a:rPr lang="en-US" dirty="0" smtClean="0"/>
              <a:t>Use majority vote to classify</a:t>
            </a:r>
          </a:p>
          <a:p>
            <a:r>
              <a:rPr lang="en-US" dirty="0" smtClean="0"/>
              <a:t>Advantage: easily adapts to new data</a:t>
            </a:r>
          </a:p>
          <a:p>
            <a:r>
              <a:rPr lang="en-US" dirty="0" smtClean="0"/>
              <a:t>Downside: computational complexity grows</a:t>
            </a:r>
            <a:br>
              <a:rPr lang="en-US" dirty="0" smtClean="0"/>
            </a:br>
            <a:r>
              <a:rPr lang="en-US" dirty="0" smtClean="0"/>
              <a:t>linearly with new samples</a:t>
            </a:r>
          </a:p>
          <a:p>
            <a:pPr lvl="1"/>
            <a:r>
              <a:rPr lang="en-US" dirty="0" smtClean="0"/>
              <a:t>Efficient implementation: "k-d trees"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27</a:t>
            </a:fld>
            <a:endParaRPr lang="bg-BG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612" y="4225953"/>
            <a:ext cx="2859992" cy="249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89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Lab: k-Nearest Neighbors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 </a:t>
            </a:r>
            <a:r>
              <a:rPr lang="en-US" dirty="0" err="1" smtClean="0"/>
              <a:t>kNN</a:t>
            </a:r>
            <a:r>
              <a:rPr lang="en-US" dirty="0" smtClean="0"/>
              <a:t> on iris data</a:t>
            </a:r>
          </a:p>
          <a:p>
            <a:r>
              <a:rPr lang="en-US" dirty="0" smtClean="0"/>
              <a:t>Display the decision regions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28</a:t>
            </a:fld>
            <a:endParaRPr lang="bg-BG"/>
          </a:p>
        </p:txBody>
      </p:sp>
      <p:sp>
        <p:nvSpPr>
          <p:cNvPr id="6" name="TextBox 5"/>
          <p:cNvSpPr txBox="1"/>
          <p:nvPr/>
        </p:nvSpPr>
        <p:spPr>
          <a:xfrm>
            <a:off x="455612" y="1905000"/>
            <a:ext cx="7924800" cy="1015663"/>
          </a:xfrm>
          <a:prstGeom prst="rect">
            <a:avLst/>
          </a:prstGeom>
          <a:noFill/>
          <a:ln w="25400">
            <a:solidFill>
              <a:srgbClr val="3B4CA8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from </a:t>
            </a:r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sklearn.neighbors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 import </a:t>
            </a:r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KNeighborsClassifier</a:t>
            </a:r>
            <a:endParaRPr lang="en-US" sz="2000" dirty="0">
              <a:solidFill>
                <a:srgbClr val="4D4D4D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knn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KNeighborsClassifier</a:t>
            </a:r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n_neighbors</a:t>
            </a:r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 = 5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knn.fit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iris.data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iris.target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2" y="3085494"/>
            <a:ext cx="51625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16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 Lab: Comparison of Classifiers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 a dataset of your choice</a:t>
            </a:r>
          </a:p>
          <a:p>
            <a:r>
              <a:rPr lang="en-US" dirty="0" smtClean="0"/>
              <a:t>Fine-tune and compare different algorithms</a:t>
            </a:r>
          </a:p>
          <a:p>
            <a:pPr lvl="1"/>
            <a:r>
              <a:rPr lang="en-US" dirty="0" smtClean="0"/>
              <a:t>e.g. logistic regression, decision tree, random  forest, </a:t>
            </a:r>
            <a:br>
              <a:rPr lang="en-US" dirty="0" smtClean="0"/>
            </a:br>
            <a:r>
              <a:rPr lang="en-US" dirty="0" smtClean="0"/>
              <a:t>boosted forest, SVM, </a:t>
            </a:r>
            <a:r>
              <a:rPr lang="en-US" dirty="0" err="1" smtClean="0"/>
              <a:t>kNN</a:t>
            </a:r>
            <a:endParaRPr lang="en-US" dirty="0" smtClean="0"/>
          </a:p>
          <a:p>
            <a:pPr lvl="1"/>
            <a:r>
              <a:rPr lang="en-US" dirty="0" smtClean="0"/>
              <a:t>Fine-tune using grid search</a:t>
            </a:r>
          </a:p>
          <a:p>
            <a:pPr lvl="1"/>
            <a:r>
              <a:rPr lang="en-US" dirty="0" smtClean="0"/>
              <a:t>Compare using cross-validation and "hold-out" testing</a:t>
            </a:r>
          </a:p>
          <a:p>
            <a:r>
              <a:rPr lang="en-US" dirty="0" smtClean="0"/>
              <a:t>Select the best algorithm</a:t>
            </a:r>
          </a:p>
          <a:p>
            <a:r>
              <a:rPr lang="en-US" dirty="0" smtClean="0"/>
              <a:t>Print and display appropriate metrics</a:t>
            </a:r>
          </a:p>
          <a:p>
            <a:pPr lvl="1"/>
            <a:r>
              <a:rPr lang="en-US" dirty="0" smtClean="0"/>
              <a:t>E.g. accuracy, precision and recall; confusion matrix; ROC</a:t>
            </a:r>
          </a:p>
          <a:p>
            <a:r>
              <a:rPr lang="en-US" dirty="0" smtClean="0"/>
              <a:t>If needed, perform dimensionality reduction</a:t>
            </a:r>
          </a:p>
          <a:p>
            <a:pPr lvl="1"/>
            <a:r>
              <a:rPr lang="en-US" dirty="0" smtClean="0"/>
              <a:t>E.g. using PCA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5348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</a:p>
          <a:p>
            <a:r>
              <a:rPr lang="en-US" dirty="0" smtClean="0"/>
              <a:t>Ensemble algorithms</a:t>
            </a:r>
          </a:p>
          <a:p>
            <a:pPr lvl="1"/>
            <a:r>
              <a:rPr lang="en-US" dirty="0" smtClean="0"/>
              <a:t>Random decision forests</a:t>
            </a:r>
          </a:p>
          <a:p>
            <a:pPr lvl="1"/>
            <a:r>
              <a:rPr lang="en-US" dirty="0" err="1" smtClean="0"/>
              <a:t>AdaBoost</a:t>
            </a:r>
            <a:endParaRPr lang="en-US" dirty="0"/>
          </a:p>
          <a:p>
            <a:r>
              <a:rPr lang="en-US" dirty="0" smtClean="0"/>
              <a:t>Support vector machines (SVMs)</a:t>
            </a:r>
          </a:p>
          <a:p>
            <a:r>
              <a:rPr lang="en-US" dirty="0"/>
              <a:t>k</a:t>
            </a:r>
            <a:r>
              <a:rPr lang="en-US" dirty="0" smtClean="0"/>
              <a:t>-nearest neighbors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234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  <a:p>
            <a:r>
              <a:rPr lang="en-US" dirty="0"/>
              <a:t>Ensemble algorithms</a:t>
            </a:r>
          </a:p>
          <a:p>
            <a:pPr lvl="1"/>
            <a:r>
              <a:rPr lang="en-US" dirty="0"/>
              <a:t>Random decision forests</a:t>
            </a:r>
          </a:p>
          <a:p>
            <a:pPr lvl="1"/>
            <a:r>
              <a:rPr lang="en-US" dirty="0" err="1"/>
              <a:t>AdaBoost</a:t>
            </a:r>
            <a:endParaRPr lang="en-US" dirty="0"/>
          </a:p>
          <a:p>
            <a:r>
              <a:rPr lang="en-US" dirty="0"/>
              <a:t>Support </a:t>
            </a:r>
            <a:r>
              <a:rPr lang="en-US" dirty="0" smtClean="0"/>
              <a:t>vector machines </a:t>
            </a:r>
            <a:r>
              <a:rPr lang="en-US" dirty="0"/>
              <a:t>(SVMs)</a:t>
            </a:r>
          </a:p>
          <a:p>
            <a:r>
              <a:rPr lang="en-US" dirty="0" smtClean="0"/>
              <a:t>k-nearest neighbors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30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3482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79383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31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8901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"To be or not to be…"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79383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6657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Can be used for classification or regression</a:t>
            </a:r>
          </a:p>
          <a:p>
            <a:pPr lvl="1"/>
            <a:r>
              <a:rPr lang="en-US" b="1" dirty="0" smtClean="0">
                <a:solidFill>
                  <a:srgbClr val="3A4BA7"/>
                </a:solidFill>
              </a:rPr>
              <a:t>Root</a:t>
            </a:r>
            <a:r>
              <a:rPr lang="en-US" dirty="0" smtClean="0"/>
              <a:t>: top node (always a single root)</a:t>
            </a:r>
          </a:p>
          <a:p>
            <a:pPr lvl="1"/>
            <a:r>
              <a:rPr lang="en-US" b="1" dirty="0" smtClean="0">
                <a:solidFill>
                  <a:srgbClr val="3A4BA7"/>
                </a:solidFill>
              </a:rPr>
              <a:t>Leaves</a:t>
            </a:r>
            <a:r>
              <a:rPr lang="en-US" dirty="0" smtClean="0"/>
              <a:t>: bottom nodes</a:t>
            </a:r>
          </a:p>
          <a:p>
            <a:pPr lvl="1"/>
            <a:r>
              <a:rPr lang="en-US" dirty="0" smtClean="0"/>
              <a:t>Getting an answer: path from root to a leaf</a:t>
            </a:r>
          </a:p>
          <a:p>
            <a:r>
              <a:rPr lang="en-US" dirty="0" smtClean="0"/>
              <a:t>Best feature: easy to interpret</a:t>
            </a:r>
          </a:p>
          <a:p>
            <a:r>
              <a:rPr lang="en-US" dirty="0" smtClean="0"/>
              <a:t>Answer a series of yes / no </a:t>
            </a:r>
            <a:br>
              <a:rPr lang="en-US" dirty="0" smtClean="0"/>
            </a:br>
            <a:r>
              <a:rPr lang="en-US" dirty="0" smtClean="0"/>
              <a:t>questions to get the data model</a:t>
            </a:r>
          </a:p>
          <a:p>
            <a:pPr lvl="1"/>
            <a:r>
              <a:rPr lang="en-US" dirty="0" smtClean="0"/>
              <a:t>Similar to the way we decide</a:t>
            </a:r>
            <a:br>
              <a:rPr lang="en-US" dirty="0" smtClean="0"/>
            </a:br>
            <a:r>
              <a:rPr lang="en-US" dirty="0" smtClean="0"/>
              <a:t>what to do</a:t>
            </a:r>
          </a:p>
          <a:p>
            <a:r>
              <a:rPr lang="en-US" dirty="0" smtClean="0"/>
              <a:t>We can construct our own</a:t>
            </a:r>
            <a:br>
              <a:rPr lang="en-US" dirty="0" smtClean="0"/>
            </a:br>
            <a:r>
              <a:rPr lang="en-US" dirty="0" smtClean="0"/>
              <a:t>decision trees using if-statements</a:t>
            </a:r>
          </a:p>
          <a:p>
            <a:pPr lvl="1"/>
            <a:r>
              <a:rPr lang="en-US" dirty="0" smtClean="0"/>
              <a:t>Machine learning problem -&gt; construct </a:t>
            </a:r>
            <a:br>
              <a:rPr lang="en-US" dirty="0" smtClean="0"/>
            </a:br>
            <a:r>
              <a:rPr lang="en-US" dirty="0" smtClean="0"/>
              <a:t>the tree without involving "brain power"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5</a:t>
            </a:fld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350" y="1485353"/>
            <a:ext cx="4054313" cy="428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58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need to start at the root and split the data on the feature</a:t>
            </a:r>
            <a:br>
              <a:rPr lang="en-US" dirty="0" smtClean="0"/>
            </a:br>
            <a:r>
              <a:rPr lang="en-US" dirty="0" smtClean="0"/>
              <a:t>that results in the largest </a:t>
            </a:r>
            <a:r>
              <a:rPr lang="en-US" dirty="0" smtClean="0">
                <a:solidFill>
                  <a:srgbClr val="3A4BA7"/>
                </a:solidFill>
              </a:rPr>
              <a:t>information gain</a:t>
            </a:r>
            <a:r>
              <a:rPr lang="en-US" dirty="0" smtClean="0"/>
              <a:t> (IG)</a:t>
            </a:r>
          </a:p>
          <a:p>
            <a:pPr lvl="1"/>
            <a:r>
              <a:rPr lang="en-US" dirty="0" smtClean="0"/>
              <a:t>Then iterate until every leaf node contains only one class</a:t>
            </a:r>
          </a:p>
          <a:p>
            <a:r>
              <a:rPr lang="en-US" dirty="0" smtClean="0"/>
              <a:t>This may lead to overfitting (too deep tree, too many nodes)</a:t>
            </a:r>
          </a:p>
          <a:p>
            <a:pPr lvl="1"/>
            <a:r>
              <a:rPr lang="en-US" b="1" dirty="0" smtClean="0">
                <a:solidFill>
                  <a:srgbClr val="3A4BA7"/>
                </a:solidFill>
              </a:rPr>
              <a:t>Pruning</a:t>
            </a:r>
            <a:r>
              <a:rPr lang="en-US" dirty="0" smtClean="0"/>
              <a:t> – limiting the max depth</a:t>
            </a:r>
          </a:p>
          <a:p>
            <a:r>
              <a:rPr lang="en-US" dirty="0" smtClean="0"/>
              <a:t>Objective function: maximize </a:t>
            </a:r>
            <a:r>
              <a:rPr lang="en-US" dirty="0" smtClean="0"/>
              <a:t>IG:</a:t>
            </a:r>
          </a:p>
          <a:p>
            <a:pPr lvl="1"/>
            <a:r>
              <a:rPr lang="en-US" dirty="0" smtClean="0"/>
              <a:t>    – feature to perform the split on</a:t>
            </a:r>
          </a:p>
          <a:p>
            <a:pPr lvl="1"/>
            <a:r>
              <a:rPr lang="en-US" dirty="0" smtClean="0"/>
              <a:t>             – datasets of the parent and child nodes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        – number of samples (at parent / child nodes)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– </a:t>
            </a:r>
            <a:r>
              <a:rPr lang="en-US" dirty="0" smtClean="0">
                <a:solidFill>
                  <a:srgbClr val="3A4BA7"/>
                </a:solidFill>
              </a:rPr>
              <a:t>impurity measure</a:t>
            </a:r>
          </a:p>
          <a:p>
            <a:pPr lvl="1"/>
            <a:r>
              <a:rPr lang="en-US" dirty="0" smtClean="0"/>
              <a:t>More simply, difference between parent and child impurities</a:t>
            </a:r>
          </a:p>
          <a:p>
            <a:pPr lvl="2"/>
            <a:r>
              <a:rPr lang="en-US" dirty="0" smtClean="0"/>
              <a:t>Greater difference = more IG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6</a:t>
            </a:fld>
            <a:endParaRPr lang="bg-BG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439" y="3155730"/>
            <a:ext cx="4156952" cy="8045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02" y="3897241"/>
            <a:ext cx="141086" cy="2440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02" y="4343400"/>
            <a:ext cx="832304" cy="28860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02" y="4742041"/>
            <a:ext cx="822743" cy="29578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56" y="5202222"/>
            <a:ext cx="143484" cy="20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66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Impurity Measures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libraries implement binary decision trees</a:t>
            </a:r>
          </a:p>
          <a:p>
            <a:pPr lvl="1"/>
            <a:r>
              <a:rPr lang="en-US" dirty="0" smtClean="0"/>
              <a:t>Each node can have 0, 1 or 2 children</a:t>
            </a:r>
          </a:p>
          <a:p>
            <a:pPr lvl="1"/>
            <a:r>
              <a:rPr lang="en-US" dirty="0" smtClean="0"/>
              <a:t>Reasons: simplicity, reducing the search space</a:t>
            </a:r>
          </a:p>
          <a:p>
            <a:r>
              <a:rPr lang="en-US" dirty="0" smtClean="0"/>
              <a:t>Three common impurity measures</a:t>
            </a:r>
          </a:p>
          <a:p>
            <a:pPr lvl="1"/>
            <a:r>
              <a:rPr lang="en-US" dirty="0" smtClean="0"/>
              <a:t>Entropy – measure of classification uncertainty</a:t>
            </a:r>
          </a:p>
          <a:p>
            <a:pPr lvl="2"/>
            <a:r>
              <a:rPr lang="en-US" dirty="0" smtClean="0"/>
              <a:t>Probability 0 or 1 = no uncertainty</a:t>
            </a:r>
          </a:p>
          <a:p>
            <a:pPr lvl="2"/>
            <a:r>
              <a:rPr lang="en-US" dirty="0" smtClean="0"/>
              <a:t>Probability 0.5 = max uncertainty</a:t>
            </a:r>
          </a:p>
          <a:p>
            <a:pPr lvl="1"/>
            <a:r>
              <a:rPr lang="en-US" dirty="0" smtClean="0"/>
              <a:t>Gini index – similar to entropy</a:t>
            </a:r>
          </a:p>
          <a:p>
            <a:pPr lvl="2"/>
            <a:r>
              <a:rPr lang="en-US" dirty="0" smtClean="0"/>
              <a:t>Criterion to minimize the probability of misclassification</a:t>
            </a:r>
          </a:p>
          <a:p>
            <a:pPr lvl="2"/>
            <a:r>
              <a:rPr lang="en-US" dirty="0" smtClean="0"/>
              <a:t>We usually use one of the measures, as they provide similar results</a:t>
            </a:r>
          </a:p>
          <a:p>
            <a:pPr lvl="1"/>
            <a:r>
              <a:rPr lang="en-US" dirty="0" smtClean="0"/>
              <a:t>Misclassification error – linear measure (0 at p = {0, 1}, max at p = 0.5)</a:t>
            </a:r>
          </a:p>
          <a:p>
            <a:pPr lvl="2"/>
            <a:r>
              <a:rPr lang="en-US" b="1" dirty="0" smtClean="0"/>
              <a:t>Good for pruning </a:t>
            </a:r>
            <a:r>
              <a:rPr lang="en-US" dirty="0" smtClean="0"/>
              <a:t>a tree but worst measure for growing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7</a:t>
            </a:fld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2" y="2209800"/>
            <a:ext cx="23717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3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Lab: Visualizing Impurity Measures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a two-class {0, 1} classifier, visualize the impurity measures</a:t>
            </a:r>
          </a:p>
          <a:p>
            <a:pPr lvl="1"/>
            <a:r>
              <a:rPr lang="en-US" dirty="0" smtClean="0"/>
              <a:t>Parameter p – probability of class 1 =&gt; measure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Scaled entropy:</a:t>
            </a:r>
            <a:br>
              <a:rPr lang="en-US" dirty="0" smtClean="0"/>
            </a:br>
            <a:r>
              <a:rPr lang="en-US" dirty="0" smtClean="0"/>
              <a:t>entropy / number of classes</a:t>
            </a:r>
          </a:p>
          <a:p>
            <a:r>
              <a:rPr lang="en-US" dirty="0" smtClean="0"/>
              <a:t>Observations</a:t>
            </a:r>
          </a:p>
          <a:p>
            <a:pPr lvl="1"/>
            <a:r>
              <a:rPr lang="en-US" dirty="0" smtClean="0"/>
              <a:t>Min: p = {0, 1}, max: p = 0.5</a:t>
            </a:r>
          </a:p>
          <a:p>
            <a:pPr lvl="1"/>
            <a:r>
              <a:rPr lang="en-US" dirty="0" smtClean="0"/>
              <a:t>Entropy and Gini are very similar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8</a:t>
            </a:fld>
            <a:endParaRPr lang="bg-BG"/>
          </a:p>
        </p:txBody>
      </p:sp>
      <p:sp>
        <p:nvSpPr>
          <p:cNvPr id="6" name="TextBox 5"/>
          <p:cNvSpPr txBox="1"/>
          <p:nvPr/>
        </p:nvSpPr>
        <p:spPr>
          <a:xfrm>
            <a:off x="936462" y="2414750"/>
            <a:ext cx="7749790" cy="707886"/>
          </a:xfrm>
          <a:prstGeom prst="rect">
            <a:avLst/>
          </a:prstGeom>
          <a:noFill/>
          <a:ln w="25400">
            <a:solidFill>
              <a:srgbClr val="3B4CA8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gini_index</a:t>
            </a:r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(p):</a:t>
            </a:r>
          </a:p>
          <a:p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  return (p</a:t>
            </a:r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) * (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1 - (p)) + (1 - p</a:t>
            </a:r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) * (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1 - (</a:t>
            </a:r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1 - p))</a:t>
            </a:r>
            <a:endParaRPr lang="en-US" sz="2000" dirty="0">
              <a:solidFill>
                <a:srgbClr val="4D4D4D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5422" y="1707930"/>
            <a:ext cx="7749790" cy="707886"/>
          </a:xfrm>
          <a:prstGeom prst="rect">
            <a:avLst/>
          </a:prstGeom>
          <a:noFill/>
          <a:ln w="25400">
            <a:solidFill>
              <a:srgbClr val="3B4CA8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entropy(p</a:t>
            </a:r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 return – p * np.log2(p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) - (1 - p</a:t>
            </a:r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) * np.log2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((1 - p)) </a:t>
            </a:r>
            <a:endParaRPr lang="en-US" sz="2000" dirty="0">
              <a:solidFill>
                <a:srgbClr val="4D4D4D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6462" y="3118268"/>
            <a:ext cx="5126672" cy="707886"/>
          </a:xfrm>
          <a:prstGeom prst="rect">
            <a:avLst/>
          </a:prstGeom>
          <a:noFill/>
          <a:ln w="25400">
            <a:solidFill>
              <a:srgbClr val="3B4CA8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misclassification_error</a:t>
            </a:r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(p):</a:t>
            </a:r>
          </a:p>
          <a:p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4D4D4D"/>
                </a:solidFill>
                <a:latin typeface="Consolas" panose="020B0609020204030204" pitchFamily="49" charset="0"/>
              </a:rPr>
              <a:t>return 1 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- </a:t>
            </a:r>
            <a:r>
              <a:rPr lang="en-US" sz="2000" dirty="0" err="1">
                <a:solidFill>
                  <a:srgbClr val="4D4D4D"/>
                </a:solidFill>
                <a:latin typeface="Consolas" panose="020B0609020204030204" pitchFamily="49" charset="0"/>
              </a:rPr>
              <a:t>np.max</a:t>
            </a:r>
            <a:r>
              <a:rPr lang="en-US" sz="2000" dirty="0">
                <a:solidFill>
                  <a:srgbClr val="4D4D4D"/>
                </a:solidFill>
                <a:latin typeface="Consolas" panose="020B0609020204030204" pitchFamily="49" charset="0"/>
              </a:rPr>
              <a:t>([p, 1 - p])</a:t>
            </a:r>
            <a:endParaRPr lang="en-US" sz="2000" dirty="0">
              <a:solidFill>
                <a:srgbClr val="4D4D4D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075" y="3193445"/>
            <a:ext cx="5119687" cy="336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06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 in </a:t>
            </a:r>
            <a:r>
              <a:rPr lang="en-US" dirty="0" err="1" smtClean="0">
                <a:latin typeface="Consolas" panose="020B0609020204030204" pitchFamily="49" charset="0"/>
              </a:rPr>
              <a:t>scikit</a:t>
            </a:r>
            <a:r>
              <a:rPr lang="en-US" dirty="0" smtClean="0">
                <a:latin typeface="Consolas" panose="020B0609020204030204" pitchFamily="49" charset="0"/>
              </a:rPr>
              <a:t>-learn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and fitting a classifier – as usual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Parameters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criterion</a:t>
            </a:r>
            <a:r>
              <a:rPr lang="en-US" dirty="0" smtClean="0"/>
              <a:t>: </a:t>
            </a:r>
            <a:r>
              <a:rPr lang="en-US" dirty="0" smtClean="0">
                <a:latin typeface="Consolas" panose="020B0609020204030204" pitchFamily="49" charset="0"/>
              </a:rPr>
              <a:t>"</a:t>
            </a:r>
            <a:r>
              <a:rPr lang="en-US" dirty="0" err="1" smtClean="0">
                <a:latin typeface="Consolas" panose="020B0609020204030204" pitchFamily="49" charset="0"/>
              </a:rPr>
              <a:t>gini</a:t>
            </a:r>
            <a:r>
              <a:rPr lang="en-US" dirty="0" smtClean="0">
                <a:latin typeface="Consolas" panose="020B0609020204030204" pitchFamily="49" charset="0"/>
              </a:rPr>
              <a:t>"</a:t>
            </a:r>
            <a:r>
              <a:rPr lang="en-US" dirty="0" smtClean="0"/>
              <a:t> (default), </a:t>
            </a:r>
            <a:r>
              <a:rPr lang="en-US" dirty="0" smtClean="0">
                <a:latin typeface="Consolas" panose="020B0609020204030204" pitchFamily="49" charset="0"/>
              </a:rPr>
              <a:t>"entropy"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max_depth</a:t>
            </a:r>
            <a:endParaRPr lang="en-US" dirty="0" smtClean="0">
              <a:latin typeface="Consolas" panose="020B0609020204030204" pitchFamily="49" charset="0"/>
            </a:endParaRP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max_features</a:t>
            </a:r>
            <a:r>
              <a:rPr lang="en-US" sz="3200" dirty="0" smtClean="0"/>
              <a:t> (usually </a:t>
            </a:r>
            <a:r>
              <a:rPr lang="en-US" sz="3200" dirty="0"/>
              <a:t>we don't change this</a:t>
            </a:r>
            <a:r>
              <a:rPr lang="en-US" sz="3200" dirty="0" smtClean="0"/>
              <a:t>)</a:t>
            </a:r>
          </a:p>
          <a:p>
            <a:r>
              <a:rPr lang="en-US" sz="3600" dirty="0" smtClean="0"/>
              <a:t>Outputs</a:t>
            </a:r>
          </a:p>
          <a:p>
            <a:pPr lvl="1"/>
            <a:r>
              <a:rPr lang="en-US" sz="3200" dirty="0" err="1" smtClean="0">
                <a:latin typeface="Consolas" panose="020B0609020204030204" pitchFamily="49" charset="0"/>
              </a:rPr>
              <a:t>feature_importances</a:t>
            </a:r>
            <a:r>
              <a:rPr lang="en-US" sz="3200" dirty="0" smtClean="0">
                <a:latin typeface="Consolas" panose="020B0609020204030204" pitchFamily="49" charset="0"/>
              </a:rPr>
              <a:t>_</a:t>
            </a:r>
            <a:r>
              <a:rPr lang="en-US" sz="3200" dirty="0" smtClean="0"/>
              <a:t> – Gini scores for all features</a:t>
            </a:r>
          </a:p>
          <a:p>
            <a:pPr lvl="1"/>
            <a:r>
              <a:rPr lang="en-US" sz="3200" dirty="0" err="1" smtClean="0">
                <a:latin typeface="Consolas" panose="020B0609020204030204" pitchFamily="49" charset="0"/>
              </a:rPr>
              <a:t>n_classes</a:t>
            </a:r>
            <a:r>
              <a:rPr lang="en-US" sz="3200" dirty="0" smtClean="0">
                <a:latin typeface="Consolas" panose="020B0609020204030204" pitchFamily="49" charset="0"/>
              </a:rPr>
              <a:t>_, </a:t>
            </a:r>
            <a:r>
              <a:rPr lang="en-US" sz="3200" dirty="0" err="1" smtClean="0">
                <a:latin typeface="Consolas" panose="020B0609020204030204" pitchFamily="49" charset="0"/>
              </a:rPr>
              <a:t>n_features</a:t>
            </a:r>
            <a:r>
              <a:rPr lang="en-US" sz="3200" dirty="0" smtClean="0">
                <a:latin typeface="Consolas" panose="020B0609020204030204" pitchFamily="49" charset="0"/>
              </a:rPr>
              <a:t>_</a:t>
            </a:r>
            <a:endParaRPr lang="en-US" sz="32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9</a:t>
            </a:fld>
            <a:endParaRPr lang="bg-BG"/>
          </a:p>
        </p:txBody>
      </p:sp>
      <p:sp>
        <p:nvSpPr>
          <p:cNvPr id="15" name="TextBox 14"/>
          <p:cNvSpPr txBox="1"/>
          <p:nvPr/>
        </p:nvSpPr>
        <p:spPr>
          <a:xfrm>
            <a:off x="531812" y="1295400"/>
            <a:ext cx="8686799" cy="1200329"/>
          </a:xfrm>
          <a:prstGeom prst="rect">
            <a:avLst/>
          </a:prstGeom>
          <a:noFill/>
          <a:ln w="25400">
            <a:solidFill>
              <a:srgbClr val="3B4CA8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D4D4D"/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rgbClr val="4D4D4D"/>
                </a:solidFill>
                <a:latin typeface="Consolas" panose="020B0609020204030204" pitchFamily="49" charset="0"/>
              </a:rPr>
              <a:t>sklearn.tree</a:t>
            </a:r>
            <a:r>
              <a:rPr lang="en-US" dirty="0">
                <a:solidFill>
                  <a:srgbClr val="4D4D4D"/>
                </a:solidFill>
                <a:latin typeface="Consolas" panose="020B0609020204030204" pitchFamily="49" charset="0"/>
              </a:rPr>
              <a:t> import </a:t>
            </a:r>
            <a:r>
              <a:rPr lang="en-US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DecisionTreeClassifier</a:t>
            </a:r>
            <a:endParaRPr lang="en-US" dirty="0" smtClean="0">
              <a:solidFill>
                <a:srgbClr val="4D4D4D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decision_tree</a:t>
            </a:r>
            <a:r>
              <a:rPr lang="en-US" dirty="0" smtClean="0">
                <a:solidFill>
                  <a:srgbClr val="4D4D4D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DecisionTreeClassifier</a:t>
            </a:r>
            <a:r>
              <a:rPr lang="en-US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 err="1" smtClean="0">
                <a:solidFill>
                  <a:srgbClr val="4D4D4D"/>
                </a:solidFill>
                <a:latin typeface="Consolas" panose="020B0609020204030204" pitchFamily="49" charset="0"/>
              </a:rPr>
              <a:t>decision_tree.fit</a:t>
            </a:r>
            <a:r>
              <a:rPr lang="en-US" dirty="0" smtClean="0">
                <a:solidFill>
                  <a:srgbClr val="4D4D4D"/>
                </a:solidFill>
                <a:latin typeface="Consolas" panose="020B0609020204030204" pitchFamily="49" charset="0"/>
              </a:rPr>
              <a:t>(attributes, labels)</a:t>
            </a:r>
            <a:endParaRPr lang="en-US" dirty="0">
              <a:solidFill>
                <a:srgbClr val="4D4D4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88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89,98874"/>
  <p:tag name="ORIGINALWIDTH" val="464,9419"/>
  <p:tag name="LATEXADDIN" val="\documentclass{article}&#10;\usepackage{amsmath}&#10;\pagestyle{empty}&#10;\begin{document}&#10;&#10;$$&#10;\text{IG}(D_p, f) = I(D_p) - \sum_{j=1}^{m}\frac{N_j}{N_p}I(D_j)&#10;$$&#10;&#10;\end{document}"/>
  <p:tag name="IGUANATEXSIZE" val="22"/>
  <p:tag name="IGUANATEXCURSOR" val="1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6,99661"/>
  <p:tag name="ORIGINALWIDTH" val="15,74803"/>
  <p:tag name="LATEXADDIN" val="\documentclass{article}&#10;\usepackage{amsmath}&#10;\pagestyle{empty}&#10;\begin{document}&#10;&#10;$$&#10;f&#10;$$&#10;&#10;\end{document}"/>
  <p:tag name="IGUANATEXSIZE" val="22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0,74614"/>
  <p:tag name="ORIGINALWIDTH" val="88,48898"/>
  <p:tag name="LATEXADDIN" val="\documentclass{article}&#10;\usepackage{amsmath}&#10;\pagestyle{empty}&#10;\begin{document}&#10;&#10;$$&#10;D_p, D_j&#10;$$&#10;&#10;\end{document}"/>
  <p:tag name="IGUANATEXSIZE" val="22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0,74614"/>
  <p:tag name="ORIGINALWIDTH" val="86,98914"/>
  <p:tag name="LATEXADDIN" val="\documentclass{article}&#10;\usepackage{amsmath}&#10;\pagestyle{empty}&#10;\begin{document}&#10;&#10;$$&#10;N_p, N_j&#10;$$&#10;&#10;\end{document}"/>
  <p:tag name="IGUANATEXSIZE" val="22"/>
  <p:tag name="IGUANATEXCURSOR" val="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0,9974"/>
  <p:tag name="ORIGINALWIDTH" val="14,99811"/>
  <p:tag name="LATEXADDIN" val="\documentclass{article}&#10;\usepackage{amsmath}&#10;\pagestyle{empty}&#10;\begin{document}&#10;&#10;$$&#10;I&#10;$$&#10;&#10;\end{document}"/>
  <p:tag name="IGUANATEXSIZE" val="22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19,49756"/>
  <p:tag name="ORIGINALWIDTH" val="17,24787"/>
  <p:tag name="LATEXADDIN" val="\documentclass{article}&#10;\usepackage{amsmath}&#10;\pagestyle{empty}&#10;\begin{document}&#10;&#10;$$&#10;\gamma&#10;$$&#10;&#10;\end{document}"/>
  <p:tag name="IGUANATEXSIZE" val="24"/>
  <p:tag name="IGUANATEXCURSOR" val="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2060"/>
      </a:hlink>
      <a:folHlink>
        <a:srgbClr val="8EAAD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1610</Words>
  <Application>Microsoft Office PowerPoint</Application>
  <PresentationFormat>Custom</PresentationFormat>
  <Paragraphs>351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Consolas</vt:lpstr>
      <vt:lpstr>Ebrima</vt:lpstr>
      <vt:lpstr>Segoe UI</vt:lpstr>
      <vt:lpstr>Segoe UI Black</vt:lpstr>
      <vt:lpstr>Wingdings</vt:lpstr>
      <vt:lpstr>Office Theme</vt:lpstr>
      <vt:lpstr>Tree and Ensemble Methods. SVMs</vt:lpstr>
      <vt:lpstr>Sli.do</vt:lpstr>
      <vt:lpstr>Table of Contents</vt:lpstr>
      <vt:lpstr>Decision Trees</vt:lpstr>
      <vt:lpstr>Decision Trees</vt:lpstr>
      <vt:lpstr>Decision Trees (2)</vt:lpstr>
      <vt:lpstr>Impurity Measures</vt:lpstr>
      <vt:lpstr>Lab: Visualizing Impurity Measures</vt:lpstr>
      <vt:lpstr>Decision Trees in scikit-learn</vt:lpstr>
      <vt:lpstr>Lab: Decision Trees</vt:lpstr>
      <vt:lpstr>Lab: Visualizing Decision Tree Boundaries</vt:lpstr>
      <vt:lpstr>Lab: Visualizing Decision Tree Boundaries (2)</vt:lpstr>
      <vt:lpstr>Decision Forests</vt:lpstr>
      <vt:lpstr>Random Forests</vt:lpstr>
      <vt:lpstr>Lab: Random Forests</vt:lpstr>
      <vt:lpstr>AdaBoost</vt:lpstr>
      <vt:lpstr>AdaBoost (2)</vt:lpstr>
      <vt:lpstr>Lab: AdaBoost</vt:lpstr>
      <vt:lpstr>Lab: AdaBoost (2)</vt:lpstr>
      <vt:lpstr>Support Vector Machines</vt:lpstr>
      <vt:lpstr>Support Vector Machines</vt:lpstr>
      <vt:lpstr>Lab: Support Vector Machines</vt:lpstr>
      <vt:lpstr>"Kernel Trick"</vt:lpstr>
      <vt:lpstr>* Lab: Kernel SVM on Simulated Data</vt:lpstr>
      <vt:lpstr>Lab: Kernel SVM on Real Data</vt:lpstr>
      <vt:lpstr>k-Nearest Neighbors</vt:lpstr>
      <vt:lpstr>k-Nearest Neighbors (kNN)</vt:lpstr>
      <vt:lpstr>Lab: k-Nearest Neighbors</vt:lpstr>
      <vt:lpstr>* Lab: Comparison of Classifiers</vt:lpstr>
      <vt:lpstr>Summary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cp:keywords>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2017-03-30T13:55:18Z</dcterms:modified>
  <cp:category>programming; computer programming;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