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0" r:id="rId4"/>
    <p:sldId id="267" r:id="rId5"/>
    <p:sldId id="25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2" r:id="rId27"/>
    <p:sldId id="25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BA7"/>
    <a:srgbClr val="4D4D4D"/>
    <a:srgbClr val="3B4CA8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cluster/plot_cluster_comparison.html#sphx-glr-auto-examples-cluster-plot-cluster-comparison-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thanrosenthal.com/2015/11/02/intro-to-collaborative-filterin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Restaurant+&amp;+consumer+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without a teacher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5" y="4267199"/>
            <a:ext cx="2288185" cy="2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k-Means++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k-means++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the performance of k-means++ versus k-means</a:t>
            </a:r>
            <a:br>
              <a:rPr lang="en-US" dirty="0" smtClean="0"/>
            </a:br>
            <a:r>
              <a:rPr lang="en-US" dirty="0" smtClean="0"/>
              <a:t>on blobs that are "close" to each other</a:t>
            </a:r>
          </a:p>
          <a:p>
            <a:pPr lvl="1"/>
            <a:r>
              <a:rPr lang="en-US" dirty="0" smtClean="0"/>
              <a:t>Generate blobs with a higher standard deviation</a:t>
            </a:r>
          </a:p>
          <a:p>
            <a:pPr lvl="1"/>
            <a:r>
              <a:rPr lang="en-US" dirty="0" smtClean="0"/>
              <a:t>Plot the centroids</a:t>
            </a:r>
          </a:p>
          <a:p>
            <a:pPr lvl="1"/>
            <a:r>
              <a:rPr lang="en-US" dirty="0" smtClean="0"/>
              <a:t>* Count the misclassified points for the two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84212" y="2362200"/>
            <a:ext cx="9144000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attributes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clusters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make_blobs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k_means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KMeans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(3,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"k-means++")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assigned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k_means.fit_predict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(attributes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Optimal Number of Clusters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A4BA7"/>
                </a:solidFill>
              </a:rPr>
              <a:t>Elbow method</a:t>
            </a:r>
            <a:r>
              <a:rPr lang="en-US" dirty="0" smtClean="0"/>
              <a:t> – graphical</a:t>
            </a:r>
          </a:p>
          <a:p>
            <a:r>
              <a:rPr lang="en-US" dirty="0" smtClean="0"/>
              <a:t>Inertia is a measure of clustering quality</a:t>
            </a:r>
          </a:p>
          <a:p>
            <a:pPr lvl="1"/>
            <a:r>
              <a:rPr lang="en-US" dirty="0" smtClean="0"/>
              <a:t>Like grid search, initialize </a:t>
            </a:r>
            <a:r>
              <a:rPr lang="en-US" dirty="0" err="1" smtClean="0"/>
              <a:t>KMeans</a:t>
            </a:r>
            <a:r>
              <a:rPr lang="en-US" dirty="0" smtClean="0"/>
              <a:t> with a range of hyperparameters</a:t>
            </a:r>
          </a:p>
          <a:p>
            <a:pPr lvl="1"/>
            <a:r>
              <a:rPr lang="en-US" dirty="0" smtClean="0"/>
              <a:t>Fit and calculate the inertia (given by default in 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  <a:p>
            <a:pPr lvl="1"/>
            <a:r>
              <a:rPr lang="en-US" dirty="0" smtClean="0"/>
              <a:t>Plot inertia vs. number of clusters</a:t>
            </a:r>
          </a:p>
          <a:p>
            <a:pPr lvl="1"/>
            <a:r>
              <a:rPr lang="en-US" dirty="0" smtClean="0"/>
              <a:t>Find the "elbow point" of the plot – optimal </a:t>
            </a:r>
          </a:p>
          <a:p>
            <a:pPr lvl="2"/>
            <a:r>
              <a:rPr lang="en-US" dirty="0" smtClean="0"/>
              <a:t>Inertia always decreases but some models </a:t>
            </a:r>
            <a:r>
              <a:rPr lang="en-US" dirty="0" err="1" smtClean="0"/>
              <a:t>overfit</a:t>
            </a:r>
            <a:r>
              <a:rPr lang="en-US" dirty="0" smtClean="0"/>
              <a:t>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4247296"/>
            <a:ext cx="3771900" cy="2505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5212" y="4120277"/>
            <a:ext cx="6553200" cy="258532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inertias = [] 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for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in range(1, 11):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km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KMeans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n_clusters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km.fit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inertias.append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km.inertia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(range(1,11), inertias, marker = "o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plt.xlabel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("Number of clusters")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plt.ylabel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("Inertia")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41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Clustering Quality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A4BA7"/>
                </a:solidFill>
              </a:rPr>
              <a:t>Silhouette analysis</a:t>
            </a:r>
            <a:r>
              <a:rPr lang="en-US" dirty="0" smtClean="0"/>
              <a:t> – graphical</a:t>
            </a:r>
          </a:p>
          <a:p>
            <a:pPr lvl="1"/>
            <a:r>
              <a:rPr lang="en-US" dirty="0" smtClean="0"/>
              <a:t>Use cluster cohesion (within-cluster distance)</a:t>
            </a:r>
            <a:r>
              <a:rPr lang="en-US" dirty="0"/>
              <a:t> </a:t>
            </a:r>
            <a:r>
              <a:rPr lang="en-US" dirty="0" smtClean="0"/>
              <a:t>and cluster separation (between-cluster distance) to calculate the </a:t>
            </a:r>
            <a:r>
              <a:rPr lang="en-US" dirty="0" smtClean="0">
                <a:solidFill>
                  <a:srgbClr val="3A4BA7"/>
                </a:solidFill>
              </a:rPr>
              <a:t>silhouette coefficient</a:t>
            </a:r>
          </a:p>
          <a:p>
            <a:pPr lvl="2"/>
            <a:r>
              <a:rPr lang="en-US" dirty="0" smtClean="0"/>
              <a:t>Silhouette coefficient: [-1; 1], 0 if the two distances are equal, 1 – ideal</a:t>
            </a:r>
          </a:p>
          <a:p>
            <a:r>
              <a:rPr lang="en-US" dirty="0" smtClean="0"/>
              <a:t>Usage – import from </a:t>
            </a:r>
            <a:r>
              <a:rPr lang="en-US" dirty="0" err="1" smtClean="0"/>
              <a:t>scikit</a:t>
            </a:r>
            <a:r>
              <a:rPr lang="en-US" dirty="0" smtClean="0"/>
              <a:t>-learn and plot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Each color is a separate cluster</a:t>
            </a:r>
          </a:p>
          <a:p>
            <a:pPr lvl="1"/>
            <a:r>
              <a:rPr lang="en-US" dirty="0" smtClean="0"/>
              <a:t>All silhouettes should be close to 1</a:t>
            </a:r>
            <a:br>
              <a:rPr lang="en-US" dirty="0" smtClean="0"/>
            </a:br>
            <a:r>
              <a:rPr lang="en-US" dirty="0" smtClean="0"/>
              <a:t>(these are bar charts)</a:t>
            </a:r>
          </a:p>
          <a:p>
            <a:pPr lvl="1"/>
            <a:r>
              <a:rPr lang="en-US" dirty="0" smtClean="0"/>
              <a:t>All silhouettes have a similar "depth"</a:t>
            </a:r>
            <a:br>
              <a:rPr lang="en-US" dirty="0" smtClean="0"/>
            </a:br>
            <a:r>
              <a:rPr lang="en-US" dirty="0" smtClean="0"/>
              <a:t>and "width" (if they don't =&gt; suboptimal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760412" y="3168766"/>
            <a:ext cx="6553200" cy="36933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silhouette_samples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353432"/>
            <a:ext cx="3657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Silhouette Plots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 k-means clustering on 3 blobs</a:t>
            </a:r>
          </a:p>
          <a:p>
            <a:pPr lvl="1"/>
            <a:r>
              <a:rPr lang="en-US" dirty="0" smtClean="0"/>
              <a:t>Initialize three algorithms to look for 2, 3 and 4 clusters</a:t>
            </a:r>
          </a:p>
          <a:p>
            <a:r>
              <a:rPr lang="en-US" dirty="0" smtClean="0"/>
              <a:t>Plot the silhouettes and inspect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455612" y="2362200"/>
            <a:ext cx="8686800" cy="424731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silhouette_samples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import matplotlib.cm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km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KMeans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(3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 # Also, 2 and 4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predicted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km.fit_predict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(attributes)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silhouette_vals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silhouette_samples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(attributes, predicted)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0, 0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y_ticks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for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c in enumerate(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cluster_labels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c_silhouette_vals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silhouette_vals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[predicted == c] 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c_silhouette_vals.sort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c_silhouette_vals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color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matplotlib.cm.jet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/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cluster_labels.shape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[0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]) 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plt.barh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(range(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c_silhouette_vals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color =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color)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c_silhouette_vals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plt.xlabel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("Silhouette coefficient")</a:t>
            </a:r>
          </a:p>
        </p:txBody>
      </p:sp>
    </p:spTree>
    <p:extLst>
      <p:ext uri="{BB962C8B-B14F-4D97-AF65-F5344CB8AC3E}">
        <p14:creationId xmlns:p14="http://schemas.microsoft.com/office/powerpoint/2010/main" val="3711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prototype-based clustering</a:t>
            </a:r>
          </a:p>
          <a:p>
            <a:r>
              <a:rPr lang="en-US" dirty="0" smtClean="0"/>
              <a:t>Advantage – allows us to plot </a:t>
            </a:r>
            <a:r>
              <a:rPr lang="en-US" dirty="0" err="1" smtClean="0">
                <a:solidFill>
                  <a:srgbClr val="3A4BA7"/>
                </a:solidFill>
              </a:rPr>
              <a:t>dendrograms</a:t>
            </a:r>
            <a:endParaRPr lang="en-US" dirty="0" smtClean="0">
              <a:solidFill>
                <a:srgbClr val="3A4BA7"/>
              </a:solidFill>
            </a:endParaRPr>
          </a:p>
          <a:p>
            <a:pPr lvl="1"/>
            <a:r>
              <a:rPr lang="en-US" dirty="0" smtClean="0"/>
              <a:t>Visualizations of binary hierarchical clustering</a:t>
            </a:r>
          </a:p>
          <a:p>
            <a:pPr lvl="1"/>
            <a:r>
              <a:rPr lang="en-US" dirty="0" smtClean="0"/>
              <a:t>Allow us to interpret the results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Compute the distance matrix (distances between any two points)</a:t>
            </a:r>
          </a:p>
          <a:p>
            <a:pPr lvl="1"/>
            <a:r>
              <a:rPr lang="en-US" dirty="0"/>
              <a:t>Start with each point at its own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Repeat until only one cluster is left:</a:t>
            </a:r>
          </a:p>
          <a:p>
            <a:pPr lvl="2"/>
            <a:r>
              <a:rPr lang="en-US" dirty="0" smtClean="0"/>
              <a:t>Merge the two closest clusters and update the distances</a:t>
            </a:r>
          </a:p>
          <a:p>
            <a:pPr lvl="2"/>
            <a:r>
              <a:rPr lang="en-US" dirty="0" smtClean="0"/>
              <a:t>Update the distance matrix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smtClean="0">
                <a:latin typeface="Consolas" panose="020B0609020204030204" pitchFamily="49" charset="0"/>
              </a:rPr>
              <a:t>linkage</a:t>
            </a:r>
            <a:r>
              <a:rPr lang="en-US" dirty="0" smtClean="0"/>
              <a:t> describes the process of 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67992" y="5943600"/>
            <a:ext cx="891540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sklearn.cluster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AgglomerativeClustering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aggl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AgglomerativeClustering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n_clusters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3, linkage = "complete")</a:t>
            </a:r>
          </a:p>
        </p:txBody>
      </p:sp>
    </p:spTree>
    <p:extLst>
      <p:ext uri="{BB962C8B-B14F-4D97-AF65-F5344CB8AC3E}">
        <p14:creationId xmlns:p14="http://schemas.microsoft.com/office/powerpoint/2010/main" val="26328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hierarchical (agglomerative) clustering </a:t>
            </a:r>
            <a:br>
              <a:rPr lang="en-US" dirty="0" smtClean="0"/>
            </a:br>
            <a:r>
              <a:rPr lang="en-US" dirty="0" smtClean="0"/>
              <a:t>on several datasets and visualize the results</a:t>
            </a:r>
          </a:p>
          <a:p>
            <a:pPr lvl="1"/>
            <a:r>
              <a:rPr lang="en-US" dirty="0" smtClean="0"/>
              <a:t>Blobs, moons, nested circles</a:t>
            </a:r>
          </a:p>
          <a:p>
            <a:pPr lvl="1"/>
            <a:r>
              <a:rPr lang="en-US" dirty="0" smtClean="0"/>
              <a:t>Try different linkage strategies</a:t>
            </a:r>
          </a:p>
          <a:p>
            <a:r>
              <a:rPr lang="en-US" dirty="0" smtClean="0"/>
              <a:t>Plot a </a:t>
            </a:r>
            <a:r>
              <a:rPr lang="en-US" dirty="0" err="1" smtClean="0"/>
              <a:t>dengrogram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linkage() </a:t>
            </a:r>
            <a:r>
              <a:rPr lang="en-US" dirty="0" smtClean="0"/>
              <a:t>calculates a distance matrix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dendrogram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creates the plot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(x-axis: ID, y-axis: distance)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455612" y="3276600"/>
            <a:ext cx="1013460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scipy.cluster.hierarchy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linkage,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dendrogram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row_clusters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linkage(attributes, method = "complete", metric =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euclidean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row_dendr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dendrogram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row_clusters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labels = clusters)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01" y="4314825"/>
            <a:ext cx="37814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A4BA7"/>
                </a:solidFill>
              </a:rPr>
              <a:t>D</a:t>
            </a:r>
            <a:r>
              <a:rPr lang="en-US" dirty="0"/>
              <a:t>ensity-</a:t>
            </a:r>
            <a:r>
              <a:rPr lang="en-US" b="1" dirty="0">
                <a:solidFill>
                  <a:srgbClr val="3A4BA7"/>
                </a:solidFill>
              </a:rPr>
              <a:t>b</a:t>
            </a:r>
            <a:r>
              <a:rPr lang="en-US" dirty="0"/>
              <a:t>ased </a:t>
            </a:r>
            <a:r>
              <a:rPr lang="en-US" b="1" dirty="0">
                <a:solidFill>
                  <a:srgbClr val="3A4BA7"/>
                </a:solidFill>
              </a:rPr>
              <a:t>S</a:t>
            </a:r>
            <a:r>
              <a:rPr lang="en-US" dirty="0"/>
              <a:t>patial </a:t>
            </a:r>
            <a:r>
              <a:rPr lang="en-US" b="1" dirty="0">
                <a:solidFill>
                  <a:srgbClr val="3A4BA7"/>
                </a:solidFill>
              </a:rPr>
              <a:t>C</a:t>
            </a:r>
            <a:r>
              <a:rPr lang="en-US" dirty="0"/>
              <a:t>lustering of </a:t>
            </a:r>
            <a:r>
              <a:rPr lang="en-US" b="1" dirty="0">
                <a:solidFill>
                  <a:srgbClr val="3A4BA7"/>
                </a:solidFill>
              </a:rPr>
              <a:t>A</a:t>
            </a:r>
            <a:r>
              <a:rPr lang="en-US" dirty="0"/>
              <a:t>pplications with </a:t>
            </a:r>
            <a:r>
              <a:rPr lang="en-US" b="1" dirty="0" smtClean="0">
                <a:solidFill>
                  <a:srgbClr val="3A4BA7"/>
                </a:solidFill>
              </a:rPr>
              <a:t>N</a:t>
            </a:r>
            <a:r>
              <a:rPr lang="en-US" dirty="0" smtClean="0"/>
              <a:t>oise</a:t>
            </a:r>
          </a:p>
          <a:p>
            <a:r>
              <a:rPr lang="en-US" dirty="0" smtClean="0"/>
              <a:t>Label all points as "core points" or "noise points"</a:t>
            </a:r>
          </a:p>
          <a:p>
            <a:pPr lvl="1"/>
            <a:r>
              <a:rPr lang="en-US" dirty="0" smtClean="0"/>
              <a:t>Core point: has at least      points within radius </a:t>
            </a:r>
          </a:p>
          <a:p>
            <a:r>
              <a:rPr lang="en-US" dirty="0" smtClean="0"/>
              <a:t>Use core points to create clusters</a:t>
            </a:r>
          </a:p>
          <a:p>
            <a:r>
              <a:rPr lang="en-US" dirty="0" smtClean="0"/>
              <a:t>DBSCAN vs. k-means</a:t>
            </a:r>
          </a:p>
          <a:p>
            <a:pPr lvl="1"/>
            <a:r>
              <a:rPr lang="en-US" dirty="0" smtClean="0"/>
              <a:t>Noise points are not assigned to any cluster</a:t>
            </a:r>
          </a:p>
          <a:p>
            <a:pPr lvl="1"/>
            <a:r>
              <a:rPr lang="en-US" dirty="0" smtClean="0"/>
              <a:t>Does not assume spherical shape</a:t>
            </a:r>
          </a:p>
          <a:p>
            <a:r>
              <a:rPr lang="en-US" dirty="0" smtClean="0"/>
              <a:t>Disadvantages: "curse of dimensionality", the hyperparameters need to be optimized</a:t>
            </a:r>
          </a:p>
          <a:p>
            <a:r>
              <a:rPr lang="en-US" dirty="0" smtClean="0"/>
              <a:t>Usage – like other clustering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31812" y="5921514"/>
            <a:ext cx="10134600" cy="70788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sklearn.cluster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DBSCAN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DBSCAN(eps = 0.2,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min_samples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5, metric = "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euclidean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6" y="2025870"/>
            <a:ext cx="298666" cy="15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92" y="2015359"/>
            <a:ext cx="145067" cy="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DBSCAN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performance of DBSCAN to the other clustering</a:t>
            </a:r>
            <a:br>
              <a:rPr lang="en-US" dirty="0" smtClean="0"/>
            </a:br>
            <a:r>
              <a:rPr lang="en-US" dirty="0" smtClean="0"/>
              <a:t>algorithms </a:t>
            </a:r>
          </a:p>
          <a:p>
            <a:pPr lvl="1"/>
            <a:r>
              <a:rPr lang="en-US" dirty="0" smtClean="0"/>
              <a:t>Use the datasets and results from the previous lab</a:t>
            </a:r>
          </a:p>
          <a:p>
            <a:r>
              <a:rPr lang="en-US" dirty="0" smtClean="0"/>
              <a:t>Which algorithm performs best on which dataset?</a:t>
            </a:r>
          </a:p>
          <a:p>
            <a:r>
              <a:rPr lang="en-US" dirty="0" smtClean="0">
                <a:hlinkClick r:id="rId2"/>
              </a:rPr>
              <a:t>Clustering comparison in </a:t>
            </a:r>
            <a:r>
              <a:rPr lang="en-US" dirty="0" err="1" smtClean="0">
                <a:hlinkClick r:id="rId2"/>
              </a:rPr>
              <a:t>scikit</a:t>
            </a:r>
            <a:r>
              <a:rPr lang="en-US" dirty="0" smtClean="0">
                <a:hlinkClick r:id="rId2"/>
              </a:rPr>
              <a:t>-learn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It's not always obvious which algorithm performs best on a dataset</a:t>
            </a:r>
          </a:p>
          <a:p>
            <a:pPr lvl="2"/>
            <a:r>
              <a:rPr lang="en-US" dirty="0" smtClean="0"/>
              <a:t>Especially if data comes in many dimensions</a:t>
            </a:r>
          </a:p>
          <a:p>
            <a:pPr lvl="1"/>
            <a:r>
              <a:rPr lang="en-US" dirty="0" smtClean="0"/>
              <a:t>A successful clustering depends on the algorithm and its hyperparameters</a:t>
            </a:r>
          </a:p>
          <a:p>
            <a:pPr lvl="1"/>
            <a:r>
              <a:rPr lang="en-US" dirty="0" smtClean="0"/>
              <a:t>We need to choose an appropriate distance metric</a:t>
            </a:r>
          </a:p>
          <a:p>
            <a:pPr lvl="1"/>
            <a:r>
              <a:rPr lang="en-US" dirty="0" smtClean="0"/>
              <a:t>We need some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8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Classifying Handwritten Digits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classification problems can be solved using clustering</a:t>
            </a:r>
          </a:p>
          <a:p>
            <a:r>
              <a:rPr lang="en-US" dirty="0" smtClean="0"/>
              <a:t>Download and explore the </a:t>
            </a:r>
            <a:r>
              <a:rPr lang="en-US" dirty="0" smtClean="0">
                <a:hlinkClick r:id="rId2"/>
              </a:rPr>
              <a:t>MNIST</a:t>
            </a:r>
            <a:r>
              <a:rPr lang="en-US" dirty="0" smtClean="0"/>
              <a:t> dataset of digits</a:t>
            </a:r>
          </a:p>
          <a:p>
            <a:pPr lvl="1"/>
            <a:r>
              <a:rPr lang="en-US" dirty="0" smtClean="0"/>
              <a:t>Idea: the same digits are written somewhat similarly</a:t>
            </a:r>
          </a:p>
          <a:p>
            <a:pPr lvl="1"/>
            <a:r>
              <a:rPr lang="en-US" dirty="0" smtClean="0"/>
              <a:t>Problem: how to represent the data?</a:t>
            </a:r>
          </a:p>
          <a:p>
            <a:pPr lvl="2"/>
            <a:r>
              <a:rPr lang="en-US" dirty="0" smtClean="0"/>
              <a:t>Quick and simple solution: array of pixels (2D -&gt; 1D)</a:t>
            </a:r>
          </a:p>
          <a:p>
            <a:pPr lvl="2"/>
            <a:r>
              <a:rPr lang="en-US" dirty="0" smtClean="0"/>
              <a:t>Other solutions: PCA, feature engineering, edge detection, …</a:t>
            </a:r>
          </a:p>
          <a:p>
            <a:r>
              <a:rPr lang="en-US" dirty="0" smtClean="0"/>
              <a:t>Apply k-means to the datasets</a:t>
            </a:r>
          </a:p>
          <a:p>
            <a:pPr lvl="1"/>
            <a:r>
              <a:rPr lang="en-US" dirty="0" smtClean="0"/>
              <a:t>How many clusters? We can start with 10 but it's better to optimize</a:t>
            </a:r>
          </a:p>
          <a:p>
            <a:r>
              <a:rPr lang="en-US" dirty="0" smtClean="0"/>
              <a:t>Apply other algorithms (hierarchical clustering, DBSCAN, </a:t>
            </a:r>
            <a:r>
              <a:rPr lang="en-US" dirty="0" err="1" smtClean="0"/>
              <a:t>kNN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SVM, random forest, logistic regression, naïve Bayes, etc.) and compare their performance</a:t>
            </a:r>
          </a:p>
          <a:p>
            <a:pPr lvl="1"/>
            <a:r>
              <a:rPr lang="en-US" b="1" dirty="0" smtClean="0"/>
              <a:t>Test the performance</a:t>
            </a:r>
            <a:r>
              <a:rPr lang="en-US" dirty="0" smtClean="0"/>
              <a:t> (like a classification problem)</a:t>
            </a:r>
          </a:p>
          <a:p>
            <a:pPr lvl="1"/>
            <a:r>
              <a:rPr lang="en-US" dirty="0"/>
              <a:t>See also the performance data on the authors'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Giving people what they want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19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</a:t>
            </a:r>
            <a:r>
              <a:rPr lang="en-US" sz="5400" b="1" dirty="0" err="1" smtClean="0">
                <a:solidFill>
                  <a:srgbClr val="3B4CA8"/>
                </a:solidFill>
              </a:rPr>
              <a:t>softuni-unsup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the rating or "preference" that a particular user</a:t>
            </a:r>
            <a:br>
              <a:rPr lang="en-US" dirty="0" smtClean="0"/>
            </a:br>
            <a:r>
              <a:rPr lang="en-US" dirty="0" smtClean="0"/>
              <a:t>will have for a particular product</a:t>
            </a:r>
          </a:p>
          <a:p>
            <a:pPr lvl="1"/>
            <a:r>
              <a:rPr lang="en-US" dirty="0" smtClean="0"/>
              <a:t>Examples: personalized ads, products which are frequently bought</a:t>
            </a:r>
            <a:br>
              <a:rPr lang="en-US" dirty="0" smtClean="0"/>
            </a:br>
            <a:r>
              <a:rPr lang="en-US" dirty="0" smtClean="0"/>
              <a:t>together, restaurants, people (social networks), etc.</a:t>
            </a:r>
          </a:p>
          <a:p>
            <a:pPr lvl="1"/>
            <a:r>
              <a:rPr lang="en-US" dirty="0" smtClean="0"/>
              <a:t>Main challenge: data sparsity (too little data is available)</a:t>
            </a:r>
          </a:p>
          <a:p>
            <a:r>
              <a:rPr lang="en-US" dirty="0" smtClean="0"/>
              <a:t>"Utility function" – should take into account</a:t>
            </a:r>
          </a:p>
          <a:p>
            <a:pPr lvl="1"/>
            <a:r>
              <a:rPr lang="en-US" dirty="0" smtClean="0"/>
              <a:t>Past user behavior</a:t>
            </a:r>
          </a:p>
          <a:p>
            <a:pPr lvl="1"/>
            <a:r>
              <a:rPr lang="en-US" dirty="0" smtClean="0"/>
              <a:t>Relations between users</a:t>
            </a:r>
          </a:p>
          <a:p>
            <a:pPr lvl="1"/>
            <a:r>
              <a:rPr lang="en-US" dirty="0" smtClean="0"/>
              <a:t>Relations between items</a:t>
            </a:r>
          </a:p>
          <a:p>
            <a:pPr lvl="1"/>
            <a:r>
              <a:rPr lang="en-US" dirty="0" smtClean="0"/>
              <a:t>Context, etc.</a:t>
            </a:r>
          </a:p>
          <a:p>
            <a:r>
              <a:rPr lang="en-US" dirty="0" smtClean="0"/>
              <a:t>Goal: maximize the utility function</a:t>
            </a:r>
          </a:p>
          <a:p>
            <a:r>
              <a:rPr lang="en-US" dirty="0" smtClean="0"/>
              <a:t>Typical workflow: collect ratings; find people with most "similar"</a:t>
            </a:r>
            <a:br>
              <a:rPr lang="en-US" dirty="0" smtClean="0"/>
            </a:br>
            <a:r>
              <a:rPr lang="en-US" dirty="0" smtClean="0"/>
              <a:t>tastes, recommend </a:t>
            </a:r>
            <a:r>
              <a:rPr lang="en-US" b="1" dirty="0" smtClean="0"/>
              <a:t>new</a:t>
            </a:r>
            <a:r>
              <a:rPr lang="en-US" dirty="0" smtClean="0"/>
              <a:t> (unfamiliar)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5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</a:t>
            </a:r>
            <a:r>
              <a:rPr lang="en-US" dirty="0"/>
              <a:t>: get a recommendation from many people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like we do in real life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User-based</a:t>
            </a:r>
          </a:p>
          <a:p>
            <a:pPr lvl="2"/>
            <a:r>
              <a:rPr lang="en-US" dirty="0" smtClean="0"/>
              <a:t>Look for users with the same rating patterns (e.g. using </a:t>
            </a:r>
            <a:r>
              <a:rPr lang="en-US" dirty="0" err="1" smtClean="0"/>
              <a:t>kNN</a:t>
            </a:r>
            <a:r>
              <a:rPr lang="en-US" dirty="0" smtClean="0"/>
              <a:t>, select</a:t>
            </a:r>
            <a:br>
              <a:rPr lang="en-US" dirty="0" smtClean="0"/>
            </a:br>
            <a:r>
              <a:rPr lang="en-US" dirty="0" smtClean="0"/>
              <a:t>the "closest" other users)</a:t>
            </a:r>
          </a:p>
          <a:p>
            <a:pPr lvl="2"/>
            <a:r>
              <a:rPr lang="en-US" dirty="0" smtClean="0"/>
              <a:t>Use others' rating to predict the rating for the active user</a:t>
            </a:r>
          </a:p>
          <a:p>
            <a:pPr lvl="1"/>
            <a:r>
              <a:rPr lang="en-US" dirty="0" smtClean="0"/>
              <a:t>Item-based</a:t>
            </a:r>
          </a:p>
          <a:p>
            <a:pPr lvl="2"/>
            <a:r>
              <a:rPr lang="en-US" dirty="0" smtClean="0"/>
              <a:t>Build an item-item matrix describing item relationships</a:t>
            </a:r>
          </a:p>
          <a:p>
            <a:pPr lvl="2"/>
            <a:r>
              <a:rPr lang="en-US" dirty="0" smtClean="0"/>
              <a:t>Infer the active user's tastes by matching user data with the matrix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Explicit: the user rates an item</a:t>
            </a:r>
          </a:p>
          <a:p>
            <a:pPr lvl="1"/>
            <a:r>
              <a:rPr lang="en-US" dirty="0" smtClean="0"/>
              <a:t>Implicit: the user suggests a rating passively</a:t>
            </a:r>
            <a:br>
              <a:rPr lang="en-US" dirty="0" smtClean="0"/>
            </a:br>
            <a:r>
              <a:rPr lang="en-US" dirty="0" smtClean="0"/>
              <a:t>(e.g. stops a song too early / repeats a song many times)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21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Netflix Prize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$1 million for improving recommendations</a:t>
            </a:r>
          </a:p>
          <a:p>
            <a:pPr lvl="1"/>
            <a:r>
              <a:rPr lang="en-US" dirty="0" smtClean="0"/>
              <a:t>21 September 2009 – BellKor, 10% improvement</a:t>
            </a:r>
          </a:p>
          <a:p>
            <a:r>
              <a:rPr lang="en-US" dirty="0" smtClean="0"/>
              <a:t>First finding: it's very easy to generate a good prediction but</a:t>
            </a:r>
            <a:br>
              <a:rPr lang="en-US" dirty="0" smtClean="0"/>
            </a:br>
            <a:r>
              <a:rPr lang="en-US" dirty="0" smtClean="0"/>
              <a:t>very hard to optimize it</a:t>
            </a:r>
          </a:p>
          <a:p>
            <a:r>
              <a:rPr lang="en-US" dirty="0" smtClean="0"/>
              <a:t>Solution: LDA (Latent Dirichlet Allocation)</a:t>
            </a:r>
          </a:p>
          <a:p>
            <a:pPr lvl="1"/>
            <a:r>
              <a:rPr lang="en-US" dirty="0" smtClean="0"/>
              <a:t>Matrix factorization (complex math but simple idea)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13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Collaborative Filtering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Rather complex math, but a simple idea</a:t>
            </a:r>
          </a:p>
          <a:p>
            <a:r>
              <a:rPr lang="en-US" dirty="0" smtClean="0"/>
              <a:t>Example: movies</a:t>
            </a:r>
          </a:p>
          <a:p>
            <a:pPr lvl="1"/>
            <a:r>
              <a:rPr lang="en-US" dirty="0" smtClean="0"/>
              <a:t>Each user has some "essence" (vector) of what genres they prefer</a:t>
            </a:r>
          </a:p>
          <a:p>
            <a:pPr lvl="1"/>
            <a:r>
              <a:rPr lang="en-US" dirty="0" smtClean="0"/>
              <a:t>Each movie can be expressed in the same "essence" terms</a:t>
            </a:r>
          </a:p>
          <a:p>
            <a:pPr lvl="1"/>
            <a:r>
              <a:rPr lang="en-US" dirty="0" smtClean="0"/>
              <a:t>A rating is the dot product of a user vector and a movie vector</a:t>
            </a:r>
          </a:p>
          <a:p>
            <a:pPr lvl="1"/>
            <a:r>
              <a:rPr lang="en-US" dirty="0" smtClean="0"/>
              <a:t>Goal: given the (user, movie) matrix, calculate the essence matrix</a:t>
            </a:r>
          </a:p>
          <a:p>
            <a:pPr lvl="2"/>
            <a:r>
              <a:rPr lang="en-US" dirty="0" smtClean="0"/>
              <a:t>After that, new ratings can be predicted by simple dot products</a:t>
            </a:r>
          </a:p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tutorial to create a simple recommender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collaborative filtering</a:t>
            </a:r>
          </a:p>
          <a:p>
            <a:pPr lvl="1"/>
            <a:r>
              <a:rPr lang="en-US" dirty="0" smtClean="0"/>
              <a:t>Preprocess the data, apply LDA, generate predictions</a:t>
            </a:r>
          </a:p>
          <a:p>
            <a:pPr lvl="1"/>
            <a:r>
              <a:rPr lang="en-US" dirty="0" smtClean="0"/>
              <a:t>* How can the system be improved?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12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Restaurant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the restaurant ratings data from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Best transform it into 3 datasets: user info, restaurant info, ratings</a:t>
            </a:r>
          </a:p>
          <a:p>
            <a:pPr lvl="1"/>
            <a:r>
              <a:rPr lang="en-US" dirty="0" smtClean="0"/>
              <a:t>Try to clean </a:t>
            </a:r>
            <a:r>
              <a:rPr lang="en-US" smtClean="0"/>
              <a:t>and explore the data</a:t>
            </a:r>
            <a:endParaRPr lang="en-US" dirty="0" smtClean="0"/>
          </a:p>
          <a:p>
            <a:r>
              <a:rPr lang="en-US" dirty="0" smtClean="0"/>
              <a:t>Perform simple collaborative filtering using only the ratings</a:t>
            </a:r>
          </a:p>
          <a:p>
            <a:r>
              <a:rPr lang="en-US" dirty="0" smtClean="0"/>
              <a:t>Optionally, try item-item and user-user based predictions</a:t>
            </a:r>
          </a:p>
          <a:p>
            <a:r>
              <a:rPr lang="en-US" dirty="0" smtClean="0"/>
              <a:t>Incorporate the restaurant and user profiles to get a better</a:t>
            </a:r>
            <a:br>
              <a:rPr lang="en-US" dirty="0" smtClean="0"/>
            </a:br>
            <a:r>
              <a:rPr lang="en-US" dirty="0" smtClean="0"/>
              <a:t>picture of their preferences</a:t>
            </a:r>
          </a:p>
          <a:p>
            <a:pPr lvl="1"/>
            <a:r>
              <a:rPr lang="en-US" dirty="0" smtClean="0"/>
              <a:t>Try user clustering based on profiles</a:t>
            </a:r>
          </a:p>
          <a:p>
            <a:pPr lvl="1"/>
            <a:r>
              <a:rPr lang="en-US" dirty="0" smtClean="0"/>
              <a:t>Try restaurant clustering</a:t>
            </a:r>
          </a:p>
          <a:p>
            <a:r>
              <a:rPr lang="en-US" dirty="0" smtClean="0"/>
              <a:t>Combine the results of several algorithms (e.g. collaborative </a:t>
            </a:r>
            <a:br>
              <a:rPr lang="en-US" dirty="0" smtClean="0"/>
            </a:br>
            <a:r>
              <a:rPr lang="en-US" dirty="0" smtClean="0"/>
              <a:t>filtering and clustering), e.g. using majority votes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2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– problem description</a:t>
            </a:r>
          </a:p>
          <a:p>
            <a:r>
              <a:rPr lang="en-US" dirty="0"/>
              <a:t>Clustering – problem description, approaches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Clustering and classification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Problem description, objective, types</a:t>
            </a:r>
          </a:p>
          <a:p>
            <a:pPr lvl="1"/>
            <a:r>
              <a:rPr lang="en-US" dirty="0"/>
              <a:t>Collaborative </a:t>
            </a:r>
            <a:r>
              <a:rPr lang="en-US" dirty="0" smtClean="0"/>
              <a:t>filtering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 – problem description</a:t>
            </a:r>
          </a:p>
          <a:p>
            <a:r>
              <a:rPr lang="en-US" dirty="0" smtClean="0"/>
              <a:t>Clustering – problem description, approaches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Clustering and classification</a:t>
            </a:r>
          </a:p>
          <a:p>
            <a:pPr lvl="1"/>
            <a:r>
              <a:rPr lang="en-US" dirty="0" smtClean="0"/>
              <a:t>Evaluating classification performance</a:t>
            </a:r>
          </a:p>
          <a:p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Problem description, objective, types</a:t>
            </a:r>
          </a:p>
          <a:p>
            <a:pPr lvl="1"/>
            <a:r>
              <a:rPr lang="en-US" dirty="0" smtClean="0"/>
              <a:t>Collaborative filtering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clumps in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Discover hidden structures in data where we don't know the right</a:t>
            </a:r>
            <a:br>
              <a:rPr lang="en-US" dirty="0" smtClean="0"/>
            </a:br>
            <a:r>
              <a:rPr lang="en-US" dirty="0" smtClean="0"/>
              <a:t>answer upfront</a:t>
            </a:r>
          </a:p>
          <a:p>
            <a:r>
              <a:rPr lang="en-US" b="1" dirty="0" smtClean="0">
                <a:solidFill>
                  <a:srgbClr val="3A4BA7"/>
                </a:solidFill>
              </a:rPr>
              <a:t>Clustering</a:t>
            </a:r>
          </a:p>
          <a:p>
            <a:pPr lvl="1"/>
            <a:r>
              <a:rPr lang="en-US" dirty="0" smtClean="0"/>
              <a:t>Find a natural grouping in data such that items in the same cluster</a:t>
            </a:r>
            <a:br>
              <a:rPr lang="en-US" dirty="0" smtClean="0"/>
            </a:br>
            <a:r>
              <a:rPr lang="en-US" dirty="0" smtClean="0"/>
              <a:t>are more similar to each other than those from different clusters</a:t>
            </a:r>
          </a:p>
          <a:p>
            <a:r>
              <a:rPr lang="en-US" dirty="0" smtClean="0"/>
              <a:t>Some applications</a:t>
            </a:r>
          </a:p>
          <a:p>
            <a:pPr lvl="1"/>
            <a:r>
              <a:rPr lang="en-US" dirty="0" smtClean="0"/>
              <a:t>Medicine: classify different types of tissues</a:t>
            </a:r>
          </a:p>
          <a:p>
            <a:pPr lvl="1"/>
            <a:r>
              <a:rPr lang="en-US" dirty="0" smtClean="0"/>
              <a:t>Marketing: group similar products</a:t>
            </a:r>
          </a:p>
          <a:p>
            <a:pPr lvl="1"/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Image segmentation, object recognition</a:t>
            </a:r>
          </a:p>
          <a:p>
            <a:pPr lvl="1"/>
            <a:r>
              <a:rPr lang="en-US" dirty="0" smtClean="0"/>
              <a:t>Crime analysis: "hot" spatial areas; similar crimes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2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Prototype-based algorithm</a:t>
            </a:r>
          </a:p>
          <a:p>
            <a:pPr lvl="1"/>
            <a:r>
              <a:rPr lang="en-US" dirty="0" smtClean="0"/>
              <a:t>Each cluster is represented by a "prototype" data point</a:t>
            </a:r>
          </a:p>
          <a:p>
            <a:pPr lvl="1"/>
            <a:r>
              <a:rPr lang="en-US" dirty="0" smtClean="0"/>
              <a:t>As opposed to density-based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Select number of clusters</a:t>
            </a:r>
          </a:p>
          <a:p>
            <a:pPr lvl="1"/>
            <a:r>
              <a:rPr lang="en-US" dirty="0" smtClean="0"/>
              <a:t>Randomly pick     samples as "initial centroids"</a:t>
            </a:r>
          </a:p>
          <a:p>
            <a:pPr lvl="1"/>
            <a:r>
              <a:rPr lang="en-US" dirty="0" smtClean="0"/>
              <a:t>Repeat until convergence (change in centers &lt; tolerance):</a:t>
            </a:r>
          </a:p>
          <a:p>
            <a:pPr lvl="2"/>
            <a:r>
              <a:rPr lang="en-US" dirty="0" smtClean="0"/>
              <a:t>Assign each sample to the nearest (using distance metric) centroid</a:t>
            </a:r>
          </a:p>
          <a:p>
            <a:pPr lvl="2"/>
            <a:r>
              <a:rPr lang="en-US" dirty="0" smtClean="0"/>
              <a:t>Move the centroids to the center of the newly created clusters</a:t>
            </a:r>
          </a:p>
          <a:p>
            <a:r>
              <a:rPr lang="en-US" dirty="0" smtClean="0"/>
              <a:t>Advantages: fast, simple, good for "spherical" clusters</a:t>
            </a:r>
          </a:p>
          <a:p>
            <a:r>
              <a:rPr lang="en-US" dirty="0" smtClean="0"/>
              <a:t>Disadvantages: we need to specify   , doesn't work too well</a:t>
            </a:r>
            <a:br>
              <a:rPr lang="en-US" dirty="0" smtClean="0"/>
            </a:br>
            <a:r>
              <a:rPr lang="en-US" dirty="0" smtClean="0"/>
              <a:t>with overlapping or hierarchical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82" y="2864070"/>
            <a:ext cx="146286" cy="2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72" y="3324380"/>
            <a:ext cx="146286" cy="2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02" y="5638800"/>
            <a:ext cx="170667" cy="2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Minimize the </a:t>
            </a:r>
            <a:r>
              <a:rPr lang="en-US" b="1" dirty="0" smtClean="0">
                <a:solidFill>
                  <a:srgbClr val="3A4BA7"/>
                </a:solidFill>
              </a:rPr>
              <a:t>cluster inertia </a:t>
            </a:r>
            <a:r>
              <a:rPr lang="en-US" dirty="0" smtClean="0"/>
              <a:t>– within-cluster sum of squared errors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Eucledian</a:t>
            </a:r>
            <a:r>
              <a:rPr lang="en-US" dirty="0" smtClean="0"/>
              <a:t> distances)</a:t>
            </a:r>
          </a:p>
          <a:p>
            <a:r>
              <a:rPr lang="en-US" dirty="0" smtClean="0"/>
              <a:t>Generating clusters</a:t>
            </a:r>
          </a:p>
          <a:p>
            <a:pPr lvl="1"/>
            <a:r>
              <a:rPr lang="en-US" dirty="0" smtClean="0"/>
              <a:t>We can use </a:t>
            </a:r>
            <a:r>
              <a:rPr lang="en-US" dirty="0" err="1" smtClean="0"/>
              <a:t>scikit</a:t>
            </a:r>
            <a:r>
              <a:rPr lang="en-US" dirty="0" smtClean="0"/>
              <a:t>-learn to generate "blobs" (clusters)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Other options – "circles", "moons",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89012" y="4953000"/>
            <a:ext cx="9144000" cy="132343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sklearn.datasets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make_blobs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make_circles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make_regression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make_s_curve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make_swiss_roll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The last two are 3D – you can either plot them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or see their projections using the x and z axes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012" y="3223853"/>
            <a:ext cx="9144000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sklearn.datasets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make_blobs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attributes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clusters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make_blobs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cluster_std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(attributes[:, 0], attributes[:, 1], c = clusters)</a:t>
            </a:r>
          </a:p>
        </p:txBody>
      </p:sp>
    </p:spTree>
    <p:extLst>
      <p:ext uri="{BB962C8B-B14F-4D97-AF65-F5344CB8AC3E}">
        <p14:creationId xmlns:p14="http://schemas.microsoft.com/office/powerpoint/2010/main" val="39010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k-Means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 clustering</a:t>
            </a:r>
          </a:p>
          <a:p>
            <a:r>
              <a:rPr lang="en-US" dirty="0" smtClean="0"/>
              <a:t>Display the original clusters and the clustering results</a:t>
            </a:r>
          </a:p>
          <a:p>
            <a:pPr lvl="1"/>
            <a:r>
              <a:rPr lang="en-US" dirty="0" smtClean="0"/>
              <a:t>* How do they differ? Can you explain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65212" y="3429000"/>
            <a:ext cx="9144000" cy="286232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sklearn.cluster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Kmeans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attributes, clusters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make_blobs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k_means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KMeans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(3,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"random")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assigned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k_means.fit_predict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(attributes)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(attributes[:, 0], attributes[:, 1], c = clusters)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(attributes[:, 0], attributes[:, 1], c = assigned)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initial seed =&gt; may lead to poor performance</a:t>
            </a:r>
          </a:p>
          <a:p>
            <a:pPr lvl="1"/>
            <a:r>
              <a:rPr lang="en-US" dirty="0" smtClean="0"/>
              <a:t>If the initial points aren't placed well enough or if the clusters</a:t>
            </a:r>
            <a:br>
              <a:rPr lang="en-US" dirty="0" smtClean="0"/>
            </a:br>
            <a:r>
              <a:rPr lang="en-US" dirty="0" smtClean="0"/>
              <a:t>are too "mixed"</a:t>
            </a:r>
          </a:p>
          <a:p>
            <a:r>
              <a:rPr lang="en-US" dirty="0" smtClean="0"/>
              <a:t>k-Means++ uses centers which are far away from each other</a:t>
            </a:r>
          </a:p>
          <a:p>
            <a:pPr lvl="1"/>
            <a:r>
              <a:rPr lang="en-US" dirty="0" smtClean="0"/>
              <a:t>Instead of random initialization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Choose the first centroid uniformly at random</a:t>
            </a:r>
          </a:p>
          <a:p>
            <a:pPr lvl="1"/>
            <a:r>
              <a:rPr lang="en-US" dirty="0" smtClean="0"/>
              <a:t>To choose the next centroids, use a weighted probability distribution</a:t>
            </a:r>
          </a:p>
          <a:p>
            <a:pPr lvl="2"/>
            <a:r>
              <a:rPr lang="en-US" dirty="0" smtClean="0"/>
              <a:t>Based on all currently selected centroids</a:t>
            </a:r>
          </a:p>
          <a:p>
            <a:pPr lvl="2"/>
            <a:r>
              <a:rPr lang="en-US" dirty="0" smtClean="0"/>
              <a:t>Further away = greater probability</a:t>
            </a:r>
          </a:p>
          <a:p>
            <a:pPr lvl="1"/>
            <a:r>
              <a:rPr lang="en-US" dirty="0" smtClean="0"/>
              <a:t>After all centroids have been initialized, proceed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k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k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k&#10;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6,24669"/>
  <p:tag name="LATEXADDIN" val="\documentclass{article}&#10;\usepackage{amsmath}&#10;\pagestyle{empty}&#10;\begin{document}&#10;&#10;$$&#10;m&#10;$$&#10;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12,74843"/>
  <p:tag name="LATEXADDIN" val="\documentclass{article}&#10;\usepackage{amsmath}&#10;\pagestyle{empty}&#10;\begin{document}&#10;&#10;$$&#10;\varepsilon&#10;$$&#10;&#10;&#10;\end{document}"/>
  <p:tag name="IGUANATEXSIZE" val="2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1244</Words>
  <Application>Microsoft Office PowerPoint</Application>
  <PresentationFormat>Custom</PresentationFormat>
  <Paragraphs>292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Unsupervised Learning</vt:lpstr>
      <vt:lpstr>Sli.do</vt:lpstr>
      <vt:lpstr>Table of Contents</vt:lpstr>
      <vt:lpstr>Clustering Analysis</vt:lpstr>
      <vt:lpstr>Clustering Analysis</vt:lpstr>
      <vt:lpstr>k-Means Clustering</vt:lpstr>
      <vt:lpstr>k-Means Clustering (2)</vt:lpstr>
      <vt:lpstr>Lab: k-Means Clustering</vt:lpstr>
      <vt:lpstr>k-Means++</vt:lpstr>
      <vt:lpstr>Lab: k-Means++</vt:lpstr>
      <vt:lpstr>Finding an Optimal Number of Clusters</vt:lpstr>
      <vt:lpstr>Evaluating Clustering Quality</vt:lpstr>
      <vt:lpstr>Lab: Silhouette Plots</vt:lpstr>
      <vt:lpstr>Hierarchical Clustering</vt:lpstr>
      <vt:lpstr>Lab: Hierarchical Clustering</vt:lpstr>
      <vt:lpstr>DBSCAN</vt:lpstr>
      <vt:lpstr>Lab: DBSCAN</vt:lpstr>
      <vt:lpstr>* Lab: Classifying Handwritten Digits</vt:lpstr>
      <vt:lpstr>Recommender Systems</vt:lpstr>
      <vt:lpstr>Recommender Systems</vt:lpstr>
      <vt:lpstr>Collaborative Filtering</vt:lpstr>
      <vt:lpstr>The Netflix Prize</vt:lpstr>
      <vt:lpstr>Lab: Collaborative Filtering</vt:lpstr>
      <vt:lpstr>* Lab: Restaurant Data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2017-04-06T18:49:30Z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