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0" r:id="rId4"/>
    <p:sldId id="267" r:id="rId5"/>
    <p:sldId id="257" r:id="rId6"/>
    <p:sldId id="275" r:id="rId7"/>
    <p:sldId id="28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87" r:id="rId18"/>
    <p:sldId id="289" r:id="rId19"/>
    <p:sldId id="290" r:id="rId20"/>
    <p:sldId id="291" r:id="rId21"/>
    <p:sldId id="262" r:id="rId22"/>
    <p:sldId id="25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BA7"/>
    <a:srgbClr val="4D4D4D"/>
    <a:srgbClr val="3B4CA8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neural_networks/plot_mlp_alpha.html#sphx-glr-auto-examples-neural-networks-plot-mlp-alpha-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se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arifai.com/dem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inspirational-applications-deep-learn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s/604087/the-dark-secret-at-the-heart-of-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like a human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06" y="4114800"/>
            <a:ext cx="2361600" cy="22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 err="1" smtClean="0"/>
              <a:t>perceptrons</a:t>
            </a:r>
            <a:r>
              <a:rPr lang="en-US" dirty="0" smtClean="0"/>
              <a:t> to achieve</a:t>
            </a:r>
            <a:r>
              <a:rPr lang="en-US" dirty="0"/>
              <a:t> </a:t>
            </a:r>
            <a:r>
              <a:rPr lang="en-US" dirty="0" smtClean="0"/>
              <a:t>glory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66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 layout</a:t>
            </a:r>
          </a:p>
          <a:p>
            <a:pPr lvl="1"/>
            <a:r>
              <a:rPr lang="en-US" dirty="0" smtClean="0"/>
              <a:t>Input(s) (+ bias unit)</a:t>
            </a:r>
          </a:p>
          <a:p>
            <a:pPr lvl="1"/>
            <a:r>
              <a:rPr lang="en-US" dirty="0" smtClean="0"/>
              <a:t>"Hidden layers" (+ bias units)</a:t>
            </a:r>
          </a:p>
          <a:p>
            <a:pPr lvl="1"/>
            <a:r>
              <a:rPr lang="en-US" dirty="0" smtClean="0"/>
              <a:t>Output(s)</a:t>
            </a:r>
          </a:p>
          <a:p>
            <a:r>
              <a:rPr lang="en-US" dirty="0" smtClean="0"/>
              <a:t>Each "node" is a perceptron</a:t>
            </a:r>
          </a:p>
          <a:p>
            <a:r>
              <a:rPr lang="en-US" dirty="0" smtClean="0"/>
              <a:t>Each arrow carries 0 or 1, and is assigned a weight</a:t>
            </a:r>
          </a:p>
          <a:p>
            <a:r>
              <a:rPr lang="en-US" dirty="0" smtClean="0"/>
              <a:t>The layers are fully connected</a:t>
            </a:r>
          </a:p>
          <a:p>
            <a:pPr lvl="1"/>
            <a:r>
              <a:rPr lang="en-US" dirty="0" smtClean="0"/>
              <a:t>There are no connections within layers</a:t>
            </a:r>
          </a:p>
          <a:p>
            <a:r>
              <a:rPr lang="en-US" dirty="0" smtClean="0"/>
              <a:t>More than 1 hidden layer -&gt; "deep learning" (deep NN)</a:t>
            </a:r>
          </a:p>
          <a:p>
            <a:r>
              <a:rPr lang="en-US" dirty="0" smtClean="0"/>
              <a:t>How many layers? How many units per layer?</a:t>
            </a:r>
          </a:p>
          <a:p>
            <a:pPr lvl="1"/>
            <a:r>
              <a:rPr lang="en-US" dirty="0" smtClean="0"/>
              <a:t>We don't know :( =&gt; hyperparameter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777241"/>
            <a:ext cx="33738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layers =&gt; the error gradients become too small</a:t>
            </a:r>
          </a:p>
          <a:p>
            <a:pPr lvl="1"/>
            <a:r>
              <a:rPr lang="en-US" dirty="0" smtClean="0"/>
              <a:t>"Vanishing gradient problem" – small gradient = too slow learning</a:t>
            </a:r>
          </a:p>
          <a:p>
            <a:pPr lvl="1"/>
            <a:r>
              <a:rPr lang="en-US" dirty="0" smtClean="0"/>
              <a:t>Special algorithms have been developed to deal with this</a:t>
            </a:r>
          </a:p>
          <a:p>
            <a:pPr lvl="2"/>
            <a:r>
              <a:rPr lang="en-US" dirty="0" smtClean="0"/>
              <a:t>E.g. pre-train the NN one layer at a time using unsupervised learning,</a:t>
            </a:r>
            <a:br>
              <a:rPr lang="en-US" dirty="0" smtClean="0"/>
            </a:br>
            <a:r>
              <a:rPr lang="en-US" dirty="0" smtClean="0"/>
              <a:t>use some form of "back-links" (recurrent NNs), use a genetic algorithm</a:t>
            </a:r>
            <a:br>
              <a:rPr lang="en-US" dirty="0" smtClean="0"/>
            </a:br>
            <a:r>
              <a:rPr lang="en-US" dirty="0" smtClean="0"/>
              <a:t>instead of gradient descent</a:t>
            </a:r>
          </a:p>
          <a:p>
            <a:pPr lvl="2"/>
            <a:r>
              <a:rPr lang="en-US" dirty="0" smtClean="0"/>
              <a:t>This is the field of deep learning</a:t>
            </a:r>
          </a:p>
          <a:p>
            <a:r>
              <a:rPr lang="en-US" dirty="0" smtClean="0"/>
              <a:t>Classification using NNs</a:t>
            </a:r>
          </a:p>
          <a:p>
            <a:pPr lvl="1"/>
            <a:r>
              <a:rPr lang="en-US" dirty="0" smtClean="0"/>
              <a:t>Two classes: one output (0 or 1)</a:t>
            </a:r>
          </a:p>
          <a:p>
            <a:pPr lvl="1"/>
            <a:r>
              <a:rPr lang="en-US" dirty="0" smtClean="0"/>
              <a:t>Many classes: use one-hot encoding to represent each class, have</a:t>
            </a:r>
            <a:br>
              <a:rPr lang="en-US" dirty="0" smtClean="0"/>
            </a:br>
            <a:r>
              <a:rPr lang="en-US" dirty="0" smtClean="0"/>
              <a:t>as many outputs as there are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 of NN we look at is called a "feed-forward NN"</a:t>
            </a:r>
          </a:p>
          <a:p>
            <a:pPr lvl="1"/>
            <a:r>
              <a:rPr lang="en-US" dirty="0" smtClean="0"/>
              <a:t>Data flows only forward, there are no "back-links"</a:t>
            </a:r>
          </a:p>
          <a:p>
            <a:r>
              <a:rPr lang="en-US" dirty="0" smtClean="0"/>
              <a:t>Learning algorithm: forward propagation / backpropagation</a:t>
            </a:r>
          </a:p>
          <a:p>
            <a:pPr lvl="1"/>
            <a:r>
              <a:rPr lang="en-US" dirty="0" smtClean="0"/>
              <a:t>Using the data, propagate the patterns from input to output</a:t>
            </a:r>
          </a:p>
          <a:p>
            <a:pPr lvl="1"/>
            <a:r>
              <a:rPr lang="en-US" dirty="0" smtClean="0"/>
              <a:t>Based on the output, calculate the error (using a cost function)</a:t>
            </a:r>
          </a:p>
          <a:p>
            <a:pPr lvl="1"/>
            <a:r>
              <a:rPr lang="en-US" dirty="0" err="1" smtClean="0"/>
              <a:t>Backpropagate</a:t>
            </a:r>
            <a:r>
              <a:rPr lang="en-US" dirty="0" smtClean="0"/>
              <a:t> the error (using derivatives), update the model</a:t>
            </a:r>
          </a:p>
          <a:p>
            <a:r>
              <a:rPr lang="en-US" dirty="0" smtClean="0"/>
              <a:t>We get the "final" weights after repeating the process </a:t>
            </a:r>
            <a:br>
              <a:rPr lang="en-US" dirty="0" smtClean="0"/>
            </a:br>
            <a:r>
              <a:rPr lang="en-US" dirty="0" smtClean="0"/>
              <a:t>for several epochs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67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Classification: just use one-hot encoding</a:t>
            </a:r>
          </a:p>
          <a:p>
            <a:pPr lvl="1"/>
            <a:r>
              <a:rPr lang="en-US" dirty="0" smtClean="0"/>
              <a:t>MLP = multi-layer perceptron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Regression: do not use activation function on the output layer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Regularization: parameter </a:t>
            </a:r>
            <a:r>
              <a:rPr lang="en-US" dirty="0" smtClean="0">
                <a:latin typeface="Consolas" panose="020B0609020204030204" pitchFamily="49" charset="0"/>
              </a:rPr>
              <a:t>alpha</a:t>
            </a:r>
            <a:r>
              <a:rPr lang="en-US" dirty="0" smtClean="0"/>
              <a:t> (increasing = less overfitting)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visual comparison </a:t>
            </a:r>
            <a:r>
              <a:rPr lang="en-US" dirty="0" smtClean="0"/>
              <a:t>of regularization parameters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A neural network is very sensitive to feature scaling ([0; 1], [-1; 1] or Z)</a:t>
            </a:r>
          </a:p>
          <a:p>
            <a:pPr lvl="2"/>
            <a:r>
              <a:rPr lang="en-US" dirty="0" smtClean="0"/>
              <a:t>Use a scaler, e.g. </a:t>
            </a:r>
            <a:r>
              <a:rPr lang="en-US" dirty="0" err="1" smtClean="0">
                <a:latin typeface="Consolas" panose="020B0609020204030204" pitchFamily="49" charset="0"/>
              </a:rPr>
              <a:t>StandardScaler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Use fine-tuning to optimize </a:t>
            </a:r>
            <a:r>
              <a:rPr lang="en-US" dirty="0" smtClean="0">
                <a:latin typeface="Consolas" panose="020B0609020204030204" pitchFamily="49" charset="0"/>
              </a:rPr>
              <a:t>alpha</a:t>
            </a:r>
          </a:p>
          <a:p>
            <a:pPr lvl="2"/>
            <a:r>
              <a:rPr lang="en-US" dirty="0" smtClean="0"/>
              <a:t>Usually in the range </a:t>
            </a:r>
            <a:r>
              <a:rPr lang="en-US" dirty="0" smtClean="0">
                <a:latin typeface="Consolas" panose="020B0609020204030204" pitchFamily="49" charset="0"/>
              </a:rPr>
              <a:t>10.0 ** </a:t>
            </a:r>
            <a:r>
              <a:rPr lang="en-US" dirty="0" smtClean="0">
                <a:latin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</a:rPr>
              <a:t>np.arange</a:t>
            </a:r>
            <a:r>
              <a:rPr lang="en-US" dirty="0" smtClean="0">
                <a:latin typeface="Consolas" panose="020B0609020204030204" pitchFamily="49" charset="0"/>
              </a:rPr>
              <a:t>(1</a:t>
            </a:r>
            <a:r>
              <a:rPr lang="en-US" dirty="0" smtClean="0">
                <a:latin typeface="Consolas" panose="020B0609020204030204" pitchFamily="49" charset="0"/>
              </a:rPr>
              <a:t>,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12812" y="1752600"/>
            <a:ext cx="9144000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sklearn.neural_network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MLPClassifier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341" y="2729895"/>
            <a:ext cx="9144000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sklearn.neural_network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MLPRegressor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Classifying Handwritten Digits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Obtain the MNIST dataset of handwritten digits</a:t>
            </a:r>
          </a:p>
          <a:p>
            <a:pPr lvl="1"/>
            <a:r>
              <a:rPr lang="en-US" dirty="0" smtClean="0"/>
              <a:t>This is a famous dataset for learning and comparing neural networks</a:t>
            </a:r>
          </a:p>
          <a:p>
            <a:pPr lvl="1"/>
            <a:r>
              <a:rPr lang="en-US" dirty="0" smtClean="0"/>
              <a:t>Each data point represents a 28 x 28 image of a digit (0 – 9)</a:t>
            </a:r>
          </a:p>
          <a:p>
            <a:r>
              <a:rPr lang="en-US" dirty="0" smtClean="0"/>
              <a:t>Train a simple NN on the MNIST dataset</a:t>
            </a:r>
          </a:p>
          <a:p>
            <a:pPr lvl="1"/>
            <a:r>
              <a:rPr lang="en-US" dirty="0" smtClean="0"/>
              <a:t>Choose a reasonable number of layers and units per layer, e.g. {3, 3}</a:t>
            </a:r>
          </a:p>
          <a:p>
            <a:r>
              <a:rPr lang="en-US" dirty="0" smtClean="0"/>
              <a:t>Test, score and evaluate the classification performance</a:t>
            </a:r>
          </a:p>
          <a:p>
            <a:pPr lvl="1"/>
            <a:r>
              <a:rPr lang="en-US" dirty="0" smtClean="0"/>
              <a:t>E. g. accuracy, precision, recall, F1, confusion matrix, ROC curve</a:t>
            </a:r>
          </a:p>
          <a:p>
            <a:r>
              <a:rPr lang="en-US" dirty="0" smtClean="0"/>
              <a:t>* Try several other architectures (e.g. more layers, more units</a:t>
            </a:r>
            <a:br>
              <a:rPr lang="en-US" dirty="0" smtClean="0"/>
            </a:br>
            <a:r>
              <a:rPr lang="en-US" dirty="0" smtClean="0"/>
              <a:t>per layer, different structure, e.g. 2 + 3 + 2 units, etc.)</a:t>
            </a:r>
          </a:p>
          <a:p>
            <a:r>
              <a:rPr lang="en-US" dirty="0" smtClean="0"/>
              <a:t>* Compare the results with (an)other classifier(s), e.g.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31812" y="777241"/>
            <a:ext cx="9144000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sklearn.neural_network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MLPClassifier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More Deep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another dataset</a:t>
            </a:r>
          </a:p>
          <a:p>
            <a:pPr lvl="1"/>
            <a:r>
              <a:rPr lang="en-US" dirty="0" smtClean="0"/>
              <a:t>There are some awesome examples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(both real and generated)</a:t>
            </a:r>
          </a:p>
          <a:p>
            <a:r>
              <a:rPr lang="en-US" dirty="0" smtClean="0"/>
              <a:t>Explore the data</a:t>
            </a:r>
          </a:p>
          <a:p>
            <a:r>
              <a:rPr lang="en-US" dirty="0" smtClean="0"/>
              <a:t>If needed, perform data transformations</a:t>
            </a:r>
          </a:p>
          <a:p>
            <a:pPr lvl="1"/>
            <a:r>
              <a:rPr lang="en-US" dirty="0" smtClean="0"/>
              <a:t>Data tidying and cleaning, scaling, feature selection, </a:t>
            </a:r>
            <a:br>
              <a:rPr lang="en-US" dirty="0" smtClean="0"/>
            </a:br>
            <a:r>
              <a:rPr lang="en-US" dirty="0" smtClean="0"/>
              <a:t>dimensionality reduction, etc.</a:t>
            </a:r>
          </a:p>
          <a:p>
            <a:r>
              <a:rPr lang="en-US" dirty="0" smtClean="0"/>
              <a:t>Train one neural network, use regularization</a:t>
            </a:r>
          </a:p>
          <a:p>
            <a:pPr lvl="1"/>
            <a:r>
              <a:rPr lang="en-US" dirty="0" smtClean="0"/>
              <a:t>Fine tune number of layers, number of units per layer, regularization</a:t>
            </a:r>
          </a:p>
          <a:p>
            <a:r>
              <a:rPr lang="en-US" dirty="0" smtClean="0"/>
              <a:t>Perform model selection</a:t>
            </a:r>
          </a:p>
          <a:p>
            <a:r>
              <a:rPr lang="en-US" dirty="0" smtClean="0"/>
              <a:t>Compare the results to other algorithms</a:t>
            </a:r>
          </a:p>
          <a:p>
            <a:pPr lvl="1"/>
            <a:r>
              <a:rPr lang="en-US" dirty="0" smtClean="0"/>
              <a:t>See what others have achieved on the same datasets, compare performance and improve your algorithm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9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eed-forward NNs inspired by the visual cortex</a:t>
            </a:r>
          </a:p>
          <a:p>
            <a:pPr lvl="1"/>
            <a:r>
              <a:rPr lang="en-US" dirty="0" smtClean="0"/>
              <a:t>Very useful for working on images</a:t>
            </a:r>
            <a:r>
              <a:rPr lang="en-US" dirty="0"/>
              <a:t> </a:t>
            </a:r>
            <a:r>
              <a:rPr lang="en-US" dirty="0" smtClean="0"/>
              <a:t>(recognition and classification)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www.clarifai.com/demo</a:t>
            </a:r>
            <a:endParaRPr lang="en-US" dirty="0"/>
          </a:p>
          <a:p>
            <a:r>
              <a:rPr lang="en-US" dirty="0" smtClean="0"/>
              <a:t>Main operations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Non-linearity (</a:t>
            </a:r>
            <a:r>
              <a:rPr lang="en-US" dirty="0" err="1" smtClean="0"/>
              <a:t>ReLU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3A4BA7"/>
                </a:solidFill>
              </a:rPr>
              <a:t>Re</a:t>
            </a:r>
            <a:r>
              <a:rPr lang="en-US" dirty="0" smtClean="0"/>
              <a:t>ctified </a:t>
            </a:r>
            <a:r>
              <a:rPr lang="en-US" b="1" dirty="0">
                <a:solidFill>
                  <a:srgbClr val="3A4BA7"/>
                </a:solidFill>
              </a:rPr>
              <a:t>L</a:t>
            </a:r>
            <a:r>
              <a:rPr lang="en-US" dirty="0" smtClean="0"/>
              <a:t>inear </a:t>
            </a:r>
            <a:r>
              <a:rPr lang="en-US" b="1" dirty="0" smtClean="0">
                <a:solidFill>
                  <a:srgbClr val="3A4BA7"/>
                </a:solidFill>
              </a:rPr>
              <a:t>U</a:t>
            </a:r>
            <a:r>
              <a:rPr lang="en-US" dirty="0" smtClean="0"/>
              <a:t>nits)</a:t>
            </a:r>
          </a:p>
          <a:p>
            <a:pPr lvl="1"/>
            <a:r>
              <a:rPr lang="en-US" dirty="0" smtClean="0"/>
              <a:t>Pooling (</a:t>
            </a:r>
            <a:r>
              <a:rPr lang="en-US" dirty="0" err="1" smtClean="0"/>
              <a:t>downsampling</a:t>
            </a:r>
            <a:r>
              <a:rPr lang="en-US" dirty="0" smtClean="0"/>
              <a:t>, subsampling)</a:t>
            </a:r>
          </a:p>
          <a:p>
            <a:pPr lvl="1"/>
            <a:r>
              <a:rPr lang="en-US" dirty="0" smtClean="0"/>
              <a:t>Classification (fully-connected layer)</a:t>
            </a:r>
          </a:p>
          <a:p>
            <a:r>
              <a:rPr lang="en-US" dirty="0" smtClean="0"/>
              <a:t>Idea: before proceeding to classification, perform image</a:t>
            </a:r>
            <a:br>
              <a:rPr lang="en-US" dirty="0" smtClean="0"/>
            </a:br>
            <a:r>
              <a:rPr lang="en-US" dirty="0" smtClean="0"/>
              <a:t>processing using convolution, pooling and </a:t>
            </a:r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dirty="0" smtClean="0"/>
              <a:t>This process produces the input features of a classical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6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Convolution: slide a particular </a:t>
            </a:r>
            <a:br>
              <a:rPr lang="en-US" dirty="0" smtClean="0"/>
            </a:br>
            <a:r>
              <a:rPr lang="en-US" dirty="0" smtClean="0"/>
              <a:t>matrix (called </a:t>
            </a:r>
            <a:r>
              <a:rPr lang="en-US" dirty="0" smtClean="0">
                <a:solidFill>
                  <a:srgbClr val="3A4BA7"/>
                </a:solidFill>
              </a:rPr>
              <a:t>kernel</a:t>
            </a:r>
            <a:r>
              <a:rPr lang="en-US" dirty="0" smtClean="0"/>
              <a:t>) over the image</a:t>
            </a:r>
          </a:p>
          <a:p>
            <a:pPr lvl="1"/>
            <a:r>
              <a:rPr lang="en-US" dirty="0" smtClean="0"/>
              <a:t>This produces a new, smaller matrix </a:t>
            </a:r>
            <a:br>
              <a:rPr lang="en-US" dirty="0" smtClean="0"/>
            </a:br>
            <a:r>
              <a:rPr lang="en-US" dirty="0" smtClean="0"/>
              <a:t>representing the convolved feature (called </a:t>
            </a:r>
            <a:r>
              <a:rPr lang="en-US" dirty="0" smtClean="0">
                <a:solidFill>
                  <a:srgbClr val="3A4BA7"/>
                </a:solidFill>
              </a:rPr>
              <a:t>feature map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Many filters =&gt; "stacked" matrices (3D feature map)</a:t>
            </a:r>
          </a:p>
          <a:p>
            <a:r>
              <a:rPr lang="en-US" dirty="0" smtClean="0"/>
              <a:t>Rectification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Performed after each convolution:</a:t>
            </a:r>
          </a:p>
          <a:p>
            <a:pPr lvl="1"/>
            <a:r>
              <a:rPr lang="en-US" dirty="0" smtClean="0"/>
              <a:t>Replaces all negative feature map values with 0</a:t>
            </a:r>
          </a:p>
          <a:p>
            <a:pPr lvl="1"/>
            <a:r>
              <a:rPr lang="en-US" dirty="0" smtClean="0"/>
              <a:t>Convolution is a linear operation and we want to learn</a:t>
            </a:r>
            <a:br>
              <a:rPr lang="en-US" dirty="0" smtClean="0"/>
            </a:br>
            <a:r>
              <a:rPr lang="en-US" dirty="0" smtClean="0"/>
              <a:t>non-linear features; this unit introduces non-linearity</a:t>
            </a:r>
          </a:p>
          <a:p>
            <a:pPr lvl="1"/>
            <a:r>
              <a:rPr lang="en-US" dirty="0" smtClean="0"/>
              <a:t>It's also possible to use other functions</a:t>
            </a:r>
          </a:p>
          <a:p>
            <a:pPr lvl="1"/>
            <a:r>
              <a:rPr lang="en-US" dirty="0" smtClean="0"/>
              <a:t>Result from the operation: </a:t>
            </a:r>
            <a:r>
              <a:rPr lang="en-US" dirty="0" smtClean="0">
                <a:solidFill>
                  <a:srgbClr val="3A4BA7"/>
                </a:solidFill>
              </a:rPr>
              <a:t>rectified feature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914400"/>
            <a:ext cx="4507523" cy="1171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13" y="3557624"/>
            <a:ext cx="1784685" cy="31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80" y="2590800"/>
            <a:ext cx="2326145" cy="15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Pooling (</a:t>
            </a:r>
            <a:r>
              <a:rPr lang="en-US" dirty="0" err="1" smtClean="0"/>
              <a:t>downsampling</a:t>
            </a:r>
            <a:r>
              <a:rPr lang="en-US" dirty="0" smtClean="0"/>
              <a:t>)</a:t>
            </a:r>
            <a:endParaRPr lang="en-US" dirty="0">
              <a:solidFill>
                <a:srgbClr val="3A4BA7"/>
              </a:solidFill>
            </a:endParaRPr>
          </a:p>
          <a:p>
            <a:pPr lvl="1"/>
            <a:r>
              <a:rPr lang="en-US" dirty="0" smtClean="0"/>
              <a:t>Reduces the feature map size</a:t>
            </a:r>
          </a:p>
          <a:p>
            <a:pPr lvl="1"/>
            <a:r>
              <a:rPr lang="en-US" dirty="0" smtClean="0"/>
              <a:t>Types: max, average, sum, etc.</a:t>
            </a:r>
          </a:p>
          <a:p>
            <a:pPr lvl="2"/>
            <a:r>
              <a:rPr lang="en-US" dirty="0" smtClean="0"/>
              <a:t>The function is applied to a "window" over the image</a:t>
            </a:r>
          </a:p>
          <a:p>
            <a:pPr lvl="2"/>
            <a:r>
              <a:rPr lang="en-US" dirty="0" smtClean="0"/>
              <a:t>Stride: how many pixels to "skip"</a:t>
            </a:r>
          </a:p>
          <a:p>
            <a:r>
              <a:rPr lang="en-US" dirty="0" smtClean="0"/>
              <a:t>The combination of convolution, </a:t>
            </a:r>
            <a:r>
              <a:rPr lang="en-US" dirty="0" err="1" smtClean="0"/>
              <a:t>ReLU</a:t>
            </a:r>
            <a:r>
              <a:rPr lang="en-US" dirty="0" smtClean="0"/>
              <a:t> and pooling layers should</a:t>
            </a:r>
            <a:br>
              <a:rPr lang="en-US" dirty="0" smtClean="0"/>
            </a:br>
            <a:r>
              <a:rPr lang="en-US" dirty="0" smtClean="0"/>
              <a:t>output a 1D number vector</a:t>
            </a:r>
          </a:p>
          <a:p>
            <a:pPr lvl="1"/>
            <a:r>
              <a:rPr lang="en-US" dirty="0" smtClean="0"/>
              <a:t>Represents high-level </a:t>
            </a:r>
            <a:br>
              <a:rPr lang="en-US" dirty="0" smtClean="0"/>
            </a:br>
            <a:r>
              <a:rPr lang="en-US" dirty="0" smtClean="0"/>
              <a:t>features of the input image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as the input to a </a:t>
            </a:r>
            <a:br>
              <a:rPr lang="en-US" dirty="0" smtClean="0"/>
            </a:br>
            <a:r>
              <a:rPr lang="en-US" dirty="0" smtClean="0"/>
              <a:t>"standard" feed-forward NN</a:t>
            </a:r>
          </a:p>
          <a:p>
            <a:pPr lvl="2"/>
            <a:r>
              <a:rPr lang="en-US" dirty="0" smtClean="0"/>
              <a:t>Called a </a:t>
            </a:r>
            <a:r>
              <a:rPr lang="en-US" dirty="0" smtClean="0">
                <a:solidFill>
                  <a:srgbClr val="3A4BA7"/>
                </a:solidFill>
              </a:rPr>
              <a:t>fully-connected layer</a:t>
            </a:r>
          </a:p>
          <a:p>
            <a:pPr lvl="1"/>
            <a:r>
              <a:rPr lang="en-US" dirty="0" smtClean="0"/>
              <a:t>The NN outputs the final result (e.g. image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777241"/>
            <a:ext cx="3138488" cy="1467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20" y="3661778"/>
            <a:ext cx="6069792" cy="21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</a:t>
            </a:r>
            <a:r>
              <a:rPr lang="en-US" sz="5400" b="1" dirty="0" err="1" smtClean="0">
                <a:solidFill>
                  <a:srgbClr val="3B4CA8"/>
                </a:solidFill>
              </a:rPr>
              <a:t>softuni-nn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– overview, problem statement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Feed-forward NNs (multi-layer </a:t>
            </a:r>
            <a:r>
              <a:rPr lang="en-US" dirty="0" err="1"/>
              <a:t>perceptrons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Training, applications for classification</a:t>
            </a:r>
          </a:p>
          <a:p>
            <a:r>
              <a:rPr lang="en-US" dirty="0"/>
              <a:t>Convolutional neural networks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– overview, problem statement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Perceptron</a:t>
            </a:r>
          </a:p>
          <a:p>
            <a:r>
              <a:rPr lang="en-US" dirty="0" smtClean="0"/>
              <a:t>Feed-forward NNs (multi-layer 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Training, applications for classification</a:t>
            </a:r>
          </a:p>
          <a:p>
            <a:r>
              <a:rPr lang="en-US" dirty="0" smtClean="0"/>
              <a:t>Convolutional neural networks –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unit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networks try to mimic the way the human brain works</a:t>
            </a:r>
          </a:p>
          <a:p>
            <a:pPr lvl="1"/>
            <a:r>
              <a:rPr lang="en-US" dirty="0" smtClean="0"/>
              <a:t>Series of interconnected artificial neurons (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do classification, regression, unsupervised learning, etc.</a:t>
            </a:r>
          </a:p>
          <a:p>
            <a:r>
              <a:rPr lang="en-US" dirty="0" err="1" smtClean="0"/>
              <a:t>Perceptrons</a:t>
            </a:r>
            <a:r>
              <a:rPr lang="en-US" dirty="0" smtClean="0"/>
              <a:t> "invented" in the 1940s</a:t>
            </a:r>
          </a:p>
          <a:p>
            <a:pPr lvl="1"/>
            <a:r>
              <a:rPr lang="en-US" dirty="0" smtClean="0"/>
              <a:t>Great development in the recent years</a:t>
            </a:r>
            <a:endParaRPr lang="en-US" dirty="0"/>
          </a:p>
          <a:p>
            <a:r>
              <a:rPr lang="en-US" dirty="0" smtClean="0"/>
              <a:t>"Deep learning" – ML algorithms using neural networks</a:t>
            </a:r>
          </a:p>
          <a:p>
            <a:r>
              <a:rPr lang="en-US" dirty="0" smtClean="0"/>
              <a:t>Cutting-edge applications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Speech recognition and generation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Game playing, etc.</a:t>
            </a:r>
          </a:p>
          <a:p>
            <a:r>
              <a:rPr lang="en-US" dirty="0" smtClean="0"/>
              <a:t>Some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of deep learning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2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Networks: Pros and Cons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be used to model any datasets</a:t>
            </a:r>
          </a:p>
          <a:p>
            <a:pPr lvl="1"/>
            <a:r>
              <a:rPr lang="en-US" dirty="0" smtClean="0"/>
              <a:t>Arbitrary dataset complexity</a:t>
            </a:r>
          </a:p>
          <a:p>
            <a:pPr lvl="1"/>
            <a:r>
              <a:rPr lang="en-US" dirty="0" smtClean="0"/>
              <a:t>One type of algorithm can be used for many applications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 not provide any interpretability</a:t>
            </a:r>
          </a:p>
          <a:p>
            <a:pPr lvl="1"/>
            <a:r>
              <a:rPr lang="en-US" dirty="0" smtClean="0"/>
              <a:t>The classification boundaries are hard to interpret</a:t>
            </a:r>
          </a:p>
          <a:p>
            <a:pPr lvl="1"/>
            <a:r>
              <a:rPr lang="en-US" dirty="0" smtClean="0"/>
              <a:t>The model is mostly "black box"</a:t>
            </a:r>
          </a:p>
          <a:p>
            <a:pPr lvl="1"/>
            <a:r>
              <a:rPr lang="en-US" dirty="0" smtClean="0"/>
              <a:t>NNs are not probabilistic (we can't get a confidence metric)</a:t>
            </a:r>
          </a:p>
          <a:p>
            <a:pPr lvl="1"/>
            <a:r>
              <a:rPr lang="en-US" dirty="0" smtClean="0">
                <a:hlinkClick r:id="rId2"/>
              </a:rPr>
              <a:t>"The Dark Secrets at the Heart of AI"</a:t>
            </a:r>
            <a:endParaRPr lang="en-US" dirty="0" smtClean="0"/>
          </a:p>
          <a:p>
            <a:pPr lvl="2"/>
            <a:r>
              <a:rPr lang="en-US" dirty="0" smtClean="0"/>
              <a:t>Solutions: trying to explain decisions, combining with other algorithms, etc.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Can be slow</a:t>
            </a:r>
          </a:p>
          <a:p>
            <a:pPr lvl="1"/>
            <a:r>
              <a:rPr lang="en-US" dirty="0" smtClean="0"/>
              <a:t>Other models usually train a lot faster, even if we use special hardware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NNs are not a substitute for understanding the problem deeply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0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"NN unit"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Assign each input a weight</a:t>
            </a:r>
          </a:p>
          <a:p>
            <a:pPr lvl="1"/>
            <a:r>
              <a:rPr lang="en-US" dirty="0" smtClean="0"/>
              <a:t>Sum all weighted inputs</a:t>
            </a:r>
          </a:p>
          <a:p>
            <a:pPr lvl="1"/>
            <a:r>
              <a:rPr lang="en-US" dirty="0" smtClean="0"/>
              <a:t>Pass the sum to an </a:t>
            </a:r>
            <a:r>
              <a:rPr lang="en-US" dirty="0" smtClean="0">
                <a:solidFill>
                  <a:srgbClr val="3A4BA7"/>
                </a:solidFill>
              </a:rPr>
              <a:t>activation function</a:t>
            </a:r>
          </a:p>
          <a:p>
            <a:pPr lvl="2"/>
            <a:r>
              <a:rPr lang="en-US" dirty="0" smtClean="0"/>
              <a:t>Decides whether the neuron will activate (i.e. return 1) -&gt; binary output</a:t>
            </a:r>
          </a:p>
          <a:p>
            <a:pPr lvl="2"/>
            <a:r>
              <a:rPr lang="en-US" dirty="0" smtClean="0"/>
              <a:t>Usually sigmoid function or step function</a:t>
            </a:r>
          </a:p>
          <a:p>
            <a:pPr lvl="1"/>
            <a:r>
              <a:rPr lang="en-US" dirty="0" smtClean="0"/>
              <a:t>As a result, the perceptron returns 0 or 1</a:t>
            </a:r>
          </a:p>
          <a:p>
            <a:r>
              <a:rPr lang="en-US" dirty="0" smtClean="0"/>
              <a:t>One perceptron is enough to solve any linearly separable problem</a:t>
            </a:r>
          </a:p>
          <a:p>
            <a:r>
              <a:rPr lang="en-US" dirty="0" smtClean="0"/>
              <a:t>Usage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15" y="663893"/>
            <a:ext cx="4733925" cy="1781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812" y="5583620"/>
            <a:ext cx="9144000" cy="70788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Perceptron</a:t>
            </a: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perceptron = Perceptron()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 definition is not enough</a:t>
            </a:r>
          </a:p>
          <a:p>
            <a:pPr lvl="1"/>
            <a:r>
              <a:rPr lang="en-US" dirty="0" smtClean="0"/>
              <a:t>We have to update the weights</a:t>
            </a:r>
          </a:p>
          <a:p>
            <a:r>
              <a:rPr lang="en-US" dirty="0" err="1" smtClean="0"/>
              <a:t>Adaline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3A4BA7"/>
                </a:solidFill>
              </a:rPr>
              <a:t>ADA</a:t>
            </a:r>
            <a:r>
              <a:rPr lang="en-US" dirty="0" err="1" smtClean="0"/>
              <a:t>ptive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3A4BA7"/>
                </a:solidFill>
              </a:rPr>
              <a:t>LIN</a:t>
            </a:r>
            <a:r>
              <a:rPr lang="en-US" dirty="0" err="1" smtClean="0"/>
              <a:t>ear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A4BA7"/>
                </a:solidFill>
              </a:rPr>
              <a:t>E</a:t>
            </a:r>
            <a:r>
              <a:rPr lang="en-US" dirty="0" smtClean="0"/>
              <a:t>lement) – a perceptron that can learn</a:t>
            </a:r>
          </a:p>
          <a:p>
            <a:pPr lvl="1"/>
            <a:r>
              <a:rPr lang="en-US" dirty="0" smtClean="0"/>
              <a:t>Implements the same linear model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Reformulation: using a bias term</a:t>
            </a:r>
          </a:p>
          <a:p>
            <a:r>
              <a:rPr lang="en-US" dirty="0" err="1" smtClean="0"/>
              <a:t>Adaline</a:t>
            </a:r>
            <a:r>
              <a:rPr lang="en-US" dirty="0" smtClean="0"/>
              <a:t> learning – update the weights using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– weights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– learning rate (positive constant, model hyperparameter)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– model output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– desired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2" y="2735978"/>
            <a:ext cx="1840762" cy="7314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3" y="3602755"/>
            <a:ext cx="3962019" cy="277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18" y="4104290"/>
            <a:ext cx="2457600" cy="3145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8" y="4682360"/>
            <a:ext cx="205590" cy="1326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3" y="5093601"/>
            <a:ext cx="154173" cy="1989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7" y="5544970"/>
            <a:ext cx="165165" cy="2041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5968010"/>
            <a:ext cx="168093" cy="1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Perceptron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2D blobs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Make sure they're linearly separable</a:t>
            </a:r>
          </a:p>
          <a:p>
            <a:pPr lvl="1"/>
            <a:r>
              <a:rPr lang="en-US" dirty="0" smtClean="0"/>
              <a:t>Make sure you create enough samples, e.g. 10 000</a:t>
            </a:r>
          </a:p>
          <a:p>
            <a:r>
              <a:rPr lang="en-US" dirty="0" smtClean="0"/>
              <a:t>Use a perceptron to classify samples as belonging to one</a:t>
            </a:r>
            <a:br>
              <a:rPr lang="en-US" dirty="0" smtClean="0"/>
            </a:br>
            <a:r>
              <a:rPr lang="en-US" dirty="0" smtClean="0"/>
              <a:t>blob or another</a:t>
            </a:r>
          </a:p>
          <a:p>
            <a:r>
              <a:rPr lang="en-US" dirty="0" smtClean="0"/>
              <a:t>Test and score the performance</a:t>
            </a:r>
          </a:p>
          <a:p>
            <a:pPr lvl="1"/>
            <a:r>
              <a:rPr lang="en-US" dirty="0" smtClean="0"/>
              <a:t>Score both in-sample and out-of-sample data</a:t>
            </a:r>
          </a:p>
          <a:p>
            <a:pPr lvl="2"/>
            <a:r>
              <a:rPr lang="en-US" dirty="0" smtClean="0"/>
              <a:t>It's useful to compare the two metrics – this can sometimes detect</a:t>
            </a:r>
            <a:br>
              <a:rPr lang="en-US" dirty="0" smtClean="0"/>
            </a:br>
            <a:r>
              <a:rPr lang="en-US" dirty="0" err="1" smtClean="0"/>
              <a:t>underfitting</a:t>
            </a:r>
            <a:r>
              <a:rPr lang="en-US" dirty="0" smtClean="0"/>
              <a:t> or overfitting</a:t>
            </a:r>
          </a:p>
          <a:p>
            <a:pPr lvl="1"/>
            <a:r>
              <a:rPr lang="en-US" dirty="0" smtClean="0"/>
              <a:t>Print a confusion matrix (and optionally, other metrics, e.g. ROC curve)</a:t>
            </a:r>
          </a:p>
          <a:p>
            <a:pPr lvl="1"/>
            <a:r>
              <a:rPr lang="en-US" dirty="0" smtClean="0"/>
              <a:t>* Optionally, perform hyperparameter tuning (especially if your blobs</a:t>
            </a:r>
            <a:br>
              <a:rPr lang="en-US" dirty="0" smtClean="0"/>
            </a:br>
            <a:r>
              <a:rPr lang="en-US" dirty="0" smtClean="0"/>
              <a:t>are too close)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26,4716"/>
  <p:tag name="LATEXADDIN" val="\documentclass{article}&#10;\usepackage{amsmath}&#10;\pagestyle{empty}&#10;\begin{document}&#10;&#10;$$&#10;y = \sum_{j=1}^{m}w_jx_j+\theta&#10;$$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9,99622"/>
  <p:tag name="ORIGINALWIDTH" val="442,4447"/>
  <p:tag name="LATEXADDIN" val="\documentclass{article}&#10;\usepackage{amsmath}&#10;\pagestyle{empty}&#10;\begin{document}&#10;&#10;$$&#10;x_{n+1}=1,\ w_n+1=\theta \Rightarrow y = wx&#10;$$&#10;&#10;\end{document}"/>
  <p:tag name="IGUANATEXSIZE" val="22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51,9685"/>
  <p:tag name="LATEXADDIN" val="\documentclass{article}&#10;\usepackage{amsmath}&#10;\pagestyle{empty}&#10;\begin{document}&#10;&#10;$$&#10;w = w + \eta(o-y)x&#10;$$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0,9974"/>
  <p:tag name="LATEXADDIN" val="\documentclass{article}&#10;\usepackage{amsmath}&#10;\pagestyle{empty}&#10;\begin{document}&#10;&#10;$$&#10;w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,49756"/>
  <p:tag name="ORIGINALWIDTH" val="14,99811"/>
  <p:tag name="LATEXADDIN" val="\documentclass{article}&#10;\usepackage{amsmath}&#10;\pagestyle{empty}&#10;\begin{document}&#10;&#10;$$&#10;\eta&#10;$$&#10;&#10;\end{document}"/>
  <p:tag name="IGUANATEXSIZE" val="24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,49756"/>
  <p:tag name="ORIGINALWIDTH" val="14,99811"/>
  <p:tag name="LATEXADDIN" val="\documentclass{article}&#10;\usepackage{amsmath}&#10;\pagestyle{empty}&#10;\begin{document}&#10;&#10;$$&#10;y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14,24819"/>
  <p:tag name="LATEXADDIN" val="\documentclass{article}&#10;\usepackage{amsmath}&#10;\pagestyle{empty}&#10;\begin{document}&#10;&#10;$$&#10;o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182,9771"/>
  <p:tag name="LATEXADDIN" val="\documentclass{article}&#10;\usepackage{amsmath}&#10;\pagestyle{empty}&#10;\begin{document}&#10;&#10;$$&#10;y=\max(0, x)&#10;$$&#10;&#10;&#10;\end{document}"/>
  <p:tag name="IGUANATEXSIZE" val="24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1047</Words>
  <Application>Microsoft Office PowerPoint</Application>
  <PresentationFormat>Custom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Introduction to  Neural Networks</vt:lpstr>
      <vt:lpstr>Sli.do</vt:lpstr>
      <vt:lpstr>Table of Contents</vt:lpstr>
      <vt:lpstr>Perceptron</vt:lpstr>
      <vt:lpstr>Neural Networks</vt:lpstr>
      <vt:lpstr>Neural Networks: Pros and Cons</vt:lpstr>
      <vt:lpstr>Perceptron</vt:lpstr>
      <vt:lpstr>Perceptron Learning</vt:lpstr>
      <vt:lpstr>Lab: Perceptron</vt:lpstr>
      <vt:lpstr>Neural Networks</vt:lpstr>
      <vt:lpstr>Neural Network Architecture</vt:lpstr>
      <vt:lpstr>Neural Network Architecture (2)</vt:lpstr>
      <vt:lpstr>Neural Network Learning</vt:lpstr>
      <vt:lpstr>Neural Network Learning (2)</vt:lpstr>
      <vt:lpstr>Lab: Classifying Handwritten Digits</vt:lpstr>
      <vt:lpstr>* Lab: More Deep Learning</vt:lpstr>
      <vt:lpstr>Convolutional Neural Networks</vt:lpstr>
      <vt:lpstr>Convolutional Neural Networks (2)</vt:lpstr>
      <vt:lpstr>Convolutional Neural Networks (3)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2017-04-13T19:06:36Z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