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0" r:id="rId4"/>
    <p:sldId id="267" r:id="rId5"/>
    <p:sldId id="257" r:id="rId6"/>
    <p:sldId id="275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62" r:id="rId26"/>
    <p:sldId id="259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BA7"/>
    <a:srgbClr val="4D4D4D"/>
    <a:srgbClr val="3B4CA8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1" d="100"/>
          <a:sy n="91" d="100"/>
        </p:scale>
        <p:origin x="27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389" y="502920"/>
            <a:ext cx="9316833" cy="1884680"/>
          </a:xfrm>
          <a:noFill/>
        </p:spPr>
        <p:txBody>
          <a:bodyPr anchor="b">
            <a:normAutofit/>
          </a:bodyPr>
          <a:lstStyle>
            <a:lvl1pPr algn="r">
              <a:defRPr sz="5598" b="1" baseline="0">
                <a:solidFill>
                  <a:srgbClr val="3A4BA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706" y="2410460"/>
            <a:ext cx="8844516" cy="1270000"/>
          </a:xfrm>
        </p:spPr>
        <p:txBody>
          <a:bodyPr>
            <a:normAutofit/>
          </a:bodyPr>
          <a:lstStyle>
            <a:lvl1pPr marL="0" indent="0" algn="r">
              <a:buNone/>
              <a:defRPr sz="3599" baseline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2010" y="5034454"/>
            <a:ext cx="3655094" cy="477698"/>
          </a:xfrm>
        </p:spPr>
        <p:txBody>
          <a:bodyPr>
            <a:noAutofit/>
          </a:bodyPr>
          <a:lstStyle>
            <a:lvl1pPr marL="0" indent="0">
              <a:buNone/>
              <a:defRPr sz="3199" b="1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2010" y="5501646"/>
            <a:ext cx="3655094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54546" y="5941668"/>
            <a:ext cx="3602558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rgbClr val="3A4BA7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77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5" y="1"/>
            <a:ext cx="11746977" cy="777240"/>
          </a:xfrm>
        </p:spPr>
        <p:txBody>
          <a:bodyPr>
            <a:normAutofit/>
          </a:bodyPr>
          <a:lstStyle>
            <a:lvl1pPr>
              <a:defRPr sz="3799" b="1" baseline="0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>
            <a:lvl1pPr marL="228531" indent="-228531">
              <a:buFont typeface="Wingdings" panose="05000000000000000000" pitchFamily="2" charset="2"/>
              <a:buChar char="§"/>
              <a:defRPr sz="3200">
                <a:solidFill>
                  <a:srgbClr val="4D4D4D"/>
                </a:solidFill>
              </a:defRPr>
            </a:lvl1pPr>
            <a:lvl2pPr marL="685594" indent="-228531">
              <a:buFont typeface="Wingdings" panose="05000000000000000000" pitchFamily="2" charset="2"/>
              <a:buChar char="§"/>
              <a:defRPr sz="2800">
                <a:solidFill>
                  <a:srgbClr val="4D4D4D"/>
                </a:solidFill>
              </a:defRPr>
            </a:lvl2pPr>
            <a:lvl3pPr marL="1142657" indent="-228531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3pPr>
            <a:lvl4pPr marL="1599720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4pPr>
            <a:lvl5pPr marL="2056783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663" y="6485919"/>
            <a:ext cx="609439" cy="365125"/>
          </a:xfrm>
        </p:spPr>
        <p:txBody>
          <a:bodyPr/>
          <a:lstStyle/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1145" y="2137411"/>
            <a:ext cx="9941510" cy="2425065"/>
          </a:xfrm>
        </p:spPr>
        <p:txBody>
          <a:bodyPr anchor="b"/>
          <a:lstStyle>
            <a:lvl1pPr>
              <a:defRPr sz="5998" b="1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3956" y="4589464"/>
            <a:ext cx="9598700" cy="1500187"/>
          </a:xfrm>
        </p:spPr>
        <p:txBody>
          <a:bodyPr>
            <a:normAutofit/>
          </a:bodyPr>
          <a:lstStyle>
            <a:lvl1pPr marL="0" indent="0">
              <a:buNone/>
              <a:defRPr sz="3999">
                <a:solidFill>
                  <a:srgbClr val="4D4D4D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0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21260397">
            <a:off x="3394429" y="2692184"/>
            <a:ext cx="5426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8" b="1" dirty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bg-BG" sz="7998" b="1" dirty="0">
              <a:solidFill>
                <a:srgbClr val="3A4BA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2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rgbClr val="4C3EAD"/>
          </a:solidFill>
          <a:latin typeface="Segoe UI" panose="020B0502040204020203" pitchFamily="34" charset="0"/>
          <a:ea typeface="Ebrima" panose="02000000000000000000" pitchFamily="2" charset="0"/>
          <a:cs typeface="Segoe UI" panose="020B0502040204020203" pitchFamily="34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799" kern="1200">
          <a:solidFill>
            <a:srgbClr val="4D4D4D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399" kern="1200">
          <a:solidFill>
            <a:srgbClr val="4D4D4D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999" kern="1200">
          <a:solidFill>
            <a:srgbClr val="4D4D4D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s://www.mathworks.com/help/econ/autocorrelation-and-partial-autocorrelation.html" TargetMode="Externa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statsmodels.sourceforge.net/devel/tsa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models.sourceforge.net/devel/examples/notebooks/generated/tsa_arma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neighbors/plot_species_kde.html#sphx-glr-auto-examples-neighbors-plot-species-kde-py" TargetMode="External"/><Relationship Id="rId2" Type="http://schemas.openxmlformats.org/officeDocument/2006/relationships/hyperlink" Target="http://seaborn.pydata.org/generated/seaborn.kdepl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2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5.png"/><Relationship Id="rId5" Type="http://schemas.openxmlformats.org/officeDocument/2006/relationships/tags" Target="../tags/tag12.xml"/><Relationship Id="rId10" Type="http://schemas.openxmlformats.org/officeDocument/2006/relationships/image" Target="../media/image24.png"/><Relationship Id="rId4" Type="http://schemas.openxmlformats.org/officeDocument/2006/relationships/tags" Target="../tags/tag11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7.xml"/><Relationship Id="rId7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gif"/><Relationship Id="rId4" Type="http://schemas.openxmlformats.org/officeDocument/2006/relationships/tags" Target="../tags/tag18.xml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nnor-johnson.com/2014/03/20/simple-kriging-in-pyth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in Context, Part 1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Series and Spatial Data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yordan@softuni.bg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06" y="4114800"/>
            <a:ext cx="2361600" cy="22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A4BA7"/>
                </a:solidFill>
              </a:rPr>
              <a:t>S</a:t>
            </a:r>
            <a:r>
              <a:rPr lang="en-US" dirty="0" smtClean="0"/>
              <a:t>easonal Decomposition of </a:t>
            </a:r>
            <a:r>
              <a:rPr lang="en-US" b="1" dirty="0" smtClean="0">
                <a:solidFill>
                  <a:srgbClr val="3A4BA7"/>
                </a:solidFill>
              </a:rPr>
              <a:t>T</a:t>
            </a:r>
            <a:r>
              <a:rPr lang="en-US" dirty="0" smtClean="0"/>
              <a:t>ime Series by </a:t>
            </a:r>
            <a:r>
              <a:rPr lang="en-US" b="1" dirty="0" smtClean="0">
                <a:solidFill>
                  <a:srgbClr val="3A4BA7"/>
                </a:solidFill>
              </a:rPr>
              <a:t>L</a:t>
            </a:r>
            <a:r>
              <a:rPr lang="en-US" dirty="0" smtClean="0"/>
              <a:t>OESS</a:t>
            </a:r>
          </a:p>
          <a:p>
            <a:pPr lvl="1"/>
            <a:r>
              <a:rPr lang="en-US" dirty="0" smtClean="0"/>
              <a:t>A method to get the time series decomposition</a:t>
            </a:r>
          </a:p>
          <a:p>
            <a:pPr lvl="1"/>
            <a:r>
              <a:rPr lang="en-US" dirty="0" smtClean="0"/>
              <a:t>LOESS – better for "coarser" structure, MA – better for "finer" structure</a:t>
            </a:r>
          </a:p>
          <a:p>
            <a:r>
              <a:rPr lang="en-US" dirty="0" smtClean="0"/>
              <a:t>Quite complex mathematics</a:t>
            </a:r>
          </a:p>
          <a:p>
            <a:pPr lvl="1"/>
            <a:r>
              <a:rPr lang="en-US" dirty="0" smtClean="0"/>
              <a:t>We'll just review the basics</a:t>
            </a:r>
          </a:p>
          <a:p>
            <a:r>
              <a:rPr lang="en-US" dirty="0" smtClean="0"/>
              <a:t>Algorithm (X = observed data)</a:t>
            </a:r>
          </a:p>
          <a:p>
            <a:pPr lvl="1"/>
            <a:r>
              <a:rPr lang="en-US" dirty="0" smtClean="0"/>
              <a:t>Use LOESS to find the general trend T</a:t>
            </a:r>
          </a:p>
          <a:p>
            <a:pPr lvl="1"/>
            <a:r>
              <a:rPr lang="en-US" dirty="0" smtClean="0"/>
              <a:t>Use moving average smoothing to find additional trend C in X – T</a:t>
            </a:r>
          </a:p>
          <a:p>
            <a:pPr lvl="1"/>
            <a:r>
              <a:rPr lang="en-US" b="1" dirty="0" smtClean="0">
                <a:solidFill>
                  <a:srgbClr val="3A4BA7"/>
                </a:solidFill>
              </a:rPr>
              <a:t>Seasonal component S </a:t>
            </a:r>
            <a:r>
              <a:rPr lang="en-US" dirty="0" smtClean="0"/>
              <a:t>= X – T – C</a:t>
            </a:r>
          </a:p>
          <a:p>
            <a:pPr lvl="1"/>
            <a:r>
              <a:rPr lang="en-US" dirty="0" smtClean="0"/>
              <a:t>Smooth the total trend X – S with LOESS to get a better </a:t>
            </a:r>
            <a:r>
              <a:rPr lang="en-US" b="1" dirty="0" smtClean="0"/>
              <a:t>trend</a:t>
            </a:r>
            <a:r>
              <a:rPr lang="en-US" dirty="0" smtClean="0"/>
              <a:t> estimate </a:t>
            </a:r>
            <a:r>
              <a:rPr lang="en-US" b="1" dirty="0" smtClean="0">
                <a:solidFill>
                  <a:srgbClr val="3A4BA7"/>
                </a:solidFill>
              </a:rPr>
              <a:t>V</a:t>
            </a:r>
          </a:p>
          <a:p>
            <a:pPr lvl="1"/>
            <a:r>
              <a:rPr lang="en-US" b="1" dirty="0" smtClean="0">
                <a:solidFill>
                  <a:srgbClr val="3A4BA7"/>
                </a:solidFill>
              </a:rPr>
              <a:t>Remainder R </a:t>
            </a:r>
            <a:r>
              <a:rPr lang="en-US" dirty="0" smtClean="0"/>
              <a:t>= X – S – V</a:t>
            </a:r>
          </a:p>
          <a:p>
            <a:pPr lvl="1"/>
            <a:r>
              <a:rPr lang="en-US" b="1" dirty="0" smtClean="0"/>
              <a:t>Note:</a:t>
            </a:r>
            <a:r>
              <a:rPr lang="en-US" dirty="0" smtClean="0"/>
              <a:t> For multiplicative time series use * and / instead of + and 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9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which doesn't vary significantly with time</a:t>
            </a:r>
          </a:p>
          <a:p>
            <a:r>
              <a:rPr lang="en-US" dirty="0" smtClean="0"/>
              <a:t>Parameters are nearly constant</a:t>
            </a:r>
          </a:p>
          <a:p>
            <a:pPr lvl="1"/>
            <a:r>
              <a:rPr lang="en-US" dirty="0" smtClean="0"/>
              <a:t>Constant mean and variance</a:t>
            </a:r>
          </a:p>
          <a:p>
            <a:pPr lvl="1"/>
            <a:r>
              <a:rPr lang="en-US" dirty="0" smtClean="0"/>
              <a:t>Constant autocorrelation (correlation is not a function of time)</a:t>
            </a:r>
          </a:p>
          <a:p>
            <a:r>
              <a:rPr lang="en-US" dirty="0" smtClean="0"/>
              <a:t>Autocorrelation function</a:t>
            </a:r>
          </a:p>
          <a:p>
            <a:pPr lvl="1"/>
            <a:r>
              <a:rPr lang="en-US" dirty="0" smtClean="0"/>
              <a:t>Parameter: "lag" – time difference</a:t>
            </a:r>
            <a:endParaRPr lang="en-US" dirty="0"/>
          </a:p>
          <a:p>
            <a:pPr lvl="1"/>
            <a:r>
              <a:rPr lang="en-US" dirty="0" smtClean="0"/>
              <a:t>Higher (in absolute value) = better</a:t>
            </a:r>
          </a:p>
          <a:p>
            <a:r>
              <a:rPr lang="en-US" dirty="0" smtClean="0"/>
              <a:t>Examination – boxplots, autocorrelation plots</a:t>
            </a:r>
          </a:p>
          <a:p>
            <a:pPr lvl="1"/>
            <a:r>
              <a:rPr lang="en-US" dirty="0" smtClean="0"/>
              <a:t>Boxplots should look nearly identical</a:t>
            </a:r>
          </a:p>
          <a:p>
            <a:pPr lvl="2"/>
            <a:r>
              <a:rPr lang="en-US" dirty="0" smtClean="0"/>
              <a:t>No trends (besides random variations)</a:t>
            </a:r>
          </a:p>
          <a:p>
            <a:pPr lvl="1"/>
            <a:r>
              <a:rPr lang="en-US" dirty="0" smtClean="0"/>
              <a:t>Autocorrelation plots shouldn't </a:t>
            </a:r>
            <a:br>
              <a:rPr lang="en-US" dirty="0" smtClean="0"/>
            </a:br>
            <a:r>
              <a:rPr lang="en-US" dirty="0" smtClean="0"/>
              <a:t>have many significant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5095848"/>
            <a:ext cx="4101947" cy="160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17" y="2743200"/>
            <a:ext cx="3763395" cy="16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Time Series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we've decomposed the data, we want to</a:t>
            </a:r>
            <a:br>
              <a:rPr lang="en-US" dirty="0" smtClean="0"/>
            </a:br>
            <a:r>
              <a:rPr lang="en-US" dirty="0" smtClean="0"/>
              <a:t>create a regression model</a:t>
            </a:r>
          </a:p>
          <a:p>
            <a:pPr lvl="1"/>
            <a:r>
              <a:rPr lang="en-US" dirty="0" smtClean="0"/>
              <a:t>To be able to forecast new data</a:t>
            </a:r>
          </a:p>
          <a:p>
            <a:r>
              <a:rPr lang="en-US" dirty="0" smtClean="0"/>
              <a:t>Two main kinds of models</a:t>
            </a:r>
          </a:p>
          <a:p>
            <a:pPr lvl="1"/>
            <a:r>
              <a:rPr lang="en-US" dirty="0" smtClean="0"/>
              <a:t>Moving average models (MA)</a:t>
            </a:r>
          </a:p>
          <a:p>
            <a:pPr lvl="1"/>
            <a:r>
              <a:rPr lang="en-US" dirty="0" err="1" smtClean="0"/>
              <a:t>Autoregression</a:t>
            </a:r>
            <a:r>
              <a:rPr lang="en-US" dirty="0" smtClean="0"/>
              <a:t> models (AR)</a:t>
            </a:r>
          </a:p>
          <a:p>
            <a:pPr lvl="1"/>
            <a:r>
              <a:rPr lang="en-US" dirty="0" smtClean="0"/>
              <a:t>Collectively known as ARMA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80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Models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average models</a:t>
            </a:r>
          </a:p>
          <a:p>
            <a:pPr lvl="1"/>
            <a:r>
              <a:rPr lang="en-US" dirty="0" smtClean="0"/>
              <a:t>Random event =&gt; noise</a:t>
            </a:r>
          </a:p>
          <a:p>
            <a:pPr lvl="1"/>
            <a:r>
              <a:rPr lang="en-US" dirty="0" smtClean="0"/>
              <a:t>Each data point is determined by the current noise and previous noises</a:t>
            </a:r>
          </a:p>
          <a:p>
            <a:pPr lvl="2"/>
            <a:r>
              <a:rPr lang="en-US" dirty="0" smtClean="0"/>
              <a:t>Scaled by some coefficients:</a:t>
            </a:r>
          </a:p>
          <a:p>
            <a:pPr lvl="2"/>
            <a:r>
              <a:rPr lang="en-US" dirty="0" smtClean="0"/>
              <a:t>Order: number of data points (e.g. order 2)</a:t>
            </a:r>
            <a:endParaRPr lang="en-US" dirty="0"/>
          </a:p>
          <a:p>
            <a:pPr lvl="2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Always stationary</a:t>
            </a:r>
          </a:p>
          <a:p>
            <a:pPr lvl="1"/>
            <a:r>
              <a:rPr lang="en-US" dirty="0" smtClean="0"/>
              <a:t>Examination: autocorrelation plots</a:t>
            </a:r>
          </a:p>
          <a:p>
            <a:pPr lvl="2"/>
            <a:r>
              <a:rPr lang="en-US" dirty="0" smtClean="0"/>
              <a:t>The ACF drops sharply</a:t>
            </a:r>
          </a:p>
          <a:p>
            <a:r>
              <a:rPr lang="en-US" dirty="0" smtClean="0"/>
              <a:t>Autoregressive models</a:t>
            </a:r>
          </a:p>
          <a:p>
            <a:pPr lvl="1"/>
            <a:r>
              <a:rPr lang="en-US" dirty="0" smtClean="0"/>
              <a:t>Each data point is determined by current noise and previous data points</a:t>
            </a:r>
          </a:p>
          <a:p>
            <a:pPr lvl="2"/>
            <a:r>
              <a:rPr lang="en-US" dirty="0"/>
              <a:t>Scaled by some coefficients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Examination: partial autocorrelation plots (the </a:t>
            </a:r>
            <a:r>
              <a:rPr lang="en-US" dirty="0" smtClean="0">
                <a:hlinkClick r:id="rId6"/>
              </a:rPr>
              <a:t>partial ACF</a:t>
            </a:r>
            <a:r>
              <a:rPr lang="en-US" dirty="0" smtClean="0"/>
              <a:t> – PACF drops sharply)</a:t>
            </a:r>
            <a:endParaRPr lang="en-US" dirty="0"/>
          </a:p>
          <a:p>
            <a:pPr marL="457063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02" y="1432411"/>
            <a:ext cx="271966" cy="221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286000"/>
            <a:ext cx="3111010" cy="241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013840"/>
            <a:ext cx="3328006" cy="2506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70" y="5672960"/>
            <a:ext cx="3321283" cy="2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Time Series Generation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many (e.g. 10 000) random numbers</a:t>
            </a:r>
          </a:p>
          <a:p>
            <a:pPr lvl="1"/>
            <a:r>
              <a:rPr lang="en-US" dirty="0" smtClean="0"/>
              <a:t>Gaussian noise with mean 0 and standard deviation 1</a:t>
            </a:r>
          </a:p>
          <a:p>
            <a:r>
              <a:rPr lang="en-US" dirty="0" smtClean="0"/>
              <a:t>Create a moving average model</a:t>
            </a:r>
          </a:p>
          <a:p>
            <a:pPr lvl="1"/>
            <a:r>
              <a:rPr lang="en-US" dirty="0" smtClean="0"/>
              <a:t>Use </a:t>
            </a:r>
          </a:p>
          <a:p>
            <a:r>
              <a:rPr lang="en-US" dirty="0" smtClean="0"/>
              <a:t>Create an </a:t>
            </a:r>
            <a:r>
              <a:rPr lang="en-US" dirty="0" err="1" smtClean="0"/>
              <a:t>autoregression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Use</a:t>
            </a:r>
          </a:p>
          <a:p>
            <a:r>
              <a:rPr lang="en-US" dirty="0" smtClean="0"/>
              <a:t>For each generated data</a:t>
            </a:r>
          </a:p>
          <a:p>
            <a:pPr lvl="1"/>
            <a:r>
              <a:rPr lang="en-US" dirty="0" smtClean="0"/>
              <a:t>Plot and examine the data</a:t>
            </a:r>
          </a:p>
          <a:p>
            <a:pPr lvl="1"/>
            <a:r>
              <a:rPr lang="en-US" dirty="0" smtClean="0"/>
              <a:t>Generate ACF and PACF plots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hlinkClick r:id="rId4"/>
              </a:rPr>
              <a:t>statsmodels.tsa</a:t>
            </a:r>
            <a:r>
              <a:rPr lang="en-US" dirty="0" smtClean="0"/>
              <a:t>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383220"/>
            <a:ext cx="4527227" cy="267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4" y="3427918"/>
            <a:ext cx="4748458" cy="2853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38613" y="5679094"/>
            <a:ext cx="5341599" cy="1015663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statsmodels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tsa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tsa.statstools.acf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(data)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tsa.statstools.pacf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(data)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ARMA Models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various AR and MA models to fit a time series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nsolas" panose="020B0609020204030204" pitchFamily="49" charset="0"/>
              </a:rPr>
              <a:t>cadairydata.csv</a:t>
            </a:r>
            <a:r>
              <a:rPr lang="en-US" dirty="0" smtClean="0"/>
              <a:t> dataset (dairy production)</a:t>
            </a:r>
          </a:p>
          <a:p>
            <a:pPr lvl="1"/>
            <a:r>
              <a:rPr lang="en-US" dirty="0" smtClean="0"/>
              <a:t>First, separate the trend and seasonal components</a:t>
            </a:r>
          </a:p>
          <a:p>
            <a:pPr lvl="1"/>
            <a:r>
              <a:rPr lang="en-US" dirty="0" smtClean="0"/>
              <a:t>Try to fit MA models of degrees 2, 3, 4 and 5</a:t>
            </a:r>
          </a:p>
          <a:p>
            <a:pPr lvl="1"/>
            <a:r>
              <a:rPr lang="en-US" dirty="0" smtClean="0"/>
              <a:t>Print the summary of the coefficients and their errors</a:t>
            </a:r>
          </a:p>
          <a:p>
            <a:pPr lvl="2"/>
            <a:r>
              <a:rPr lang="en-US" dirty="0" smtClean="0"/>
              <a:t>If an error is &gt;= coefficient, the degree is too large</a:t>
            </a:r>
          </a:p>
          <a:p>
            <a:pPr lvl="2"/>
            <a:r>
              <a:rPr lang="en-US" dirty="0" smtClean="0"/>
              <a:t>Which is the best degree?</a:t>
            </a:r>
          </a:p>
          <a:p>
            <a:pPr lvl="1"/>
            <a:r>
              <a:rPr lang="en-US" dirty="0" smtClean="0"/>
              <a:t>Try to fit AR models (degrees 1, 2 and 3)</a:t>
            </a:r>
          </a:p>
          <a:p>
            <a:pPr lvl="1"/>
            <a:r>
              <a:rPr lang="en-US" dirty="0" smtClean="0"/>
              <a:t>Try to fit an ARMA model</a:t>
            </a:r>
          </a:p>
          <a:p>
            <a:pPr lvl="2"/>
            <a:r>
              <a:rPr lang="en-US" dirty="0" smtClean="0"/>
              <a:t>Combination of AR of order p and MA of order q</a:t>
            </a:r>
          </a:p>
          <a:p>
            <a:r>
              <a:rPr lang="en-US" dirty="0" smtClean="0"/>
              <a:t>Observe which models do the best explanatory work</a:t>
            </a:r>
          </a:p>
          <a:p>
            <a:pPr lvl="1"/>
            <a:r>
              <a:rPr lang="en-US" dirty="0" smtClean="0"/>
              <a:t>Try forecasting future values using the generated models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hlinkClick r:id="rId2"/>
              </a:rPr>
              <a:t>tutorial</a:t>
            </a:r>
            <a:r>
              <a:rPr lang="en-US" dirty="0" smtClean="0"/>
              <a:t> might be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95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Differencing and ARIMA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data has a clear trend (i.e. is not stationary), we can</a:t>
            </a:r>
            <a:br>
              <a:rPr lang="en-US" dirty="0" smtClean="0"/>
            </a:br>
            <a:r>
              <a:rPr lang="en-US" dirty="0" smtClean="0"/>
              <a:t>obtain stationary data by taking the derivative</a:t>
            </a:r>
          </a:p>
          <a:p>
            <a:pPr lvl="1"/>
            <a:r>
              <a:rPr lang="en-US" dirty="0" smtClean="0"/>
              <a:t>"Discrete derivative": difference series</a:t>
            </a:r>
          </a:p>
          <a:p>
            <a:pPr lvl="1"/>
            <a:r>
              <a:rPr lang="en-US" dirty="0" smtClean="0"/>
              <a:t>Linear trend =&gt; constant</a:t>
            </a:r>
          </a:p>
          <a:p>
            <a:pPr lvl="2"/>
            <a:r>
              <a:rPr lang="en-US" dirty="0" smtClean="0"/>
              <a:t>E.g. random walk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Quadratic trend =&gt; linear =&gt; constant; etc.</a:t>
            </a:r>
          </a:p>
          <a:p>
            <a:r>
              <a:rPr lang="en-US" dirty="0" smtClean="0"/>
              <a:t> In general: polynomial trend of degree d =&gt; d – 1 times</a:t>
            </a:r>
          </a:p>
          <a:p>
            <a:r>
              <a:rPr lang="en-US" b="1" dirty="0" smtClean="0"/>
              <a:t>ARIMA(p, d, q): </a:t>
            </a:r>
            <a:r>
              <a:rPr lang="en-US" dirty="0" smtClean="0"/>
              <a:t>Autoregressive Integrated Moving Average</a:t>
            </a:r>
          </a:p>
          <a:p>
            <a:pPr lvl="1"/>
            <a:r>
              <a:rPr lang="en-US" dirty="0" smtClean="0"/>
              <a:t>AR(p) + MA(q) + I(d)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828800"/>
            <a:ext cx="1360457" cy="25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23" y="2092806"/>
            <a:ext cx="3404378" cy="20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 Analysis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sense of space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9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of position</a:t>
            </a:r>
          </a:p>
          <a:p>
            <a:pPr lvl="1"/>
            <a:r>
              <a:rPr lang="en-US" dirty="0" smtClean="0"/>
              <a:t>Can be used for regression or classification</a:t>
            </a:r>
          </a:p>
          <a:p>
            <a:pPr lvl="1"/>
            <a:r>
              <a:rPr lang="en-US" dirty="0" smtClean="0"/>
              <a:t>Position doesn't need to be geographical, e.g. image coordinates</a:t>
            </a:r>
          </a:p>
          <a:p>
            <a:r>
              <a:rPr lang="en-US" dirty="0" smtClean="0"/>
              <a:t>We're usually interested in densities (since events tend to</a:t>
            </a:r>
            <a:br>
              <a:rPr lang="en-US" dirty="0" smtClean="0"/>
            </a:br>
            <a:r>
              <a:rPr lang="en-US" dirty="0" smtClean="0"/>
              <a:t>clump together)</a:t>
            </a:r>
          </a:p>
          <a:p>
            <a:pPr lvl="1"/>
            <a:r>
              <a:rPr lang="en-US" dirty="0" smtClean="0"/>
              <a:t>Spatial data is almost </a:t>
            </a:r>
            <a:r>
              <a:rPr lang="en-US" b="1" dirty="0">
                <a:solidFill>
                  <a:srgbClr val="3A4BA7"/>
                </a:solidFill>
              </a:rPr>
              <a:t>n</a:t>
            </a:r>
            <a:r>
              <a:rPr lang="en-US" b="1" dirty="0" smtClean="0">
                <a:solidFill>
                  <a:srgbClr val="3A4BA7"/>
                </a:solidFill>
              </a:rPr>
              <a:t>ever</a:t>
            </a:r>
            <a:r>
              <a:rPr lang="en-US" b="1" dirty="0" smtClean="0"/>
              <a:t> distributed uniformly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Finding where to open a new shop to optimize for traffic</a:t>
            </a:r>
          </a:p>
          <a:p>
            <a:pPr lvl="1"/>
            <a:r>
              <a:rPr lang="en-US" dirty="0" smtClean="0"/>
              <a:t>Finding where to place more police force based on crime density</a:t>
            </a:r>
          </a:p>
          <a:p>
            <a:pPr lvl="1"/>
            <a:r>
              <a:rPr lang="en-US" dirty="0" smtClean="0"/>
              <a:t>Uncovering how a particular place affects a process</a:t>
            </a:r>
          </a:p>
          <a:p>
            <a:pPr lvl="2"/>
            <a:r>
              <a:rPr lang="en-US" dirty="0" smtClean="0"/>
              <a:t>E.g. how proximity to a river affects pollution</a:t>
            </a:r>
          </a:p>
          <a:p>
            <a:r>
              <a:rPr lang="en-US" dirty="0" smtClean="0"/>
              <a:t>Like time series, we need some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44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Density Estimation (KDE)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could plot data points directly on a map</a:t>
            </a:r>
          </a:p>
          <a:p>
            <a:pPr lvl="1"/>
            <a:r>
              <a:rPr lang="en-US" dirty="0" smtClean="0"/>
              <a:t>But we want a continuous "density" measure</a:t>
            </a:r>
          </a:p>
          <a:p>
            <a:pPr lvl="1"/>
            <a:r>
              <a:rPr lang="en-US" dirty="0" smtClean="0"/>
              <a:t>In some cases, k-nearest neighbors (</a:t>
            </a:r>
            <a:r>
              <a:rPr lang="en-US" dirty="0" err="1" smtClean="0"/>
              <a:t>kNN</a:t>
            </a:r>
            <a:r>
              <a:rPr lang="en-US" dirty="0" smtClean="0"/>
              <a:t>) works as well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Surround each point with a function (kernel)</a:t>
            </a:r>
          </a:p>
          <a:p>
            <a:pPr lvl="2"/>
            <a:r>
              <a:rPr lang="en-US" dirty="0" smtClean="0"/>
              <a:t>E.g. Gaussian with given standard deviation </a:t>
            </a:r>
            <a:br>
              <a:rPr lang="en-US" dirty="0" smtClean="0"/>
            </a:br>
            <a:r>
              <a:rPr lang="en-US" dirty="0" smtClean="0"/>
              <a:t>(subject to tuning)</a:t>
            </a:r>
          </a:p>
          <a:p>
            <a:pPr lvl="1"/>
            <a:r>
              <a:rPr lang="en-US" dirty="0" smtClean="0"/>
              <a:t>Sum all kernels to get a total result</a:t>
            </a:r>
          </a:p>
          <a:p>
            <a:r>
              <a:rPr lang="en-US" dirty="0" smtClean="0"/>
              <a:t>Useful for 1D, generalizes easily</a:t>
            </a:r>
          </a:p>
          <a:p>
            <a:pPr lvl="1"/>
            <a:r>
              <a:rPr lang="en-US" dirty="0" smtClean="0"/>
              <a:t>Just use a multi-dimensional kernel</a:t>
            </a:r>
          </a:p>
          <a:p>
            <a:r>
              <a:rPr lang="en-US" dirty="0" smtClean="0"/>
              <a:t>Produces a smooth function,</a:t>
            </a:r>
            <a:br>
              <a:rPr lang="en-US" dirty="0" smtClean="0"/>
            </a:br>
            <a:r>
              <a:rPr lang="en-US" dirty="0" smtClean="0"/>
              <a:t>representative of the data density</a:t>
            </a:r>
          </a:p>
          <a:p>
            <a:r>
              <a:rPr lang="en-US" dirty="0" smtClean="0"/>
              <a:t>Tutorials: </a:t>
            </a:r>
            <a:r>
              <a:rPr lang="en-US" dirty="0" smtClean="0">
                <a:hlinkClick r:id="rId2"/>
              </a:rPr>
              <a:t>seaborn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scikit-learn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38825"/>
            <a:ext cx="3919473" cy="36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3B4CA8"/>
                </a:solidFill>
              </a:rPr>
              <a:t>#softuni-ml-1</a:t>
            </a:r>
            <a:endParaRPr lang="bg-BG" sz="5400" b="1" dirty="0">
              <a:solidFill>
                <a:srgbClr val="3B4CA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Sli.do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Spatial Processes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region B and a number of events n, how often does</a:t>
            </a:r>
            <a:br>
              <a:rPr lang="en-US" dirty="0" smtClean="0"/>
            </a:br>
            <a:r>
              <a:rPr lang="en-US" dirty="0" smtClean="0"/>
              <a:t>number of events in B equal n?</a:t>
            </a:r>
          </a:p>
          <a:p>
            <a:pPr lvl="1"/>
            <a:r>
              <a:rPr lang="en-US" dirty="0" smtClean="0"/>
              <a:t>Depends on size of B, number n and rate of events</a:t>
            </a:r>
          </a:p>
          <a:p>
            <a:pPr lvl="1"/>
            <a:r>
              <a:rPr lang="en-US" dirty="0" smtClean="0"/>
              <a:t>Spatial Poisson process:</a:t>
            </a:r>
          </a:p>
          <a:p>
            <a:pPr lvl="2"/>
            <a:r>
              <a:rPr lang="en-US" dirty="0" smtClean="0"/>
              <a:t>Mean and variance equal to</a:t>
            </a:r>
          </a:p>
          <a:p>
            <a:pPr lvl="1"/>
            <a:r>
              <a:rPr lang="en-US" dirty="0" smtClean="0"/>
              <a:t>Homogenous: the parameter    is constant everywhere</a:t>
            </a:r>
          </a:p>
          <a:p>
            <a:pPr lvl="1"/>
            <a:r>
              <a:rPr lang="en-US" dirty="0" err="1" smtClean="0"/>
              <a:t>Inhomogenous</a:t>
            </a:r>
            <a:r>
              <a:rPr lang="en-US" dirty="0" smtClean="0"/>
              <a:t>:    depends on the coordinates</a:t>
            </a:r>
          </a:p>
          <a:p>
            <a:pPr lvl="2"/>
            <a:r>
              <a:rPr lang="en-US" dirty="0" smtClean="0"/>
              <a:t>Therefore, we need to integrate</a:t>
            </a:r>
          </a:p>
          <a:p>
            <a:pPr lvl="2"/>
            <a:endParaRPr lang="en-US" dirty="0"/>
          </a:p>
          <a:p>
            <a:pPr marL="914126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How to choose the function of coordinates? Depends on the process</a:t>
            </a:r>
          </a:p>
          <a:p>
            <a:pPr lvl="3"/>
            <a:r>
              <a:rPr lang="en-US" dirty="0" smtClean="0"/>
              <a:t>E.g. linear function, polynomial, KDE, proximity to an object,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82" y="1828800"/>
            <a:ext cx="153600" cy="212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2" y="2709040"/>
            <a:ext cx="140800" cy="194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56" y="2149540"/>
            <a:ext cx="3053714" cy="536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3124200"/>
            <a:ext cx="153600" cy="212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583332"/>
            <a:ext cx="153600" cy="2121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4363080"/>
            <a:ext cx="2064053" cy="5445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76" y="4317075"/>
            <a:ext cx="2551194" cy="5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representation of variability in data</a:t>
            </a:r>
          </a:p>
          <a:p>
            <a:pPr lvl="1"/>
            <a:r>
              <a:rPr lang="en-US" dirty="0" smtClean="0"/>
              <a:t>Given two points              ,                                      and their labels</a:t>
            </a:r>
            <a:br>
              <a:rPr lang="en-US" dirty="0" smtClean="0"/>
            </a:br>
            <a:r>
              <a:rPr lang="en-US" dirty="0" smtClean="0"/>
              <a:t>               ,</a:t>
            </a:r>
            <a:r>
              <a:rPr lang="en-US" dirty="0"/>
              <a:t> </a:t>
            </a:r>
            <a:r>
              <a:rPr lang="en-US" dirty="0" smtClean="0"/>
              <a:t>                                        , calculate the differences in labels</a:t>
            </a:r>
          </a:p>
          <a:p>
            <a:pPr lvl="1"/>
            <a:r>
              <a:rPr lang="en-US" b="1" dirty="0" smtClean="0"/>
              <a:t>Meaning:</a:t>
            </a:r>
            <a:r>
              <a:rPr lang="en-US" dirty="0" smtClean="0"/>
              <a:t> How much does the label change at the given distance?</a:t>
            </a:r>
          </a:p>
          <a:p>
            <a:pPr lvl="1"/>
            <a:r>
              <a:rPr lang="en-US" dirty="0" smtClean="0"/>
              <a:t>Note: In the variogram formula, the distance is halved</a:t>
            </a:r>
          </a:p>
          <a:p>
            <a:pPr lvl="2"/>
            <a:r>
              <a:rPr lang="en-US" dirty="0" smtClean="0"/>
              <a:t>Semivariogram: the same thing, without the scale factor 0.5</a:t>
            </a:r>
          </a:p>
          <a:p>
            <a:pPr lvl="1"/>
            <a:r>
              <a:rPr lang="en-US" dirty="0" smtClean="0"/>
              <a:t>Sill – the top part</a:t>
            </a:r>
          </a:p>
          <a:p>
            <a:pPr lvl="2"/>
            <a:r>
              <a:rPr lang="en-US" dirty="0" smtClean="0"/>
              <a:t>The label stays the same</a:t>
            </a:r>
            <a:r>
              <a:rPr lang="en-US" dirty="0"/>
              <a:t> </a:t>
            </a:r>
            <a:r>
              <a:rPr lang="en-US" dirty="0" smtClean="0"/>
              <a:t>with increasing distance</a:t>
            </a:r>
          </a:p>
          <a:p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"Increasing" part covers a large distance </a:t>
            </a:r>
            <a:br>
              <a:rPr lang="en-US" dirty="0" smtClean="0"/>
            </a:br>
            <a:r>
              <a:rPr lang="en-US" dirty="0" smtClean="0"/>
              <a:t>=&gt; the data changes very smoothly</a:t>
            </a:r>
            <a:br>
              <a:rPr lang="en-US" dirty="0" smtClean="0"/>
            </a:br>
            <a:r>
              <a:rPr lang="en-US" dirty="0" smtClean="0"/>
              <a:t>(and vice 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3" y="1334161"/>
            <a:ext cx="953219" cy="3193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334161"/>
            <a:ext cx="2850177" cy="3218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72" y="1731407"/>
            <a:ext cx="1143720" cy="3218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89" y="1731407"/>
            <a:ext cx="3038485" cy="324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3" y="3414688"/>
            <a:ext cx="3427650" cy="33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Regression (Kriging)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variogram estimates the spatial covariance function</a:t>
            </a:r>
            <a:br>
              <a:rPr lang="en-US" dirty="0" smtClean="0"/>
            </a:br>
            <a:r>
              <a:rPr lang="en-US" dirty="0" smtClean="0"/>
              <a:t>among points</a:t>
            </a:r>
          </a:p>
          <a:p>
            <a:r>
              <a:rPr lang="en-US" dirty="0" smtClean="0"/>
              <a:t>Using the variogram, we can run regression</a:t>
            </a:r>
          </a:p>
          <a:p>
            <a:pPr lvl="1"/>
            <a:r>
              <a:rPr lang="en-US" dirty="0" smtClean="0"/>
              <a:t>Known as spatial regression, kriging or Gaussian process</a:t>
            </a:r>
          </a:p>
          <a:p>
            <a:pPr lvl="1"/>
            <a:r>
              <a:rPr lang="en-US" dirty="0" smtClean="0"/>
              <a:t>The model assumes a Gaussian data generating process</a:t>
            </a:r>
          </a:p>
          <a:p>
            <a:r>
              <a:rPr lang="en-US" dirty="0" smtClean="0"/>
              <a:t>As a result, we obtain a model of the data</a:t>
            </a:r>
          </a:p>
          <a:p>
            <a:pPr lvl="1"/>
            <a:r>
              <a:rPr lang="en-US" dirty="0" smtClean="0"/>
              <a:t>We can use this model to predict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37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Spatial Regression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a dataset of spatial data</a:t>
            </a:r>
          </a:p>
          <a:p>
            <a:r>
              <a:rPr lang="en-US" dirty="0" smtClean="0"/>
              <a:t>Explore and plot the data</a:t>
            </a:r>
          </a:p>
          <a:p>
            <a:pPr lvl="1"/>
            <a:r>
              <a:rPr lang="en-US" dirty="0" smtClean="0"/>
              <a:t>Exploratory data analysis is essential</a:t>
            </a:r>
          </a:p>
          <a:p>
            <a:pPr lvl="1"/>
            <a:r>
              <a:rPr lang="en-US" dirty="0" smtClean="0"/>
              <a:t>Try to find relationships and patterns beforehand</a:t>
            </a:r>
          </a:p>
          <a:p>
            <a:r>
              <a:rPr lang="en-US" dirty="0" smtClean="0"/>
              <a:t>Try modelling the data with </a:t>
            </a:r>
            <a:r>
              <a:rPr lang="en-US" dirty="0" err="1" smtClean="0"/>
              <a:t>kNN</a:t>
            </a:r>
            <a:r>
              <a:rPr lang="en-US" dirty="0" smtClean="0"/>
              <a:t> and / or KDE</a:t>
            </a:r>
          </a:p>
          <a:p>
            <a:pPr lvl="1"/>
            <a:r>
              <a:rPr lang="en-US" dirty="0" smtClean="0"/>
              <a:t>Score the model and report the results</a:t>
            </a:r>
          </a:p>
          <a:p>
            <a:r>
              <a:rPr lang="en-US" dirty="0" smtClean="0"/>
              <a:t>Perform kriging</a:t>
            </a:r>
          </a:p>
          <a:p>
            <a:pPr lvl="1"/>
            <a:r>
              <a:rPr lang="en-US" dirty="0" smtClean="0"/>
              <a:t>You may need to install a package</a:t>
            </a:r>
          </a:p>
          <a:p>
            <a:pPr lvl="1"/>
            <a:r>
              <a:rPr lang="en-US" dirty="0" smtClean="0"/>
              <a:t>Also have a look at this </a:t>
            </a:r>
            <a:r>
              <a:rPr lang="en-US" dirty="0" smtClean="0">
                <a:hlinkClick r:id="rId2"/>
              </a:rPr>
              <a:t>tutorial</a:t>
            </a:r>
            <a:endParaRPr lang="en-US" dirty="0" smtClean="0"/>
          </a:p>
          <a:p>
            <a:pPr lvl="1"/>
            <a:r>
              <a:rPr lang="en-US" dirty="0" smtClean="0"/>
              <a:t>Compare the results and select the better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7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  <a:p>
            <a:pPr lvl="1"/>
            <a:r>
              <a:rPr lang="en-US" dirty="0"/>
              <a:t>Decomposition</a:t>
            </a:r>
          </a:p>
          <a:p>
            <a:pPr lvl="1"/>
            <a:r>
              <a:rPr lang="en-US" dirty="0"/>
              <a:t>Modelling</a:t>
            </a:r>
          </a:p>
          <a:p>
            <a:pPr lvl="1"/>
            <a:r>
              <a:rPr lang="en-US" dirty="0"/>
              <a:t>Forecasting</a:t>
            </a:r>
          </a:p>
          <a:p>
            <a:r>
              <a:rPr lang="en-US" dirty="0"/>
              <a:t>Spatial data</a:t>
            </a:r>
          </a:p>
          <a:p>
            <a:pPr lvl="1"/>
            <a:r>
              <a:rPr lang="en-US" dirty="0"/>
              <a:t>Exploring</a:t>
            </a:r>
          </a:p>
          <a:p>
            <a:pPr lvl="1"/>
            <a:r>
              <a:rPr lang="en-US" dirty="0"/>
              <a:t>KDE and </a:t>
            </a:r>
            <a:r>
              <a:rPr lang="en-US" dirty="0" err="1"/>
              <a:t>kNN</a:t>
            </a:r>
            <a:endParaRPr lang="en-US" dirty="0"/>
          </a:p>
          <a:p>
            <a:pPr lvl="1"/>
            <a:r>
              <a:rPr lang="en-US" dirty="0" smtClean="0"/>
              <a:t>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0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Modelling</a:t>
            </a:r>
          </a:p>
          <a:p>
            <a:pPr lvl="1"/>
            <a:r>
              <a:rPr lang="en-US" dirty="0" smtClean="0"/>
              <a:t>Forecasting</a:t>
            </a:r>
          </a:p>
          <a:p>
            <a:r>
              <a:rPr lang="en-US" dirty="0" smtClean="0"/>
              <a:t>Spatial data</a:t>
            </a:r>
          </a:p>
          <a:p>
            <a:pPr lvl="1"/>
            <a:r>
              <a:rPr lang="en-US" dirty="0" smtClean="0"/>
              <a:t>Exploring</a:t>
            </a:r>
          </a:p>
          <a:p>
            <a:pPr lvl="1"/>
            <a:r>
              <a:rPr lang="en-US" dirty="0" smtClean="0"/>
              <a:t>KDE and </a:t>
            </a:r>
            <a:r>
              <a:rPr lang="en-US" dirty="0" err="1" smtClean="0"/>
              <a:t>kNN</a:t>
            </a:r>
            <a:endParaRPr lang="en-US" dirty="0" smtClean="0"/>
          </a:p>
          <a:p>
            <a:pPr lvl="1"/>
            <a:r>
              <a:rPr lang="en-US" dirty="0" smtClean="0"/>
              <a:t>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3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sense of changing trends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5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which evolve over time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Weather </a:t>
            </a:r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Medicine</a:t>
            </a:r>
          </a:p>
          <a:p>
            <a:pPr lvl="1"/>
            <a:r>
              <a:rPr lang="en-US" dirty="0" smtClean="0"/>
              <a:t>Budgeting</a:t>
            </a:r>
          </a:p>
          <a:p>
            <a:pPr lvl="1"/>
            <a:r>
              <a:rPr lang="en-US" dirty="0" smtClean="0"/>
              <a:t>Resource allocation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Prepare the data</a:t>
            </a:r>
          </a:p>
          <a:p>
            <a:pPr lvl="1"/>
            <a:r>
              <a:rPr lang="en-US" dirty="0" smtClean="0"/>
              <a:t>Find and apply a reasonable model</a:t>
            </a:r>
          </a:p>
          <a:p>
            <a:pPr lvl="1"/>
            <a:r>
              <a:rPr lang="en-US" dirty="0" smtClean="0"/>
              <a:t>Use the model to forecast future values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All discussed algorithms assume </a:t>
            </a:r>
            <a:r>
              <a:rPr lang="en-US" b="1" dirty="0" smtClean="0">
                <a:solidFill>
                  <a:srgbClr val="3A4BA7"/>
                </a:solidFill>
              </a:rPr>
              <a:t>regular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2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and Noise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have structure</a:t>
            </a:r>
          </a:p>
          <a:p>
            <a:pPr lvl="1"/>
            <a:r>
              <a:rPr lang="en-US" dirty="0" smtClean="0"/>
              <a:t>Even if that's not visible at first glance</a:t>
            </a:r>
          </a:p>
          <a:p>
            <a:pPr lvl="1"/>
            <a:r>
              <a:rPr lang="en-US" dirty="0" smtClean="0"/>
              <a:t>The values can be predicted</a:t>
            </a:r>
          </a:p>
          <a:p>
            <a:r>
              <a:rPr lang="en-US" dirty="0" smtClean="0"/>
              <a:t>Noise is truly random and can't be predicted</a:t>
            </a:r>
          </a:p>
          <a:p>
            <a:r>
              <a:rPr lang="en-US" dirty="0" smtClean="0">
                <a:solidFill>
                  <a:srgbClr val="3A4BA7"/>
                </a:solidFill>
              </a:rPr>
              <a:t>Autocorrelation</a:t>
            </a:r>
            <a:r>
              <a:rPr lang="en-US" dirty="0" smtClean="0"/>
              <a:t> – shows how a data point is correlated </a:t>
            </a:r>
            <a:br>
              <a:rPr lang="en-US" dirty="0" smtClean="0"/>
            </a:br>
            <a:r>
              <a:rPr lang="en-US" dirty="0" smtClean="0"/>
              <a:t>to a previous data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1" y="3717510"/>
            <a:ext cx="5273407" cy="3102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374904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components</a:t>
            </a:r>
          </a:p>
          <a:p>
            <a:pPr lvl="1"/>
            <a:r>
              <a:rPr lang="en-US" dirty="0" smtClean="0"/>
              <a:t>Overall trend</a:t>
            </a:r>
          </a:p>
          <a:p>
            <a:pPr lvl="1"/>
            <a:r>
              <a:rPr lang="en-US" dirty="0" smtClean="0"/>
              <a:t>Seasonal (periodic) component</a:t>
            </a:r>
          </a:p>
          <a:p>
            <a:pPr lvl="1"/>
            <a:r>
              <a:rPr lang="en-US" dirty="0" smtClean="0"/>
              <a:t>Random (irregular, residual) </a:t>
            </a:r>
            <a:br>
              <a:rPr lang="en-US" dirty="0" smtClean="0"/>
            </a:br>
            <a:r>
              <a:rPr lang="en-US" dirty="0" smtClean="0"/>
              <a:t>component</a:t>
            </a:r>
          </a:p>
          <a:p>
            <a:r>
              <a:rPr lang="en-US" dirty="0" smtClean="0"/>
              <a:t>Time series can be additive </a:t>
            </a:r>
            <a:br>
              <a:rPr lang="en-US" dirty="0" smtClean="0"/>
            </a:br>
            <a:r>
              <a:rPr lang="en-US" dirty="0" smtClean="0"/>
              <a:t>or multiplicative</a:t>
            </a:r>
          </a:p>
          <a:p>
            <a:pPr lvl="1"/>
            <a:r>
              <a:rPr lang="en-US" dirty="0" smtClean="0"/>
              <a:t>Additive – seasonal variation </a:t>
            </a:r>
            <a:br>
              <a:rPr lang="en-US" dirty="0" smtClean="0"/>
            </a:br>
            <a:r>
              <a:rPr lang="en-US" dirty="0" smtClean="0"/>
              <a:t>is relatively constant</a:t>
            </a:r>
          </a:p>
          <a:p>
            <a:pPr lvl="1"/>
            <a:r>
              <a:rPr lang="en-US" dirty="0" smtClean="0"/>
              <a:t>Multiplicative – seasonal </a:t>
            </a:r>
            <a:br>
              <a:rPr lang="en-US" dirty="0" smtClean="0"/>
            </a:br>
            <a:r>
              <a:rPr lang="en-US" dirty="0" smtClean="0"/>
              <a:t>variation increases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83" y="2286001"/>
            <a:ext cx="5853819" cy="43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Trend – LOESS Regression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LOESS – local regression</a:t>
            </a:r>
          </a:p>
          <a:p>
            <a:pPr lvl="1"/>
            <a:r>
              <a:rPr lang="en-US" dirty="0" smtClean="0"/>
              <a:t>Gives us an estimate of a small region of the data</a:t>
            </a:r>
          </a:p>
          <a:p>
            <a:pPr lvl="1"/>
            <a:r>
              <a:rPr lang="en-US" dirty="0" smtClean="0"/>
              <a:t>Can be used for scatterplot </a:t>
            </a:r>
            <a:r>
              <a:rPr lang="en-US" b="1" dirty="0" smtClean="0"/>
              <a:t>smoothing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Define a window width </a:t>
            </a:r>
            <a:r>
              <a:rPr lang="en-US" b="1" dirty="0" smtClean="0"/>
              <a:t>m</a:t>
            </a:r>
          </a:p>
          <a:p>
            <a:pPr lvl="2"/>
            <a:r>
              <a:rPr lang="en-US" dirty="0" smtClean="0"/>
              <a:t>Subject to optimization</a:t>
            </a:r>
          </a:p>
          <a:p>
            <a:pPr lvl="2"/>
            <a:r>
              <a:rPr lang="en-US" dirty="0" smtClean="0"/>
              <a:t>Too small = too little trend, too big residuals</a:t>
            </a:r>
          </a:p>
          <a:p>
            <a:pPr lvl="1"/>
            <a:r>
              <a:rPr lang="en-US" dirty="0" smtClean="0"/>
              <a:t>For each data point, assign weights </a:t>
            </a:r>
            <a:br>
              <a:rPr lang="en-US" dirty="0" smtClean="0"/>
            </a:br>
            <a:r>
              <a:rPr lang="en-US" dirty="0" smtClean="0"/>
              <a:t>to the m nearest points</a:t>
            </a:r>
          </a:p>
          <a:p>
            <a:pPr lvl="2"/>
            <a:r>
              <a:rPr lang="en-US" dirty="0" smtClean="0"/>
              <a:t>Usually </a:t>
            </a:r>
            <a:r>
              <a:rPr lang="en-US" dirty="0" smtClean="0">
                <a:solidFill>
                  <a:srgbClr val="3A4BA7"/>
                </a:solidFill>
              </a:rPr>
              <a:t>normalized </a:t>
            </a:r>
            <a:r>
              <a:rPr lang="en-US" dirty="0" err="1" smtClean="0">
                <a:solidFill>
                  <a:srgbClr val="3A4BA7"/>
                </a:solidFill>
              </a:rPr>
              <a:t>triweight</a:t>
            </a:r>
            <a:r>
              <a:rPr lang="en-US" dirty="0" smtClean="0">
                <a:solidFill>
                  <a:srgbClr val="3A4BA7"/>
                </a:solidFill>
              </a:rPr>
              <a:t> function</a:t>
            </a:r>
          </a:p>
          <a:p>
            <a:pPr lvl="3"/>
            <a:r>
              <a:rPr lang="en-US" dirty="0" smtClean="0"/>
              <a:t>Third-degree function</a:t>
            </a:r>
          </a:p>
          <a:p>
            <a:pPr lvl="3"/>
            <a:r>
              <a:rPr lang="en-US" dirty="0" smtClean="0"/>
              <a:t>Gives a lot of weight near the central (current) point</a:t>
            </a:r>
          </a:p>
          <a:p>
            <a:pPr lvl="3"/>
            <a:r>
              <a:rPr lang="en-US" dirty="0" smtClean="0"/>
              <a:t>Normalized to equal 0 outside of the interval m</a:t>
            </a:r>
          </a:p>
          <a:p>
            <a:pPr lvl="1"/>
            <a:r>
              <a:rPr lang="en-US" dirty="0" smtClean="0"/>
              <a:t>Do polynomial regression (e.g. quadratic) using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345180"/>
            <a:ext cx="358140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Trend – Moving Average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smoothing method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Start with the signal period T</a:t>
            </a:r>
          </a:p>
          <a:p>
            <a:pPr lvl="2"/>
            <a:r>
              <a:rPr lang="en-US" dirty="0" smtClean="0"/>
              <a:t>Downside – we </a:t>
            </a:r>
            <a:r>
              <a:rPr lang="en-US" b="1" dirty="0" smtClean="0"/>
              <a:t>have to </a:t>
            </a:r>
            <a:r>
              <a:rPr lang="en-US" dirty="0" smtClean="0"/>
              <a:t>know the period</a:t>
            </a:r>
          </a:p>
          <a:p>
            <a:pPr lvl="1"/>
            <a:r>
              <a:rPr lang="en-US" dirty="0" smtClean="0"/>
              <a:t>Average the first T points to get a starting estimate</a:t>
            </a:r>
          </a:p>
          <a:p>
            <a:pPr lvl="1"/>
            <a:r>
              <a:rPr lang="en-US" dirty="0" smtClean="0"/>
              <a:t>Move by one point and average points [2; T + 1], etc.</a:t>
            </a:r>
          </a:p>
          <a:p>
            <a:pPr lvl="1"/>
            <a:r>
              <a:rPr lang="en-US" dirty="0" smtClean="0"/>
              <a:t>Subtract the moving average from the observed data</a:t>
            </a:r>
          </a:p>
          <a:p>
            <a:pPr lvl="2"/>
            <a:r>
              <a:rPr lang="en-US" dirty="0" smtClean="0"/>
              <a:t>If there's still some trend remaining, repeat </a:t>
            </a:r>
            <a:br>
              <a:rPr lang="en-US" dirty="0" smtClean="0"/>
            </a:br>
            <a:r>
              <a:rPr lang="en-US" dirty="0" smtClean="0"/>
              <a:t>the process (with another period)</a:t>
            </a:r>
          </a:p>
          <a:p>
            <a:pPr lvl="3"/>
            <a:r>
              <a:rPr lang="en-US" dirty="0" smtClean="0"/>
              <a:t>Until the residual is stationary: mean and variance </a:t>
            </a:r>
            <a:br>
              <a:rPr lang="en-US" dirty="0" smtClean="0"/>
            </a:br>
            <a:r>
              <a:rPr lang="en-US" dirty="0" smtClean="0"/>
              <a:t>don't change over time; no (significant) autocorrelation</a:t>
            </a:r>
          </a:p>
          <a:p>
            <a:r>
              <a:rPr lang="en-US" dirty="0" smtClean="0"/>
              <a:t>Trend = sum all moving averages</a:t>
            </a:r>
          </a:p>
          <a:p>
            <a:r>
              <a:rPr lang="en-US" dirty="0" smtClean="0"/>
              <a:t>Residual = data – trend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30" y="809296"/>
            <a:ext cx="2752782" cy="1860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19" y="4254165"/>
            <a:ext cx="3702393" cy="21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8,74764"/>
  <p:tag name="ORIGINALWIDTH" val="22,49717"/>
  <p:tag name="LATEXADDIN" val="\documentclass{article}&#10;\usepackage{amsmath}&#10;\pagestyle{empty}&#10;\begin{document}&#10;&#10;$$&#10;\varepsilon_t&#10;$$&#10;&#10;&#10;\end{document}"/>
  <p:tag name="IGUANATEXSIZE" val="28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5,99173"/>
  <p:tag name="ORIGINALWIDTH" val="375,7031"/>
  <p:tag name="LATEXADDIN" val="\documentclass{article}&#10;\usepackage{amsmath}&#10;\pagestyle{empty}&#10;\begin{document}&#10;&#10;$$&#10;P = \frac{(\lambda\ \text{size}(B))^n}{n!}e^{-\lambda\ \text{size}(B)}&#10;$$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,74724"/>
  <p:tag name="ORIGINALWIDTH" val="15,74803"/>
  <p:tag name="LATEXADDIN" val="\documentclass{article}&#10;\usepackage{amsmath}&#10;\pagestyle{empty}&#10;\begin{document}&#10;&#10;$$&#10;\lambda&#10;$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,74724"/>
  <p:tag name="ORIGINALWIDTH" val="15,74803"/>
  <p:tag name="LATEXADDIN" val="\documentclass{article}&#10;\usepackage{amsmath}&#10;\pagestyle{empty}&#10;\begin{document}&#10;&#10;$$&#10;\lambda&#10;$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5,99173"/>
  <p:tag name="ORIGINALWIDTH" val="253,4684"/>
  <p:tag name="LATEXADDIN" val="\documentclass{article}&#10;\usepackage{amsmath}&#10;\pagestyle{empty}&#10;\begin{document}&#10;&#10;$$&#10;P = \frac{(\Lambda(B))^n}{n!}e^{\Lambda(B)}&#10;$$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70,49118"/>
  <p:tag name="ORIGINALWIDTH" val="312,7109"/>
  <p:tag name="LATEXADDIN" val="\documentclass{article}&#10;\usepackage{amsmath}&#10;\pagestyle{empty}&#10;\begin{document}&#10;&#10;$$&#10;\Lambda(B) = \int_{B}\lambda(x,y)dxdy&#10;$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95,23811"/>
  <p:tag name="LATEXADDIN" val="\documentclass{article}&#10;\usepackage{amsmath}&#10;\pagestyle{empty}&#10;\begin{document}&#10;&#10;$$&#10;(x_1, x_2)&#10;$$&#10;&#10;&#10;\end{document}"/>
  <p:tag name="IGUANATEXSIZE" val="24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87,2141"/>
  <p:tag name="LATEXADDIN" val="\documentclass{article}&#10;\usepackage{amsmath}&#10;\pagestyle{empty}&#10;\begin{document}&#10;&#10;$$&#10;(x_1+\Delta x_1, x_2+\Delta x_2)&#10;$$&#10;&#10;&#10;\end{document}"/>
  <p:tag name="IGUANATEXSIZE" val="24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113,9857"/>
  <p:tag name="LATEXADDIN" val="\documentclass{article}&#10;\usepackage{amsmath}&#10;\pagestyle{empty}&#10;\begin{document}&#10;&#10;$$&#10;y(x_1, x_2)&#10;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305,9617"/>
  <p:tag name="LATEXADDIN" val="\documentclass{article}&#10;\usepackage{amsmath}&#10;\pagestyle{empty}&#10;\begin{document}&#10;&#10;$$&#10;y(x_1+\Delta x_1, x_2+\Delta x_2)&#10;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347,9565"/>
  <p:tag name="LATEXADDIN" val="\documentclass{article}&#10;\usepackage{amsmath}&#10;\pagestyle{empty}&#10;\begin{document}&#10;&#10;$$&#10;X_t = \varepsilon_t + \theta_1\varepsilon_{t-1} + \theta_2\varepsilon_{t-2}&#10;$$&#10;&#10;&#10;\end{document}"/>
  <p:tag name="IGUANATEXSIZE" val="2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371,2036"/>
  <p:tag name="LATEXADDIN" val="\documentclass{article}&#10;\usepackage{amsmath}&#10;\pagestyle{empty}&#10;\begin{document}&#10;&#10;$$&#10;X_t = \varepsilon_t + 0.6\varepsilon_{t-1} + 0.4\varepsilon_{t-2}&#10;$$&#10;&#10;&#10;\end{document}"/>
  <p:tag name="IGUANATEXSIZE" val="22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370,4537"/>
  <p:tag name="LATEXADDIN" val="\documentclass{article}&#10;\usepackage{amsmath}&#10;\pagestyle{empty}&#10;\begin{document}&#10;&#10;$$&#10;X_t = \varepsilon_t + \theta_1 X_{t-1} + \theta_2 X_{t-2}&#10;$$&#10;&#10;&#10;\end{document}"/>
  <p:tag name="IGUANATEXSIZE" val="22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504,6869"/>
  <p:tag name="LATEXADDIN" val="\documentclass{article}&#10;\usepackage{amsmath}&#10;\pagestyle{empty}&#10;\begin{document}&#10;&#10;$$&#10;X_1 = \varepsilon_1;\ X_t = \varepsilon_t + 0.6\varepsilon_{t-1} + 0.4\varepsilon_{t-2}&#10;$$&#10;&#10;&#10;\end{document}"/>
  <p:tag name="IGUANATEXSIZE" val="22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527,934"/>
  <p:tag name="LATEXADDIN" val="\documentclass{article}&#10;\usepackage{amsmath}&#10;\pagestyle{empty}&#10;\begin{document}&#10;&#10;$$&#10;X_1 = \varepsilon_1;\ X_t = \varepsilon_t + 0.2 X_{t-1} -0.7 X_{t-2}&#10;$$&#10;&#10;&#10;\end{document}"/>
  <p:tag name="IGUANATEXSIZE" val="22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24669"/>
  <p:tag name="ORIGINALWIDTH" val="139,4826"/>
  <p:tag name="LATEXADDIN" val="\documentclass{article}&#10;\usepackage{amsmath}&#10;\pagestyle{empty}&#10;\begin{document}&#10;&#10;$$&#10;X_t - X_{t-1}&#10;$$&#10;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,74724"/>
  <p:tag name="ORIGINALWIDTH" val="15,74803"/>
  <p:tag name="LATEXADDIN" val="\documentclass{article}&#10;\usepackage{amsmath}&#10;\pagestyle{empty}&#10;\begin{document}&#10;&#10;$$&#10;\lambda&#10;$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,74724"/>
  <p:tag name="ORIGINALWIDTH" val="15,74803"/>
  <p:tag name="LATEXADDIN" val="\documentclass{article}&#10;\usepackage{amsmath}&#10;\pagestyle{empty}&#10;\begin{document}&#10;&#10;$$&#10;\lambda&#10;$$&#10;&#10;&#10;\end{document}"/>
  <p:tag name="IGUANATEXSIZE" val="2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980</Words>
  <Application>Microsoft Office PowerPoint</Application>
  <PresentationFormat>Custom</PresentationFormat>
  <Paragraphs>256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Ebrima</vt:lpstr>
      <vt:lpstr>Segoe UI</vt:lpstr>
      <vt:lpstr>Segoe UI Black</vt:lpstr>
      <vt:lpstr>Wingdings</vt:lpstr>
      <vt:lpstr>Office Theme</vt:lpstr>
      <vt:lpstr>Machine Learning in Context, Part 1</vt:lpstr>
      <vt:lpstr>Sli.do</vt:lpstr>
      <vt:lpstr>Table of Contents</vt:lpstr>
      <vt:lpstr>Time Series Analysis</vt:lpstr>
      <vt:lpstr>Time Series</vt:lpstr>
      <vt:lpstr>Time Series and Noise</vt:lpstr>
      <vt:lpstr>Time Series Decomposition</vt:lpstr>
      <vt:lpstr>Getting the Trend – LOESS Regression</vt:lpstr>
      <vt:lpstr>Getting the Trend – Moving Average</vt:lpstr>
      <vt:lpstr>STL</vt:lpstr>
      <vt:lpstr>Stationary Data</vt:lpstr>
      <vt:lpstr>Modelling Time Series</vt:lpstr>
      <vt:lpstr>Time Series Models</vt:lpstr>
      <vt:lpstr>Lab: Time Series Generation</vt:lpstr>
      <vt:lpstr>Lab: ARMA Models</vt:lpstr>
      <vt:lpstr>Differencing and ARIMA</vt:lpstr>
      <vt:lpstr>Spatial Data Analysis</vt:lpstr>
      <vt:lpstr>Spatial Data</vt:lpstr>
      <vt:lpstr>Kernel Density Estimation (KDE)</vt:lpstr>
      <vt:lpstr>Modelling Spatial Processes</vt:lpstr>
      <vt:lpstr>Variograms</vt:lpstr>
      <vt:lpstr>Spatial Regression (Kriging)</vt:lpstr>
      <vt:lpstr>Lab: Spatial Regression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2017-04-20T15:24:46Z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