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0" r:id="rId4"/>
    <p:sldId id="267" r:id="rId5"/>
    <p:sldId id="257" r:id="rId6"/>
    <p:sldId id="275" r:id="rId7"/>
    <p:sldId id="289" r:id="rId8"/>
    <p:sldId id="293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62" r:id="rId21"/>
    <p:sldId id="25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BA7"/>
    <a:srgbClr val="4D4D4D"/>
    <a:srgbClr val="3B4CA8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model_selection/grid_search_text_feature_extrac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-0.18.1/reference/ndimage.html" TargetMode="External"/><Relationship Id="rId2" Type="http://schemas.openxmlformats.org/officeDocument/2006/relationships/hyperlink" Target="https://en.wikipedia.org/wiki/Kernel_(image_processing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www.cs.auckland.ac.nz/courses/compsci773s1c/lectures/ImageProcessing-html/topic4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image.org/docs/dev/auto_exampl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in Context, Part 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and Images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06" y="4114800"/>
            <a:ext cx="2361600" cy="22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– IDF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 frequency – inverse document frequency</a:t>
            </a:r>
          </a:p>
          <a:p>
            <a:pPr lvl="1"/>
            <a:r>
              <a:rPr lang="en-US" dirty="0" smtClean="0"/>
              <a:t>Still preprocessing the text, not applying any ML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High score: rare, specific words</a:t>
            </a:r>
          </a:p>
          <a:p>
            <a:pPr lvl="2"/>
            <a:r>
              <a:rPr lang="en-US" dirty="0" smtClean="0"/>
              <a:t>Hypothesis: these may be better related to the topic</a:t>
            </a:r>
          </a:p>
          <a:p>
            <a:pPr lvl="2"/>
            <a:r>
              <a:rPr lang="en-US" dirty="0" smtClean="0"/>
              <a:t>Note: This may also include misspelled words and / or names</a:t>
            </a:r>
          </a:p>
          <a:p>
            <a:pPr lvl="1"/>
            <a:r>
              <a:rPr lang="en-US" dirty="0" smtClean="0"/>
              <a:t>Low score: words that occur in nearly all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57962"/>
            <a:ext cx="6323013" cy="2104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413" y="5667701"/>
            <a:ext cx="8999199" cy="101566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sklearn.feature_extraction.text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TfidfTransformer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tfidf_transformer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TfidfTransformer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X_train_tfidf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tfidf_transformer.fit_transform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X_train_counts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TF – IDF and Machine Learning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TF-IDF to get a term matrix</a:t>
            </a:r>
          </a:p>
          <a:p>
            <a:pPr lvl="1"/>
            <a:r>
              <a:rPr lang="en-US" dirty="0" smtClean="0"/>
              <a:t>Don't forget to do preprocessing before that</a:t>
            </a:r>
          </a:p>
          <a:p>
            <a:r>
              <a:rPr lang="en-US" dirty="0" smtClean="0"/>
              <a:t>Use the matrix to train a traditional algorithm, e.g. a classifier</a:t>
            </a:r>
          </a:p>
          <a:p>
            <a:pPr lvl="1"/>
            <a:r>
              <a:rPr lang="en-US" dirty="0" smtClean="0"/>
              <a:t>Good examples: Naïve Bayes, logistic regression, etc.</a:t>
            </a:r>
          </a:p>
          <a:p>
            <a:r>
              <a:rPr lang="en-US" dirty="0" smtClean="0"/>
              <a:t>How about considering n-grams?</a:t>
            </a:r>
          </a:p>
          <a:p>
            <a:pPr lvl="1"/>
            <a:r>
              <a:rPr lang="en-US" dirty="0" smtClean="0"/>
              <a:t>Collections of more (e.g. n = 2) words =&gt; usually gives better results</a:t>
            </a:r>
            <a:br>
              <a:rPr lang="en-US" dirty="0" smtClean="0"/>
            </a:br>
            <a:r>
              <a:rPr lang="en-US" dirty="0" smtClean="0"/>
              <a:t>but is much slower to train, optimize and execute </a:t>
            </a:r>
          </a:p>
          <a:p>
            <a:r>
              <a:rPr lang="en-US" dirty="0" smtClean="0"/>
              <a:t>It's very useful to put all these operations in a </a:t>
            </a:r>
            <a:r>
              <a:rPr lang="en-US" b="1" dirty="0" smtClean="0"/>
              <a:t>pipeline</a:t>
            </a:r>
          </a:p>
          <a:p>
            <a:pPr lvl="1"/>
            <a:r>
              <a:rPr lang="en-US" dirty="0" smtClean="0"/>
              <a:t>A series of related operation where the output of one </a:t>
            </a:r>
            <a:br>
              <a:rPr lang="en-US" dirty="0" smtClean="0"/>
            </a:br>
            <a:r>
              <a:rPr lang="en-US" dirty="0" smtClean="0"/>
              <a:t>becomes the input of the next</a:t>
            </a:r>
          </a:p>
          <a:p>
            <a:pPr lvl="1"/>
            <a:r>
              <a:rPr lang="en-US" dirty="0" smtClean="0"/>
              <a:t>Look at </a:t>
            </a:r>
            <a:r>
              <a:rPr lang="en-US" dirty="0" smtClean="0">
                <a:hlinkClick r:id="rId2"/>
              </a:rPr>
              <a:t>this tutorial</a:t>
            </a:r>
            <a:r>
              <a:rPr lang="en-US" dirty="0" smtClean="0"/>
              <a:t> for more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7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what people see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01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</a:t>
            </a:r>
            <a:r>
              <a:rPr lang="en-US" dirty="0" smtClean="0"/>
              <a:t>Images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 images: 2D arrays of pixel intensities</a:t>
            </a:r>
          </a:p>
          <a:p>
            <a:pPr lvl="1"/>
            <a:r>
              <a:rPr lang="en-US" dirty="0" smtClean="0"/>
              <a:t>RGB: 2D arrays of [R, G, B] values =&gt; the same rules apply</a:t>
            </a:r>
          </a:p>
          <a:p>
            <a:r>
              <a:rPr lang="en-US" dirty="0" smtClean="0"/>
              <a:t>A useful package for working with images is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Comes with Anaconda by default</a:t>
            </a:r>
          </a:p>
          <a:p>
            <a:r>
              <a:rPr lang="en-US" dirty="0" smtClean="0"/>
              <a:t>Loading images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Displaying images</a:t>
            </a:r>
          </a:p>
          <a:p>
            <a:pPr lvl="1"/>
            <a:endParaRPr lang="en-US" dirty="0"/>
          </a:p>
          <a:p>
            <a:r>
              <a:rPr lang="en-US" dirty="0" smtClean="0"/>
              <a:t>Displaying an image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31812" y="3276600"/>
            <a:ext cx="8999199" cy="101566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skimage.data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skimage.data.camera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Array of pixel values</a:t>
            </a: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31" y="4800600"/>
            <a:ext cx="8999199" cy="40011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plt.imshow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cm = "gray") # grayscale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830" y="5777895"/>
            <a:ext cx="8999199" cy="40011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plt.hist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img.ravel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(), bins = 256)</a:t>
            </a:r>
          </a:p>
        </p:txBody>
      </p:sp>
    </p:spTree>
    <p:extLst>
      <p:ext uri="{BB962C8B-B14F-4D97-AF65-F5344CB8AC3E}">
        <p14:creationId xmlns:p14="http://schemas.microsoft.com/office/powerpoint/2010/main" val="39131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already know what that is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 kernel, apply it</a:t>
            </a:r>
            <a:br>
              <a:rPr lang="en-US" dirty="0"/>
            </a:br>
            <a:r>
              <a:rPr lang="en-US" dirty="0"/>
              <a:t>to the image and see what happens </a:t>
            </a:r>
            <a:endParaRPr lang="en-US" dirty="0" smtClean="0"/>
          </a:p>
          <a:p>
            <a:pPr lvl="1"/>
            <a:r>
              <a:rPr lang="en-US" dirty="0" smtClean="0"/>
              <a:t>Linear operation</a:t>
            </a:r>
          </a:p>
          <a:p>
            <a:r>
              <a:rPr lang="en-US" dirty="0" smtClean="0"/>
              <a:t>Examples of kernels: </a:t>
            </a:r>
            <a:r>
              <a:rPr lang="en-US" dirty="0" smtClean="0">
                <a:hlinkClick r:id="rId2"/>
              </a:rPr>
              <a:t>Wikipedia</a:t>
            </a:r>
            <a:endParaRPr lang="en-US" dirty="0" smtClean="0"/>
          </a:p>
          <a:p>
            <a:r>
              <a:rPr lang="en-US" dirty="0" smtClean="0"/>
              <a:t>Using kernels</a:t>
            </a:r>
          </a:p>
          <a:p>
            <a:pPr lvl="1"/>
            <a:r>
              <a:rPr lang="en-US" dirty="0" smtClean="0"/>
              <a:t>With a custom </a:t>
            </a:r>
            <a:r>
              <a:rPr lang="en-US" dirty="0" err="1" smtClean="0"/>
              <a:t>martix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With a pre-defined matrix: use one of the predefined filters</a:t>
            </a:r>
          </a:p>
          <a:p>
            <a:pPr lvl="2"/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pPr lvl="2"/>
            <a:r>
              <a:rPr lang="en-US" dirty="0" smtClean="0"/>
              <a:t>Gaussian filter (useful for smoothing and </a:t>
            </a:r>
            <a:r>
              <a:rPr lang="en-US" dirty="0" err="1" smtClean="0"/>
              <a:t>denoising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Prewitt filter (useful for edge detection), median filter (useful for edge-aware</a:t>
            </a:r>
            <a:br>
              <a:rPr lang="en-US" dirty="0" smtClean="0"/>
            </a:br>
            <a:r>
              <a:rPr lang="en-US" dirty="0" smtClean="0"/>
              <a:t>smoothing), Sobel filter (for corner detection),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89012" y="4114800"/>
            <a:ext cx="8999199" cy="40011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scipy.ndimage.filters.convolve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(input, weights)</a:t>
            </a:r>
          </a:p>
        </p:txBody>
      </p:sp>
    </p:spTree>
    <p:extLst>
      <p:ext uri="{BB962C8B-B14F-4D97-AF65-F5344CB8AC3E}">
        <p14:creationId xmlns:p14="http://schemas.microsoft.com/office/powerpoint/2010/main" val="41003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Convolution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an image</a:t>
            </a:r>
          </a:p>
          <a:p>
            <a:r>
              <a:rPr lang="en-US" dirty="0" smtClean="0"/>
              <a:t>Display the image and its histogram</a:t>
            </a:r>
          </a:p>
          <a:p>
            <a:r>
              <a:rPr lang="en-US" dirty="0" smtClean="0"/>
              <a:t>Play with a few convolution filters (kernels)</a:t>
            </a:r>
          </a:p>
          <a:p>
            <a:r>
              <a:rPr lang="en-US" dirty="0" smtClean="0"/>
              <a:t>After each convolution, display the resulting image </a:t>
            </a:r>
            <a:br>
              <a:rPr lang="en-US" dirty="0" smtClean="0"/>
            </a:br>
            <a:r>
              <a:rPr lang="en-US" dirty="0" smtClean="0"/>
              <a:t>and histogram</a:t>
            </a:r>
          </a:p>
          <a:p>
            <a:r>
              <a:rPr lang="en-US" dirty="0" smtClean="0"/>
              <a:t>You'll get a feel of what these filters do to the image</a:t>
            </a:r>
          </a:p>
          <a:p>
            <a:r>
              <a:rPr lang="en-US" dirty="0" smtClean="0"/>
              <a:t>Optional: Play with Fourier-transformation filters</a:t>
            </a:r>
          </a:p>
          <a:p>
            <a:pPr lvl="1"/>
            <a:r>
              <a:rPr lang="en-US" dirty="0" smtClean="0"/>
              <a:t>Apply convolution filters to the Fourier-transformed image</a:t>
            </a:r>
          </a:p>
          <a:p>
            <a:pPr lvl="1"/>
            <a:r>
              <a:rPr lang="en-US" dirty="0" smtClean="0"/>
              <a:t>What do you expect? How are these filters useful?</a:t>
            </a:r>
            <a:r>
              <a:rPr lang="en-US" dirty="0"/>
              <a:t> </a:t>
            </a:r>
            <a:r>
              <a:rPr lang="en-US" dirty="0" smtClean="0"/>
              <a:t>You may research</a:t>
            </a:r>
            <a:br>
              <a:rPr lang="en-US" dirty="0" smtClean="0"/>
            </a:br>
            <a:r>
              <a:rPr lang="en-US" dirty="0" smtClean="0"/>
              <a:t>on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01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main operations (see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tutorial)</a:t>
            </a:r>
          </a:p>
          <a:p>
            <a:pPr lvl="1"/>
            <a:r>
              <a:rPr lang="en-US" dirty="0" smtClean="0"/>
              <a:t>Dilation, erosion, opening, closing</a:t>
            </a:r>
          </a:p>
          <a:p>
            <a:r>
              <a:rPr lang="en-US" dirty="0" smtClean="0"/>
              <a:t>A simple series of algorithms for image transformation</a:t>
            </a:r>
          </a:p>
          <a:p>
            <a:r>
              <a:rPr lang="en-US" dirty="0" smtClean="0"/>
              <a:t>Basic methodology</a:t>
            </a:r>
          </a:p>
          <a:p>
            <a:pPr lvl="1"/>
            <a:r>
              <a:rPr lang="en-US" dirty="0" smtClean="0"/>
              <a:t>Choose a structuring element (e.g. 2x2 square or cross)</a:t>
            </a:r>
          </a:p>
          <a:p>
            <a:pPr lvl="1"/>
            <a:r>
              <a:rPr lang="en-US" dirty="0" smtClean="0"/>
              <a:t>Move the element around the image</a:t>
            </a:r>
          </a:p>
          <a:p>
            <a:pPr lvl="1"/>
            <a:r>
              <a:rPr lang="en-US" dirty="0" smtClean="0"/>
              <a:t>Apply an operation</a:t>
            </a:r>
          </a:p>
          <a:p>
            <a:r>
              <a:rPr lang="en-US" dirty="0"/>
              <a:t>Preparation: binary image</a:t>
            </a:r>
          </a:p>
          <a:p>
            <a:pPr lvl="1"/>
            <a:r>
              <a:rPr lang="en-US" dirty="0"/>
              <a:t>Pixel values 0 and 1, not [0; </a:t>
            </a:r>
            <a:r>
              <a:rPr lang="en-US" dirty="0" smtClean="0"/>
              <a:t>255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Result: transformed image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54" y="3749040"/>
            <a:ext cx="577515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get all values in the structuring element</a:t>
            </a:r>
          </a:p>
          <a:p>
            <a:r>
              <a:rPr lang="en-US" b="1" dirty="0" smtClean="0">
                <a:solidFill>
                  <a:srgbClr val="3A4BA7"/>
                </a:solidFill>
              </a:rPr>
              <a:t>Erosion:</a:t>
            </a:r>
            <a:r>
              <a:rPr lang="en-US" dirty="0" smtClean="0"/>
              <a:t> replace all values with the min value</a:t>
            </a:r>
          </a:p>
          <a:p>
            <a:r>
              <a:rPr lang="en-US" b="1" dirty="0" smtClean="0">
                <a:solidFill>
                  <a:srgbClr val="3A4BA7"/>
                </a:solidFill>
              </a:rPr>
              <a:t>Dilation:</a:t>
            </a:r>
            <a:r>
              <a:rPr lang="en-US" dirty="0" smtClean="0"/>
              <a:t> replace all values with the max value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3A4BA7"/>
                </a:solidFill>
              </a:rPr>
              <a:t>Opening:</a:t>
            </a:r>
            <a:r>
              <a:rPr lang="en-US" dirty="0" smtClean="0"/>
              <a:t> erosion followed by dilation</a:t>
            </a:r>
          </a:p>
          <a:p>
            <a:r>
              <a:rPr lang="en-US" b="1" dirty="0" smtClean="0">
                <a:solidFill>
                  <a:srgbClr val="3A4BA7"/>
                </a:solidFill>
              </a:rPr>
              <a:t>Closing: </a:t>
            </a:r>
            <a:r>
              <a:rPr lang="en-US" dirty="0" smtClean="0"/>
              <a:t>dilation </a:t>
            </a:r>
            <a:r>
              <a:rPr lang="en-US" dirty="0"/>
              <a:t>followed by</a:t>
            </a:r>
            <a:r>
              <a:rPr lang="en-US" dirty="0" smtClean="0"/>
              <a:t> erosion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" y="2438400"/>
            <a:ext cx="4219575" cy="1724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438400"/>
            <a:ext cx="4419600" cy="1776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" y="5242494"/>
            <a:ext cx="1847850" cy="1457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77" y="5253990"/>
            <a:ext cx="18573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Imag</a:t>
            </a:r>
            <a:r>
              <a:rPr lang="en-US" dirty="0" smtClean="0"/>
              <a:t>e Transformation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suitable image dataset</a:t>
            </a:r>
          </a:p>
          <a:p>
            <a:r>
              <a:rPr lang="en-US" dirty="0" smtClean="0"/>
              <a:t>Perform operations to prepare the data</a:t>
            </a:r>
          </a:p>
          <a:p>
            <a:pPr lvl="1"/>
            <a:r>
              <a:rPr lang="en-US" dirty="0" smtClean="0"/>
              <a:t>The operations and their order depend very much on the</a:t>
            </a:r>
            <a:br>
              <a:rPr lang="en-US" dirty="0" smtClean="0"/>
            </a:br>
            <a:r>
              <a:rPr lang="en-US" dirty="0" smtClean="0"/>
              <a:t>structure of the image</a:t>
            </a:r>
            <a:r>
              <a:rPr lang="en-US" dirty="0"/>
              <a:t> </a:t>
            </a:r>
            <a:r>
              <a:rPr lang="en-US" dirty="0" smtClean="0"/>
              <a:t>and the result you're trying to achieve</a:t>
            </a:r>
          </a:p>
          <a:p>
            <a:pPr lvl="1"/>
            <a:r>
              <a:rPr lang="en-US" dirty="0" smtClean="0"/>
              <a:t>Experiment with different operations: image transforms (translation,</a:t>
            </a:r>
            <a:br>
              <a:rPr lang="en-US" dirty="0" smtClean="0"/>
            </a:br>
            <a:r>
              <a:rPr lang="en-US" dirty="0" smtClean="0"/>
              <a:t>rotation, scaling, shear, etc.), Fourier transformation, morphology,</a:t>
            </a:r>
            <a:br>
              <a:rPr lang="en-US" dirty="0" smtClean="0"/>
            </a:br>
            <a:r>
              <a:rPr lang="en-US" dirty="0" smtClean="0"/>
              <a:t>applying convolution filters for blurring / </a:t>
            </a:r>
            <a:r>
              <a:rPr lang="en-US" dirty="0" err="1" smtClean="0"/>
              <a:t>denoising</a:t>
            </a:r>
            <a:r>
              <a:rPr lang="en-US" dirty="0" smtClean="0"/>
              <a:t> / sharpening /</a:t>
            </a:r>
            <a:br>
              <a:rPr lang="en-US" dirty="0" smtClean="0"/>
            </a:br>
            <a:r>
              <a:rPr lang="en-US" dirty="0" smtClean="0"/>
              <a:t>edge detection, etc.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Feed the transformed image to an ML algorithm (e.g. for classification)</a:t>
            </a:r>
            <a:br>
              <a:rPr lang="en-US" dirty="0" smtClean="0"/>
            </a:br>
            <a:r>
              <a:rPr lang="en-US" dirty="0" smtClean="0"/>
              <a:t>or use one of the algorithms made to work with images</a:t>
            </a:r>
          </a:p>
          <a:p>
            <a:pPr lvl="2"/>
            <a:r>
              <a:rPr lang="en-US" dirty="0" smtClean="0"/>
              <a:t>Look at the </a:t>
            </a:r>
            <a:r>
              <a:rPr lang="en-US" smtClean="0">
                <a:hlinkClick r:id="rId2"/>
              </a:rPr>
              <a:t>skimage gallery</a:t>
            </a:r>
            <a:r>
              <a:rPr lang="en-US" smtClean="0"/>
              <a:t> </a:t>
            </a:r>
            <a:r>
              <a:rPr lang="en-US" dirty="0" smtClean="0"/>
              <a:t>for inspiration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86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Frequencies</a:t>
            </a:r>
          </a:p>
          <a:p>
            <a:pPr lvl="1"/>
            <a:r>
              <a:rPr lang="en-US" dirty="0"/>
              <a:t>Cleaning text data – </a:t>
            </a:r>
            <a:r>
              <a:rPr lang="en-US" dirty="0" err="1"/>
              <a:t>stopwords</a:t>
            </a:r>
            <a:r>
              <a:rPr lang="en-US" dirty="0"/>
              <a:t>, stemming</a:t>
            </a:r>
          </a:p>
          <a:p>
            <a:pPr lvl="1"/>
            <a:r>
              <a:rPr lang="en-US" dirty="0"/>
              <a:t>TF – IDF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Image properties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Image morphology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3B4CA8"/>
                </a:solidFill>
              </a:rPr>
              <a:t>#</a:t>
            </a:r>
            <a:r>
              <a:rPr lang="en-US" sz="5400" b="1" dirty="0" smtClean="0">
                <a:solidFill>
                  <a:srgbClr val="3B4CA8"/>
                </a:solidFill>
              </a:rPr>
              <a:t>softuni-ml-2</a:t>
            </a:r>
            <a:endParaRPr lang="bg-BG" sz="5400" b="1" dirty="0">
              <a:solidFill>
                <a:srgbClr val="3B4CA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Sli.do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Frequencies</a:t>
            </a:r>
          </a:p>
          <a:p>
            <a:pPr lvl="1"/>
            <a:r>
              <a:rPr lang="en-US" dirty="0" smtClean="0"/>
              <a:t>Cleaning text data – </a:t>
            </a:r>
            <a:r>
              <a:rPr lang="en-US" dirty="0" err="1" smtClean="0"/>
              <a:t>stopwords</a:t>
            </a:r>
            <a:r>
              <a:rPr lang="en-US" dirty="0" smtClean="0"/>
              <a:t>, stemming</a:t>
            </a:r>
          </a:p>
          <a:p>
            <a:pPr lvl="1"/>
            <a:r>
              <a:rPr lang="en-US" dirty="0" smtClean="0"/>
              <a:t>TF – IDF</a:t>
            </a:r>
          </a:p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Image properties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Image morphology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3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what people write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Documents, written in plain text</a:t>
            </a:r>
          </a:p>
          <a:p>
            <a:pPr lvl="1"/>
            <a:r>
              <a:rPr lang="en-US" dirty="0" smtClean="0"/>
              <a:t>News, tweets, blog posts, poems, books, legal documents, etc.</a:t>
            </a:r>
          </a:p>
          <a:p>
            <a:pPr lvl="1"/>
            <a:r>
              <a:rPr lang="en-US" dirty="0" smtClean="0"/>
              <a:t>May also be auto-generated (i.e. server logs)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Preprocess the text data so that it's useful to ML algorithms</a:t>
            </a:r>
            <a:br>
              <a:rPr lang="en-US" dirty="0" smtClean="0"/>
            </a:br>
            <a:r>
              <a:rPr lang="en-US" dirty="0" smtClean="0"/>
              <a:t>(they expect numbers, not plain text)</a:t>
            </a:r>
          </a:p>
          <a:p>
            <a:pPr lvl="1"/>
            <a:r>
              <a:rPr lang="en-US" dirty="0" smtClean="0"/>
              <a:t>Run "classical" algorithms, e.g. for classification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 smtClean="0"/>
              <a:t>Grouping texts – </a:t>
            </a:r>
            <a:r>
              <a:rPr lang="en-US" dirty="0" smtClean="0"/>
              <a:t>similar topics, similar authors</a:t>
            </a:r>
          </a:p>
          <a:p>
            <a:pPr lvl="1"/>
            <a:r>
              <a:rPr lang="en-US" dirty="0" smtClean="0"/>
              <a:t>Text summarizing</a:t>
            </a:r>
            <a:r>
              <a:rPr lang="en-US" dirty="0" smtClean="0"/>
              <a:t>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2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start working with the text, we have to "normalize"</a:t>
            </a:r>
            <a:br>
              <a:rPr lang="en-US" dirty="0" smtClean="0"/>
            </a:br>
            <a:r>
              <a:rPr lang="en-US" dirty="0" smtClean="0"/>
              <a:t>and clean up the messy data</a:t>
            </a:r>
          </a:p>
          <a:p>
            <a:pPr lvl="1"/>
            <a:r>
              <a:rPr lang="en-US" dirty="0" smtClean="0"/>
              <a:t>Remove all non-letter characters</a:t>
            </a:r>
          </a:p>
          <a:p>
            <a:pPr lvl="2"/>
            <a:r>
              <a:rPr lang="en-US" dirty="0" smtClean="0"/>
              <a:t>Numbers, punctuation, whitespace, etc.</a:t>
            </a:r>
          </a:p>
          <a:p>
            <a:pPr lvl="2"/>
            <a:r>
              <a:rPr lang="en-US" dirty="0" smtClean="0"/>
              <a:t>If needed, apply additional rules, </a:t>
            </a:r>
            <a:r>
              <a:rPr lang="en-US" dirty="0" smtClean="0"/>
              <a:t>e.g. if we're looking at tweets, </a:t>
            </a:r>
            <a:r>
              <a:rPr lang="en-US" b="1" dirty="0" smtClean="0"/>
              <a:t>@mention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means a username and we may want to get rid of it</a:t>
            </a:r>
          </a:p>
          <a:p>
            <a:pPr lvl="1"/>
            <a:r>
              <a:rPr lang="en-US" dirty="0" smtClean="0"/>
              <a:t>Transform all characters to lowercase</a:t>
            </a:r>
          </a:p>
          <a:p>
            <a:pPr lvl="1"/>
            <a:r>
              <a:rPr lang="en-US" dirty="0" smtClean="0"/>
              <a:t>Remove "stop words"</a:t>
            </a:r>
          </a:p>
          <a:p>
            <a:pPr lvl="2"/>
            <a:r>
              <a:rPr lang="en-US" dirty="0" smtClean="0"/>
              <a:t>Words that are too frequent in all documents and don't contain much information</a:t>
            </a:r>
            <a:br>
              <a:rPr lang="en-US" dirty="0" smtClean="0"/>
            </a:br>
            <a:r>
              <a:rPr lang="en-US" dirty="0" smtClean="0"/>
              <a:t>such as "the", "a", "is", etc.</a:t>
            </a:r>
          </a:p>
          <a:p>
            <a:pPr lvl="1"/>
            <a:r>
              <a:rPr lang="en-US" dirty="0" smtClean="0"/>
              <a:t>Perform stemming</a:t>
            </a:r>
          </a:p>
          <a:p>
            <a:pPr lvl="2"/>
            <a:r>
              <a:rPr lang="en-US" dirty="0" smtClean="0"/>
              <a:t>Extract the stems of all words, e.g. "connected", "connection", "connecting"</a:t>
            </a:r>
            <a:br>
              <a:rPr lang="en-US" dirty="0" smtClean="0"/>
            </a:br>
            <a:r>
              <a:rPr lang="en-US" dirty="0" smtClean="0"/>
              <a:t>should all point to "connect"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1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r>
              <a:rPr lang="en-US" dirty="0" smtClean="0"/>
              <a:t> and Stemming: NLTK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NLTK is a library for working with natural language</a:t>
            </a:r>
          </a:p>
          <a:p>
            <a:pPr lvl="1"/>
            <a:r>
              <a:rPr lang="en-US" dirty="0" smtClean="0"/>
              <a:t>Contains all frequently used algorithms and corpora</a:t>
            </a:r>
          </a:p>
          <a:p>
            <a:r>
              <a:rPr lang="en-US" dirty="0" smtClean="0"/>
              <a:t>Getting and removing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1"/>
            <a:r>
              <a:rPr lang="en-US" dirty="0" smtClean="0"/>
              <a:t>Download the words first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Stemming – Porter's algorithm (includes many "manual" rules)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12812" y="2781813"/>
            <a:ext cx="8999199" cy="163121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nltk.download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stopwords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nltk.corpus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stopwords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stop =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set(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stopwords.words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english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"))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sentence = "this is a foo bar sentence"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print([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for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sentence.lower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().split() if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not in stop])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12" y="5069842"/>
            <a:ext cx="8999199" cy="163121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nltk.stem.porter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stemmer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PorterStemmer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words 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["caresses", "flies", "dies", "seizing", "itemization",    </a:t>
            </a:r>
            <a:b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"sensational", "traditional", "reference", "plotted"]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print([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s.stem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(w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 for w in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words])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Exploring and Preparing 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dataset of text documents</a:t>
            </a:r>
          </a:p>
          <a:p>
            <a:r>
              <a:rPr lang="en-US" dirty="0" smtClean="0"/>
              <a:t>Use a "bag of words" to show the frequencies of each word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Display a bar chart of word frequencies</a:t>
            </a:r>
          </a:p>
          <a:p>
            <a:r>
              <a:rPr lang="en-US" dirty="0" smtClean="0"/>
              <a:t>Perform tex</a:t>
            </a:r>
            <a:r>
              <a:rPr lang="en-US" dirty="0" smtClean="0"/>
              <a:t>t processing</a:t>
            </a:r>
          </a:p>
          <a:p>
            <a:pPr lvl="1"/>
            <a:r>
              <a:rPr lang="en-US" dirty="0" smtClean="0"/>
              <a:t>Use NLTK (</a:t>
            </a:r>
            <a:r>
              <a:rPr lang="en-US" b="1" dirty="0" smtClean="0">
                <a:solidFill>
                  <a:srgbClr val="3A4BA7"/>
                </a:solidFill>
              </a:rPr>
              <a:t>N</a:t>
            </a:r>
            <a:r>
              <a:rPr lang="en-US" dirty="0" smtClean="0"/>
              <a:t>atural </a:t>
            </a:r>
            <a:r>
              <a:rPr lang="en-US" b="1" dirty="0" smtClean="0">
                <a:solidFill>
                  <a:srgbClr val="3A4BA7"/>
                </a:solidFill>
              </a:rPr>
              <a:t>L</a:t>
            </a:r>
            <a:r>
              <a:rPr lang="en-US" dirty="0" smtClean="0"/>
              <a:t>anguage </a:t>
            </a:r>
            <a:r>
              <a:rPr lang="en-US" b="1" dirty="0" err="1" smtClean="0">
                <a:solidFill>
                  <a:srgbClr val="3A4BA7"/>
                </a:solidFill>
              </a:rPr>
              <a:t>T</a:t>
            </a:r>
            <a:r>
              <a:rPr lang="en-US" dirty="0" err="1" smtClean="0"/>
              <a:t>ool</a:t>
            </a:r>
            <a:r>
              <a:rPr lang="en-US" b="1" dirty="0" err="1" smtClean="0">
                <a:solidFill>
                  <a:srgbClr val="3A4BA7"/>
                </a:solidFill>
              </a:rPr>
              <a:t>K</a:t>
            </a:r>
            <a:r>
              <a:rPr lang="en-US" dirty="0" err="1" smtClean="0"/>
              <a:t>it</a:t>
            </a:r>
            <a:r>
              <a:rPr lang="en-US" dirty="0" smtClean="0"/>
              <a:t>) to remove </a:t>
            </a:r>
            <a:r>
              <a:rPr lang="en-US" dirty="0" err="1" smtClean="0"/>
              <a:t>stopwords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perform stemming (if needed)</a:t>
            </a:r>
          </a:p>
          <a:p>
            <a:r>
              <a:rPr lang="en-US" dirty="0" smtClean="0"/>
              <a:t>Display word frequencies again (on the processed data)</a:t>
            </a:r>
          </a:p>
          <a:p>
            <a:r>
              <a:rPr lang="en-US" dirty="0" smtClean="0"/>
              <a:t>What are the most common words? Can you infer something</a:t>
            </a:r>
            <a:br>
              <a:rPr lang="en-US" dirty="0" smtClean="0"/>
            </a:br>
            <a:r>
              <a:rPr lang="en-US" dirty="0" smtClean="0"/>
              <a:t>about the text, e.g. topics, sentiment, etc.?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31812" y="1828800"/>
            <a:ext cx="8999199" cy="101566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sklearn.feature_extraction.text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CountVectorizer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cv =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CountVectorizer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cv.fit_transform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(text)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part of text processing which deals with natural languages</a:t>
            </a:r>
          </a:p>
          <a:p>
            <a:r>
              <a:rPr lang="en-US" dirty="0" smtClean="0"/>
              <a:t>Example: Recognizing named entities</a:t>
            </a:r>
          </a:p>
          <a:p>
            <a:pPr lvl="1"/>
            <a:r>
              <a:rPr lang="en-US" dirty="0" smtClean="0"/>
              <a:t>People, geographical places, organizations</a:t>
            </a:r>
          </a:p>
          <a:p>
            <a:pPr lvl="1"/>
            <a:r>
              <a:rPr lang="en-US" b="1" dirty="0" smtClean="0"/>
              <a:t>John</a:t>
            </a:r>
            <a:r>
              <a:rPr lang="en-US" dirty="0" smtClean="0"/>
              <a:t> worked for </a:t>
            </a:r>
            <a:r>
              <a:rPr lang="en-US" b="1" dirty="0" smtClean="0"/>
              <a:t>Google</a:t>
            </a:r>
            <a:r>
              <a:rPr lang="en-US" dirty="0" smtClean="0"/>
              <a:t> at the </a:t>
            </a:r>
            <a:r>
              <a:rPr lang="en-US" b="1" dirty="0" smtClean="0"/>
              <a:t>Silicon Valley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 examples: recognizing years / date ranges, numbers,</a:t>
            </a:r>
            <a:br>
              <a:rPr lang="en-US" dirty="0" smtClean="0"/>
            </a:br>
            <a:r>
              <a:rPr lang="en-US" dirty="0" smtClean="0"/>
              <a:t>sequential steps, etc.</a:t>
            </a:r>
          </a:p>
          <a:p>
            <a:r>
              <a:rPr lang="en-US" dirty="0" smtClean="0"/>
              <a:t>Example 2: Part-of-speech tagging</a:t>
            </a:r>
          </a:p>
          <a:p>
            <a:pPr lvl="1"/>
            <a:r>
              <a:rPr lang="en-US" b="1" dirty="0" smtClean="0"/>
              <a:t>Boil</a:t>
            </a:r>
            <a:r>
              <a:rPr lang="en-US" dirty="0" smtClean="0"/>
              <a:t> water in a big vat.</a:t>
            </a:r>
          </a:p>
          <a:p>
            <a:pPr lvl="1"/>
            <a:r>
              <a:rPr lang="en-US" dirty="0" smtClean="0"/>
              <a:t>"Boil" is a verb, but may also be a noun =&gt; context matters</a:t>
            </a:r>
          </a:p>
          <a:p>
            <a:pPr lvl="1"/>
            <a:r>
              <a:rPr lang="en-US" dirty="0" smtClean="0"/>
              <a:t>To do tagging, we have to define a formal grammar</a:t>
            </a:r>
          </a:p>
          <a:p>
            <a:pPr lvl="2"/>
            <a:r>
              <a:rPr lang="en-US" dirty="0" smtClean="0"/>
              <a:t>NLTK can then make "parse trees" based on it</a:t>
            </a:r>
          </a:p>
          <a:p>
            <a:pPr lvl="2"/>
            <a:r>
              <a:rPr lang="en-US" dirty="0" smtClean="0"/>
              <a:t>Look at this </a:t>
            </a:r>
            <a:r>
              <a:rPr lang="en-US" dirty="0" smtClean="0">
                <a:hlinkClick r:id="rId2"/>
              </a:rPr>
              <a:t>tutorial</a:t>
            </a:r>
            <a:r>
              <a:rPr lang="en-US" dirty="0" smtClean="0"/>
              <a:t> 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6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751</Words>
  <Application>Microsoft Office PowerPoint</Application>
  <PresentationFormat>Custom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Ebrima</vt:lpstr>
      <vt:lpstr>Segoe UI</vt:lpstr>
      <vt:lpstr>Segoe UI Black</vt:lpstr>
      <vt:lpstr>Wingdings</vt:lpstr>
      <vt:lpstr>Office Theme</vt:lpstr>
      <vt:lpstr>Machine Learning in Context, Part 2</vt:lpstr>
      <vt:lpstr>Sli.do</vt:lpstr>
      <vt:lpstr>Table of Contents</vt:lpstr>
      <vt:lpstr>Text Processing</vt:lpstr>
      <vt:lpstr>Text Data</vt:lpstr>
      <vt:lpstr>Preparing Text Data</vt:lpstr>
      <vt:lpstr>Stopwords and Stemming: NLTK</vt:lpstr>
      <vt:lpstr>Lab: Exploring and Preparing Text Data</vt:lpstr>
      <vt:lpstr>Natural Language Processing</vt:lpstr>
      <vt:lpstr>TF – IDF</vt:lpstr>
      <vt:lpstr>Lab: TF – IDF and Machine Learning</vt:lpstr>
      <vt:lpstr>Image Processing</vt:lpstr>
      <vt:lpstr>Showing Images</vt:lpstr>
      <vt:lpstr>Convolution</vt:lpstr>
      <vt:lpstr>Lab: Convolution</vt:lpstr>
      <vt:lpstr>Image Morphology</vt:lpstr>
      <vt:lpstr>Image Morphology (2)</vt:lpstr>
      <vt:lpstr>Lab: Image Transformation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2017-04-27T14:27:15Z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