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7" r:id="rId14"/>
    <p:sldId id="288" r:id="rId15"/>
    <p:sldId id="289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90" r:id="rId24"/>
    <p:sldId id="286" r:id="rId25"/>
    <p:sldId id="261" r:id="rId2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  <a:srgbClr val="4D4D4D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22.2.2018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hyperlink" Target="https://www.visualstudio.com/vs/pyth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/blob/master/doc/cheatsheet/Pandas_Cheat_Sheet.pdf" TargetMode="External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pandas-docs/stable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ricpl69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Machine Learning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raw data to predictive models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by Task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Statistical algorithms</a:t>
            </a:r>
          </a:p>
          <a:p>
            <a:r>
              <a:rPr lang="en-US" b="1" dirty="0" smtClean="0"/>
              <a:t>Regression</a:t>
            </a:r>
            <a:r>
              <a:rPr lang="en-US" dirty="0" smtClean="0"/>
              <a:t> – predicting a continuous variable</a:t>
            </a:r>
          </a:p>
          <a:p>
            <a:r>
              <a:rPr lang="en-US" b="1" dirty="0" smtClean="0"/>
              <a:t>Classification</a:t>
            </a:r>
            <a:r>
              <a:rPr lang="en-US" dirty="0" smtClean="0"/>
              <a:t> – predicting class labels</a:t>
            </a:r>
          </a:p>
          <a:p>
            <a:r>
              <a:rPr lang="en-US" b="1" dirty="0" smtClean="0"/>
              <a:t>Clustering</a:t>
            </a:r>
            <a:r>
              <a:rPr lang="en-US" dirty="0" smtClean="0"/>
              <a:t> – finding compact groups of data points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 – simplifying the input data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– suggest items for users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– minimize / maximize a target function</a:t>
            </a:r>
          </a:p>
          <a:p>
            <a:r>
              <a:rPr lang="en-US" b="1" dirty="0" smtClean="0"/>
              <a:t>Testing and improvement algorithms </a:t>
            </a:r>
            <a:r>
              <a:rPr lang="en-US" dirty="0" smtClean="0"/>
              <a:t>– helper algorithms to</a:t>
            </a:r>
            <a:br>
              <a:rPr lang="en-US" dirty="0" smtClean="0"/>
            </a:br>
            <a:r>
              <a:rPr lang="en-US" dirty="0" smtClean="0"/>
              <a:t>select, fine-tune and optimize other ML algorithms</a:t>
            </a:r>
          </a:p>
          <a:p>
            <a:r>
              <a:rPr lang="en-US" dirty="0" smtClean="0"/>
              <a:t>… and more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and install all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1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2196F3"/>
                </a:solidFill>
              </a:rPr>
              <a:t>Anaconda</a:t>
            </a:r>
          </a:p>
          <a:p>
            <a:pPr lvl="1"/>
            <a:r>
              <a:rPr lang="en-US" dirty="0"/>
              <a:t>Provide everything you need to get started with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for science: interpreter</a:t>
            </a:r>
            <a:r>
              <a:rPr lang="en-US" dirty="0"/>
              <a:t>, packages (720+), package manager, IDE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https://www.continuum.io/downloads</a:t>
            </a:r>
            <a:endParaRPr lang="en-US" dirty="0"/>
          </a:p>
          <a:p>
            <a:pPr lvl="1"/>
            <a:r>
              <a:rPr lang="en-US" dirty="0"/>
              <a:t>Current version </a:t>
            </a:r>
            <a:r>
              <a:rPr lang="en-US" dirty="0" smtClean="0"/>
              <a:t>(March 2018): </a:t>
            </a:r>
            <a:r>
              <a:rPr lang="en-US" dirty="0"/>
              <a:t>Anaconda </a:t>
            </a:r>
            <a:r>
              <a:rPr lang="en-US" dirty="0" smtClean="0"/>
              <a:t>5.1</a:t>
            </a:r>
            <a:endParaRPr lang="en-US" dirty="0"/>
          </a:p>
          <a:p>
            <a:pPr lvl="1"/>
            <a:r>
              <a:rPr lang="en-US" dirty="0"/>
              <a:t>Choose your platform (Windows, Linux, or MacOS)</a:t>
            </a:r>
          </a:p>
          <a:p>
            <a:pPr lvl="1"/>
            <a:r>
              <a:rPr lang="en-US" dirty="0"/>
              <a:t>Download the </a:t>
            </a:r>
            <a:r>
              <a:rPr lang="en-US" b="1" dirty="0">
                <a:solidFill>
                  <a:srgbClr val="2196F3"/>
                </a:solidFill>
              </a:rPr>
              <a:t>Python </a:t>
            </a:r>
            <a:r>
              <a:rPr lang="en-US" b="1" dirty="0" smtClean="0">
                <a:solidFill>
                  <a:srgbClr val="2196F3"/>
                </a:solidFill>
              </a:rPr>
              <a:t>3.6</a:t>
            </a:r>
            <a:r>
              <a:rPr lang="en-US" dirty="0" smtClean="0"/>
              <a:t> </a:t>
            </a:r>
            <a:r>
              <a:rPr lang="en-US" dirty="0"/>
              <a:t>version</a:t>
            </a:r>
          </a:p>
          <a:p>
            <a:pPr lvl="1"/>
            <a:r>
              <a:rPr lang="en-US" dirty="0"/>
              <a:t>Follow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2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for Visual Studio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2196F3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 you have to configure it</a:t>
            </a:r>
            <a:br>
              <a:rPr lang="en-US" dirty="0"/>
            </a:br>
            <a:r>
              <a:rPr lang="en-US" dirty="0"/>
              <a:t>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If you're using Visual </a:t>
            </a:r>
            <a:r>
              <a:rPr lang="en-US" dirty="0" smtClean="0"/>
              <a:t>Studio</a:t>
            </a:r>
          </a:p>
          <a:p>
            <a:pPr lvl="1"/>
            <a:r>
              <a:rPr lang="en-US" dirty="0" smtClean="0"/>
              <a:t>Python Tools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https://www.visualstudio.com/vs/python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If you prefer something lightweight, Visual Studio Code </a:t>
            </a:r>
            <a:br>
              <a:rPr lang="en-US" dirty="0" smtClean="0"/>
            </a:br>
            <a:r>
              <a:rPr lang="en-US" dirty="0" smtClean="0"/>
              <a:t>is a good alternative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code.visualstudio.com/docs/languages/python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58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3736184"/>
            <a:ext cx="891733" cy="32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482" y="5559973"/>
            <a:ext cx="2891874" cy="46153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055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</a:t>
            </a:r>
            <a:r>
              <a:rPr lang="bg-BG" dirty="0"/>
              <a:t>3</a:t>
            </a:r>
            <a:endParaRPr lang="en-US" dirty="0"/>
          </a:p>
          <a:p>
            <a:r>
              <a:rPr lang="en-US" dirty="0"/>
              <a:t>Every piece of text or 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</a:t>
            </a:r>
            <a:r>
              <a:rPr lang="en-US" b="1" dirty="0">
                <a:latin typeface="Consolas" panose="020B0609020204030204" pitchFamily="49" charset="0"/>
              </a:rPr>
              <a:t>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4" y="2712993"/>
            <a:ext cx="4390486" cy="115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81" y="2598683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81" y="4434348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05400" y="3108960"/>
            <a:ext cx="762000" cy="381000"/>
          </a:xfrm>
          <a:prstGeom prst="right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</a:t>
            </a:r>
            <a:br>
              <a:rPr lang="en-US" dirty="0" smtClean="0"/>
            </a:br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raw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76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use libraries to perform</a:t>
            </a:r>
            <a:br>
              <a:rPr lang="en-US" dirty="0" smtClean="0"/>
            </a:br>
            <a:r>
              <a:rPr lang="en-US" dirty="0" smtClean="0"/>
              <a:t>common operations</a:t>
            </a:r>
          </a:p>
          <a:p>
            <a:r>
              <a:rPr lang="en-US" b="1" dirty="0">
                <a:solidFill>
                  <a:srgbClr val="2196F3"/>
                </a:solidFill>
                <a:latin typeface="Consolas" panose="020B0609020204030204" pitchFamily="49" charset="0"/>
              </a:rPr>
              <a:t>scikit-learn</a:t>
            </a:r>
            <a:r>
              <a:rPr lang="en-US" dirty="0"/>
              <a:t> – machine learning </a:t>
            </a:r>
            <a:r>
              <a:rPr lang="en-US" dirty="0" smtClean="0"/>
              <a:t>models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– working with data</a:t>
            </a:r>
          </a:p>
          <a:p>
            <a:pPr lvl="1"/>
            <a:r>
              <a:rPr lang="en-US" dirty="0" smtClean="0"/>
              <a:t>Reading, tidying, cleaning, preparation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scipy</a:t>
            </a:r>
            <a:r>
              <a:rPr lang="en-US" dirty="0" smtClean="0"/>
              <a:t> – numerical and scientific libraries</a:t>
            </a:r>
          </a:p>
          <a:p>
            <a:pPr lvl="1"/>
            <a:r>
              <a:rPr lang="en-US" dirty="0" smtClean="0"/>
              <a:t>Contain a ton of useful functions for performing research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– plotting and data visualization</a:t>
            </a:r>
          </a:p>
          <a:p>
            <a:r>
              <a:rPr lang="en-US" dirty="0" smtClean="0"/>
              <a:t>There are many more we'd like to use but these are </a:t>
            </a:r>
            <a:br>
              <a:rPr lang="en-US" dirty="0" smtClean="0"/>
            </a:br>
            <a:r>
              <a:rPr lang="en-US" dirty="0" smtClean="0"/>
              <a:t>the most commonly used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2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in your notebook or script</a:t>
            </a:r>
          </a:p>
          <a:p>
            <a:pPr lvl="1"/>
            <a:r>
              <a:rPr lang="en-US" dirty="0" smtClean="0"/>
              <a:t>We usually give it an alias to make code shorter</a:t>
            </a:r>
          </a:p>
          <a:p>
            <a:pPr lvl="1"/>
            <a:endParaRPr lang="en-US" dirty="0"/>
          </a:p>
          <a:p>
            <a:r>
              <a:rPr lang="en-US" dirty="0" smtClean="0"/>
              <a:t>Read a dataset (table with data)</a:t>
            </a:r>
          </a:p>
          <a:p>
            <a:endParaRPr lang="en-US" dirty="0"/>
          </a:p>
          <a:p>
            <a:pPr lvl="1"/>
            <a:r>
              <a:rPr lang="en-US" dirty="0" smtClean="0"/>
              <a:t>The method contains a lot of options </a:t>
            </a:r>
          </a:p>
          <a:p>
            <a:pPr lvl="1"/>
            <a:r>
              <a:rPr lang="en-US" dirty="0" smtClean="0"/>
              <a:t>We can also read from other (non-local) sources</a:t>
            </a:r>
          </a:p>
          <a:p>
            <a:r>
              <a:rPr lang="en-US" dirty="0" smtClean="0"/>
              <a:t>Transform the data to make analysis easier</a:t>
            </a:r>
          </a:p>
          <a:p>
            <a:pPr lvl="1"/>
            <a:r>
              <a:rPr lang="en-US" dirty="0" smtClean="0"/>
              <a:t>Tidy up the data</a:t>
            </a:r>
          </a:p>
          <a:p>
            <a:pPr lvl="2"/>
            <a:r>
              <a:rPr lang="en-US" dirty="0" smtClean="0"/>
              <a:t>Attributes in columns</a:t>
            </a:r>
          </a:p>
          <a:p>
            <a:pPr lvl="2"/>
            <a:r>
              <a:rPr lang="en-US" dirty="0" smtClean="0"/>
              <a:t>Observations in rows</a:t>
            </a:r>
          </a:p>
          <a:p>
            <a:pPr lvl="2"/>
            <a:r>
              <a:rPr lang="en-US" dirty="0" smtClean="0"/>
              <a:t>Adding a new record = </a:t>
            </a:r>
            <a:br>
              <a:rPr lang="en-US" dirty="0" smtClean="0"/>
            </a:br>
            <a:r>
              <a:rPr lang="en-US" dirty="0" smtClean="0"/>
              <a:t>adding a single, complete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27" y="4671753"/>
            <a:ext cx="6155516" cy="1923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890" y="1783224"/>
            <a:ext cx="377124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pandas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661" y="2725333"/>
            <a:ext cx="376847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dataset = </a:t>
            </a:r>
            <a:r>
              <a:rPr lang="en-US" dirty="0" err="1">
                <a:solidFill>
                  <a:srgbClr val="000000"/>
                </a:solidFill>
              </a:rPr>
              <a:t>pd.read_table</a:t>
            </a:r>
            <a:r>
              <a:rPr lang="en-US" dirty="0">
                <a:solidFill>
                  <a:srgbClr val="000000"/>
                </a:solidFill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9599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other transformations as needed</a:t>
            </a:r>
          </a:p>
          <a:p>
            <a:pPr lvl="1"/>
            <a:r>
              <a:rPr lang="en-US" dirty="0" smtClean="0"/>
              <a:t>Incorporate many datasets</a:t>
            </a:r>
          </a:p>
          <a:p>
            <a:pPr lvl="1"/>
            <a:r>
              <a:rPr lang="en-US" dirty="0" smtClean="0"/>
              <a:t>Filter rows and columns</a:t>
            </a:r>
          </a:p>
          <a:p>
            <a:pPr lvl="1"/>
            <a:r>
              <a:rPr lang="en-US" dirty="0" smtClean="0"/>
              <a:t>Group and aggregate values (e.g. sums by group)</a:t>
            </a:r>
          </a:p>
          <a:p>
            <a:pPr lvl="1"/>
            <a:r>
              <a:rPr lang="en-US" dirty="0" smtClean="0"/>
              <a:t>Transform columns (e.g. apply a function to all values)</a:t>
            </a:r>
          </a:p>
          <a:p>
            <a:pPr lvl="2"/>
            <a:r>
              <a:rPr lang="en-US" dirty="0" smtClean="0"/>
              <a:t>Change data types</a:t>
            </a:r>
          </a:p>
          <a:p>
            <a:pPr lvl="2"/>
            <a:r>
              <a:rPr lang="en-US" dirty="0" smtClean="0"/>
              <a:t>Alter the distributions (e.g. </a:t>
            </a:r>
            <a:r>
              <a:rPr lang="en-US" dirty="0" smtClean="0">
                <a:latin typeface="Consolas" panose="020B06090202040302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minmax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Calculate new columns (e.g. sum of two columns)</a:t>
            </a:r>
          </a:p>
          <a:p>
            <a:r>
              <a:rPr lang="en-US" dirty="0" smtClean="0"/>
              <a:t>All of these transformations are commonly used and have</a:t>
            </a:r>
            <a:br>
              <a:rPr lang="en-US" dirty="0" smtClean="0"/>
            </a:br>
            <a:r>
              <a:rPr lang="en-US" dirty="0" smtClean="0"/>
              <a:t>their own methods within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</a:p>
          <a:p>
            <a:pPr lvl="1"/>
            <a:r>
              <a:rPr lang="en-US" dirty="0" smtClean="0">
                <a:hlinkClick r:id="rId2"/>
              </a:rPr>
              <a:t>10 Minutes to pandas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Pandas Cheat Sheet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Full docs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56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sli.do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#ml-intro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scientific method – overview</a:t>
            </a:r>
          </a:p>
          <a:p>
            <a:pPr lvl="1"/>
            <a:r>
              <a:rPr lang="en-US" dirty="0" smtClean="0"/>
              <a:t>Knowledge discovery from data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concepts</a:t>
            </a:r>
          </a:p>
          <a:p>
            <a:pPr lvl="1"/>
            <a:r>
              <a:rPr lang="en-US" dirty="0" smtClean="0"/>
              <a:t>Algorithms (models) overview</a:t>
            </a:r>
          </a:p>
          <a:p>
            <a:r>
              <a:rPr lang="en-US" dirty="0" smtClean="0"/>
              <a:t>Setting up the work environment</a:t>
            </a:r>
          </a:p>
          <a:p>
            <a:r>
              <a:rPr lang="en-US" dirty="0" smtClean="0"/>
              <a:t>Getting, preparing and exploring data</a:t>
            </a:r>
          </a:p>
          <a:p>
            <a:pPr lvl="1"/>
            <a:r>
              <a:rPr lang="en-US" dirty="0" smtClean="0"/>
              <a:t>Basic principles and guidelines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an ML model is a small part of the process</a:t>
            </a:r>
          </a:p>
          <a:p>
            <a:pPr lvl="1"/>
            <a:r>
              <a:rPr lang="en-US" dirty="0" smtClean="0"/>
              <a:t>Before that, we have to get to know our data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Exploratory data analysis (EDA)</a:t>
            </a:r>
          </a:p>
          <a:p>
            <a:pPr lvl="1"/>
            <a:r>
              <a:rPr lang="en-US" dirty="0" smtClean="0"/>
              <a:t>"Playing around" with the data, looking for </a:t>
            </a:r>
            <a:br>
              <a:rPr lang="en-US" dirty="0" smtClean="0"/>
            </a:br>
            <a:r>
              <a:rPr lang="en-US" dirty="0" smtClean="0"/>
              <a:t>interesting features, distributions, correlations, </a:t>
            </a:r>
            <a:br>
              <a:rPr lang="en-US" dirty="0" smtClean="0"/>
            </a:br>
            <a:r>
              <a:rPr lang="en-US" dirty="0" smtClean="0"/>
              <a:t>causal relationships, etc. using "mind power"</a:t>
            </a:r>
          </a:p>
          <a:p>
            <a:r>
              <a:rPr lang="en-US" dirty="0" smtClean="0"/>
              <a:t>An important part of EDA is creating graphs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/>
              <a:t> for this	</a:t>
            </a:r>
          </a:p>
          <a:p>
            <a:pPr lvl="1"/>
            <a:r>
              <a:rPr lang="en-US" dirty="0" smtClean="0"/>
              <a:t>Histograms and boxplots – to represent distributions</a:t>
            </a:r>
          </a:p>
          <a:p>
            <a:pPr lvl="1"/>
            <a:r>
              <a:rPr lang="en-US" dirty="0" smtClean="0"/>
              <a:t>Line and bar charts – to represent relationships and allow comparisons</a:t>
            </a:r>
          </a:p>
          <a:p>
            <a:pPr lvl="1"/>
            <a:r>
              <a:rPr lang="en-US" dirty="0" smtClean="0"/>
              <a:t>Scatterplots – to represent correlation</a:t>
            </a:r>
          </a:p>
          <a:p>
            <a:pPr lvl="1"/>
            <a:r>
              <a:rPr lang="en-US" dirty="0" smtClean="0"/>
              <a:t>… and many others, depending on the case</a:t>
            </a:r>
          </a:p>
          <a:p>
            <a:pPr lvl="2"/>
            <a:r>
              <a:rPr lang="en-US" dirty="0" smtClean="0"/>
              <a:t>We can even create our own charts if we need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18" y="2019993"/>
            <a:ext cx="2685360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Getting and Exploring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Passengers on the Titanic</a:t>
            </a:r>
          </a:p>
          <a:p>
            <a:pPr lvl="1"/>
            <a:r>
              <a:rPr lang="en-US" dirty="0" smtClean="0"/>
              <a:t>Dataset provided in the additional materials: </a:t>
            </a:r>
            <a:r>
              <a:rPr lang="en-US" dirty="0" smtClean="0">
                <a:latin typeface="Consolas" panose="020B0609020204030204" pitchFamily="49" charset="0"/>
              </a:rPr>
              <a:t>titanic.csv</a:t>
            </a:r>
          </a:p>
          <a:p>
            <a:pPr lvl="1"/>
            <a:r>
              <a:rPr lang="en-US" dirty="0" smtClean="0">
                <a:hlinkClick r:id="rId2"/>
              </a:rPr>
              <a:t>Dataset info</a:t>
            </a:r>
            <a:endParaRPr lang="en-US" dirty="0" smtClean="0"/>
          </a:p>
          <a:p>
            <a:r>
              <a:rPr lang="en-US" dirty="0" smtClean="0"/>
              <a:t>Read the data (using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Tidy up and clean the data</a:t>
            </a:r>
          </a:p>
          <a:p>
            <a:pPr lvl="1"/>
            <a:r>
              <a:rPr lang="en-US" dirty="0" smtClean="0"/>
              <a:t>While also exploring the information</a:t>
            </a:r>
          </a:p>
          <a:p>
            <a:pPr lvl="1"/>
            <a:r>
              <a:rPr lang="en-US" dirty="0" smtClean="0"/>
              <a:t>No "hard and fast" rules – you've got to use intuition</a:t>
            </a:r>
          </a:p>
          <a:p>
            <a:pPr lvl="1"/>
            <a:r>
              <a:rPr lang="en-US" b="1" dirty="0" smtClean="0"/>
              <a:t>Usual workflow:</a:t>
            </a:r>
            <a:r>
              <a:rPr lang="en-US" dirty="0" smtClean="0"/>
              <a:t> start by inspecting variables and data types, move</a:t>
            </a:r>
            <a:br>
              <a:rPr lang="en-US" dirty="0" smtClean="0"/>
            </a:br>
            <a:r>
              <a:rPr lang="en-US" dirty="0" smtClean="0"/>
              <a:t>to single-variable distributions, then try to find relationships between</a:t>
            </a:r>
            <a:br>
              <a:rPr lang="en-US" dirty="0" smtClean="0"/>
            </a:br>
            <a:r>
              <a:rPr lang="en-US" dirty="0" smtClean="0"/>
              <a:t>two or more variables; transform the data if needed</a:t>
            </a:r>
          </a:p>
          <a:p>
            <a:pPr lvl="1"/>
            <a:r>
              <a:rPr lang="en-US" dirty="0" smtClean="0"/>
              <a:t>Deal with missing values and outliers, normalize the data if needed</a:t>
            </a:r>
          </a:p>
        </p:txBody>
      </p:sp>
    </p:spTree>
    <p:extLst>
      <p:ext uri="{BB962C8B-B14F-4D97-AF65-F5344CB8AC3E}">
        <p14:creationId xmlns:p14="http://schemas.microsoft.com/office/powerpoint/2010/main" val="245474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Preparing Data for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Most models require two additional steps</a:t>
            </a:r>
          </a:p>
          <a:p>
            <a:pPr lvl="1"/>
            <a:r>
              <a:rPr lang="en-US" dirty="0" smtClean="0"/>
              <a:t>Convert categorical variables into indicator variables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Normalize values if needed (e.g. scale all variables from 0 to 1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minmax</a:t>
            </a:r>
            <a:r>
              <a:rPr lang="en-US" dirty="0" smtClean="0"/>
              <a:t> scaling, or use Z-scores)</a:t>
            </a:r>
          </a:p>
          <a:p>
            <a:r>
              <a:rPr lang="en-US" dirty="0" smtClean="0"/>
              <a:t>Perform other model-specific transformations</a:t>
            </a:r>
          </a:p>
          <a:p>
            <a:pPr lvl="1"/>
            <a:r>
              <a:rPr lang="en-US" dirty="0" smtClean="0"/>
              <a:t>E.g. your model may not work well with highly imbalanced data </a:t>
            </a:r>
            <a:br>
              <a:rPr lang="en-US" dirty="0" smtClean="0"/>
            </a:br>
            <a:r>
              <a:rPr lang="en-US" dirty="0" smtClean="0"/>
              <a:t>(when you look for anomalies)</a:t>
            </a:r>
          </a:p>
          <a:p>
            <a:r>
              <a:rPr lang="en-US" dirty="0" smtClean="0"/>
              <a:t>If possible, prepare several versions of the dataset with different transformations to see whether a transformation affects model performance negatively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Describe and document the entire process!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097" y="1702866"/>
            <a:ext cx="450830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dataset = </a:t>
            </a:r>
            <a:r>
              <a:rPr lang="en-US" dirty="0" err="1" smtClean="0">
                <a:solidFill>
                  <a:srgbClr val="000000"/>
                </a:solidFill>
              </a:rPr>
              <a:t>pd.get_dummies</a:t>
            </a:r>
            <a:r>
              <a:rPr lang="en-US" dirty="0" smtClean="0">
                <a:solidFill>
                  <a:srgbClr val="000000"/>
                </a:solidFill>
              </a:rPr>
              <a:t>(dataset)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AzureML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In this course, we’ll be using Python code to run</a:t>
            </a:r>
            <a:br>
              <a:rPr lang="en-US" dirty="0" smtClean="0"/>
            </a:br>
            <a:r>
              <a:rPr lang="en-US" dirty="0" smtClean="0"/>
              <a:t>and evaluate models</a:t>
            </a:r>
          </a:p>
          <a:p>
            <a:pPr lvl="1"/>
            <a:r>
              <a:rPr lang="en-US" dirty="0"/>
              <a:t>We’ll create a nice, structured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But there are other solutions</a:t>
            </a:r>
          </a:p>
          <a:p>
            <a:r>
              <a:rPr lang="en-US" dirty="0"/>
              <a:t>Microsoft AzureML Studio: </a:t>
            </a:r>
            <a:r>
              <a:rPr lang="en-US" dirty="0">
                <a:hlinkClick r:id="rId2"/>
              </a:rPr>
              <a:t>https://studio.azureml.net/</a:t>
            </a:r>
            <a:endParaRPr lang="en-US" dirty="0" smtClean="0"/>
          </a:p>
          <a:p>
            <a:pPr lvl="1"/>
            <a:r>
              <a:rPr lang="en-US" dirty="0"/>
              <a:t>Good for a demo if you’re not experienced in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Pros</a:t>
            </a:r>
          </a:p>
          <a:p>
            <a:pPr lvl="2"/>
            <a:r>
              <a:rPr lang="en-US" dirty="0" smtClean="0"/>
              <a:t>Free to try</a:t>
            </a:r>
          </a:p>
          <a:p>
            <a:pPr lvl="2"/>
            <a:r>
              <a:rPr lang="en-US" dirty="0" smtClean="0"/>
              <a:t>Easy, visual representation of the workflow</a:t>
            </a:r>
          </a:p>
          <a:p>
            <a:pPr lvl="2"/>
            <a:r>
              <a:rPr lang="en-US" dirty="0" smtClean="0"/>
              <a:t>Has many predefined modules; can also execute Python code</a:t>
            </a:r>
          </a:p>
          <a:p>
            <a:pPr lvl="2"/>
            <a:r>
              <a:rPr lang="en-US" dirty="0" smtClean="0"/>
              <a:t>Runs on the cloud – no need to throttle your machine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</a:t>
            </a:r>
          </a:p>
          <a:p>
            <a:pPr lvl="2"/>
            <a:r>
              <a:rPr lang="en-US" dirty="0" smtClean="0"/>
              <a:t>Hides away or obscures some important implementation details</a:t>
            </a:r>
          </a:p>
          <a:p>
            <a:pPr lvl="2"/>
            <a:r>
              <a:rPr lang="en-US" dirty="0" smtClean="0"/>
              <a:t>Running on the cloud is too expensive sometimes</a:t>
            </a:r>
          </a:p>
        </p:txBody>
      </p:sp>
    </p:spTree>
    <p:extLst>
      <p:ext uri="{BB962C8B-B14F-4D97-AF65-F5344CB8AC3E}">
        <p14:creationId xmlns:p14="http://schemas.microsoft.com/office/powerpoint/2010/main" val="66895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– overview</a:t>
            </a:r>
          </a:p>
          <a:p>
            <a:pPr lvl="1"/>
            <a:r>
              <a:rPr lang="en-US" dirty="0"/>
              <a:t>Knowledge discovery from data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Algorithms (models) overview</a:t>
            </a:r>
          </a:p>
          <a:p>
            <a:r>
              <a:rPr lang="en-US" dirty="0"/>
              <a:t>Setting up the work environment</a:t>
            </a:r>
          </a:p>
          <a:p>
            <a:r>
              <a:rPr lang="en-US" dirty="0"/>
              <a:t>Getting, preparing and exploring data</a:t>
            </a:r>
          </a:p>
          <a:p>
            <a:pPr lvl="1"/>
            <a:r>
              <a:rPr lang="en-US" dirty="0"/>
              <a:t>Basic principles and </a:t>
            </a:r>
            <a:r>
              <a:rPr lang="en-US" dirty="0" smtClean="0"/>
              <a:t>guidelines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data… 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33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 Steps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a 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results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  <p:pic>
        <p:nvPicPr>
          <p:cNvPr id="29698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6436" y="896391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7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OSEMN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Some guidelines on the process to extract meaningful information from data</a:t>
            </a:r>
            <a:endParaRPr lang="en-US" dirty="0"/>
          </a:p>
          <a:p>
            <a:pPr lvl="1"/>
            <a:r>
              <a:rPr lang="en-US" dirty="0"/>
              <a:t>Very similar to the scientific method</a:t>
            </a:r>
          </a:p>
          <a:p>
            <a:pPr lvl="1"/>
            <a:r>
              <a:rPr lang="en-US" dirty="0"/>
              <a:t>Can be viewed as a sequential process </a:t>
            </a:r>
            <a:endParaRPr lang="en-US" dirty="0" smtClean="0"/>
          </a:p>
          <a:p>
            <a:pPr lvl="2"/>
            <a:r>
              <a:rPr lang="en-US" dirty="0" smtClean="0"/>
              <a:t>Or just as some guidelines on how to do research</a:t>
            </a:r>
          </a:p>
          <a:p>
            <a:pPr lvl="1"/>
            <a:r>
              <a:rPr lang="en-US" dirty="0" smtClean="0"/>
              <a:t>Read as "awesome"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O</a:t>
            </a:r>
            <a:r>
              <a:rPr lang="en-US" dirty="0" smtClean="0"/>
              <a:t>btain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S</a:t>
            </a:r>
            <a:r>
              <a:rPr lang="en-US" dirty="0" smtClean="0"/>
              <a:t>crub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E</a:t>
            </a:r>
            <a:r>
              <a:rPr lang="en-US" dirty="0" smtClean="0"/>
              <a:t>xplore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2196F3"/>
                </a:solidFill>
              </a:rPr>
              <a:t>M</a:t>
            </a:r>
            <a:r>
              <a:rPr lang="en-US" dirty="0" smtClean="0"/>
              <a:t>odel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i</a:t>
            </a:r>
            <a:r>
              <a:rPr lang="en-US" b="1" dirty="0" smtClean="0">
                <a:solidFill>
                  <a:srgbClr val="2196F3"/>
                </a:solidFill>
              </a:rPr>
              <a:t>N</a:t>
            </a:r>
            <a:r>
              <a:rPr lang="en-US" dirty="0" smtClean="0"/>
              <a:t>terpret the results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Machine Learning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do our job </a:t>
            </a:r>
            <a:r>
              <a:rPr lang="en-US" dirty="0" smtClean="0"/>
              <a:t>faster and more reliably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Problem definition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the problem is </a:t>
            </a:r>
            <a:r>
              <a:rPr lang="en-US" dirty="0" smtClean="0"/>
              <a:t>well-defined and </a:t>
            </a:r>
            <a:r>
              <a:rPr lang="en-US" dirty="0"/>
              <a:t>that you're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solving </a:t>
            </a:r>
            <a:r>
              <a:rPr lang="en-US" dirty="0"/>
              <a:t>the right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</a:t>
            </a:r>
            <a:r>
              <a:rPr lang="en-US" dirty="0" smtClean="0">
                <a:solidFill>
                  <a:srgbClr val="2196F3"/>
                </a:solidFill>
              </a:rPr>
              <a:t>analysis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familiar with the available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Data preparation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Get </a:t>
            </a:r>
            <a:r>
              <a:rPr lang="en-US" dirty="0"/>
              <a:t>the data ready for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Algorithm evaluation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Test </a:t>
            </a:r>
            <a:r>
              <a:rPr lang="en-US" dirty="0"/>
              <a:t>and compare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improvement </a:t>
            </a:r>
            <a:endParaRPr lang="en-US" dirty="0" smtClean="0">
              <a:solidFill>
                <a:srgbClr val="2196F3"/>
              </a:solidFill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results to create better </a:t>
            </a:r>
            <a:r>
              <a:rPr lang="en-US" dirty="0" smtClean="0"/>
              <a:t>models (e.g. fine-tuning</a:t>
            </a:r>
            <a:r>
              <a:rPr lang="en-US" dirty="0"/>
              <a:t>, ensembles)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96F3"/>
                </a:solidFill>
              </a:rPr>
              <a:t>Result presentation </a:t>
            </a:r>
            <a:endParaRPr lang="en-US" dirty="0" smtClean="0"/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problem and </a:t>
            </a:r>
            <a:r>
              <a:rPr lang="en-US" dirty="0" smtClean="0"/>
              <a:t>solution to </a:t>
            </a:r>
            <a:r>
              <a:rPr lang="en-US" dirty="0"/>
              <a:t>non-specialists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73" y="1875558"/>
            <a:ext cx="3351759" cy="33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9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described a general process </a:t>
                </a:r>
              </a:p>
              <a:p>
                <a:pPr lvl="1"/>
                <a:r>
                  <a:rPr lang="en-US" dirty="0"/>
                  <a:t>We didn't explain ML in detail</a:t>
                </a:r>
              </a:p>
              <a:p>
                <a:r>
                  <a:rPr lang="en-US" i="1" dirty="0"/>
                  <a:t>"A computer program is said to learn from 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br>
                  <a:rPr lang="en-US" i="1" dirty="0"/>
                </a:br>
                <a:r>
                  <a:rPr lang="en-US" i="1" dirty="0"/>
                  <a:t>with respect to some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 and some performance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</a:t>
                </a:r>
                <a:br>
                  <a:rPr lang="en-US" i="1" dirty="0"/>
                </a:br>
                <a:r>
                  <a:rPr lang="en-US" i="1" dirty="0"/>
                  <a:t>if its performance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/>
                  <a:t>, as measured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, improves with </a:t>
                </a:r>
                <a:br>
                  <a:rPr lang="en-US" i="1" dirty="0"/>
                </a:br>
                <a:r>
                  <a:rPr lang="en-US" i="1" dirty="0"/>
                  <a:t>experience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."</a:t>
                </a:r>
                <a:r>
                  <a:rPr lang="en-US" dirty="0"/>
                  <a:t> – Tom Mitchell, Carnegie Mellon University</a:t>
                </a:r>
              </a:p>
              <a:p>
                <a:r>
                  <a:rPr lang="en-US" dirty="0"/>
                  <a:t>More simply, </a:t>
                </a:r>
                <a:r>
                  <a:rPr lang="en-US" b="1" dirty="0"/>
                  <a:t>making computers learn from </a:t>
                </a:r>
                <a:r>
                  <a:rPr lang="en-US" b="1" dirty="0" smtClean="0"/>
                  <a:t>data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:r>
                  <a:rPr lang="en-US" dirty="0"/>
                  <a:t>observing them getting better and </a:t>
                </a:r>
                <a:r>
                  <a:rPr lang="en-US" dirty="0" smtClean="0"/>
                  <a:t>better</a:t>
                </a:r>
              </a:p>
              <a:p>
                <a:pPr lvl="1"/>
                <a:r>
                  <a:rPr lang="en-US" dirty="0" smtClean="0"/>
                  <a:t>Results: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computers do things that they weren’t explicitly told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r>
                  <a:rPr lang="en-US" dirty="0"/>
                  <a:t>The field is vast (and expanding)</a:t>
                </a:r>
              </a:p>
              <a:p>
                <a:pPr lvl="1"/>
                <a:r>
                  <a:rPr lang="en-US" dirty="0"/>
                  <a:t>There are many sub-fields, variations and algorithms</a:t>
                </a:r>
              </a:p>
              <a:p>
                <a:pPr lvl="1"/>
                <a:r>
                  <a:rPr lang="en-US" dirty="0"/>
                  <a:t>… but the basis is still the same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109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Supervised learning</a:t>
            </a:r>
          </a:p>
          <a:p>
            <a:pPr lvl="1"/>
            <a:r>
              <a:rPr lang="en-US" dirty="0"/>
              <a:t>We train the program on previously known (labelled) data</a:t>
            </a:r>
          </a:p>
          <a:p>
            <a:pPr lvl="1"/>
            <a:r>
              <a:rPr lang="en-US" dirty="0"/>
              <a:t>After training, we expect it to make predictions on new data</a:t>
            </a:r>
          </a:p>
          <a:p>
            <a:pPr lvl="1"/>
            <a:r>
              <a:rPr lang="en-US" dirty="0"/>
              <a:t>Examples: regression, classification</a:t>
            </a:r>
          </a:p>
          <a:p>
            <a:r>
              <a:rPr lang="en-US" b="1" dirty="0">
                <a:solidFill>
                  <a:srgbClr val="2196F3"/>
                </a:solidFill>
              </a:rPr>
              <a:t>Unsupervised learning</a:t>
            </a:r>
          </a:p>
          <a:p>
            <a:pPr lvl="1"/>
            <a:r>
              <a:rPr lang="en-US" dirty="0"/>
              <a:t>We leave the program to find patterns in data</a:t>
            </a:r>
          </a:p>
          <a:p>
            <a:pPr lvl="1"/>
            <a:r>
              <a:rPr lang="en-US" dirty="0"/>
              <a:t>Examples: clustering analysis, dimensionality reduction</a:t>
            </a:r>
          </a:p>
          <a:p>
            <a:r>
              <a:rPr lang="en-US" b="1" dirty="0">
                <a:solidFill>
                  <a:srgbClr val="2196F3"/>
                </a:solidFill>
              </a:rPr>
              <a:t>Reinforcement learning</a:t>
            </a:r>
          </a:p>
          <a:p>
            <a:pPr lvl="1"/>
            <a:r>
              <a:rPr lang="en-US" dirty="0"/>
              <a:t>A form of unsupervised learning</a:t>
            </a:r>
          </a:p>
          <a:p>
            <a:pPr lvl="1"/>
            <a:r>
              <a:rPr lang="en-US" dirty="0"/>
              <a:t>The program learns continuously</a:t>
            </a:r>
          </a:p>
          <a:p>
            <a:pPr lvl="1"/>
            <a:r>
              <a:rPr lang="en-US" dirty="0"/>
              <a:t>Examples: learning to play a game by observing other players,</a:t>
            </a:r>
            <a:br>
              <a:rPr lang="en-US" dirty="0"/>
            </a:br>
            <a:r>
              <a:rPr lang="en-US" dirty="0"/>
              <a:t>learning to drive a car</a:t>
            </a:r>
          </a:p>
        </p:txBody>
      </p:sp>
    </p:spTree>
    <p:extLst>
      <p:ext uri="{BB962C8B-B14F-4D97-AF65-F5344CB8AC3E}">
        <p14:creationId xmlns:p14="http://schemas.microsoft.com/office/powerpoint/2010/main" val="1736673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873</Words>
  <Application>Microsoft Office PowerPoint</Application>
  <PresentationFormat>Widescreen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Machine Learning</vt:lpstr>
      <vt:lpstr>Table of Contents</vt:lpstr>
      <vt:lpstr>The Scientific Method</vt:lpstr>
      <vt:lpstr>The Scientific Method Steps</vt:lpstr>
      <vt:lpstr>OSEMN Model</vt:lpstr>
      <vt:lpstr>Applied Machine Learning Process</vt:lpstr>
      <vt:lpstr>Machine Learning</vt:lpstr>
      <vt:lpstr>Machine Learning</vt:lpstr>
      <vt:lpstr>Types of Machine Learning Algorithms</vt:lpstr>
      <vt:lpstr>Algorithms by Task</vt:lpstr>
      <vt:lpstr>Environment Setup</vt:lpstr>
      <vt:lpstr>Anaconda</vt:lpstr>
      <vt:lpstr>Python Tools for Visual Studio (Optional)</vt:lpstr>
      <vt:lpstr>Jupyter Notebook</vt:lpstr>
      <vt:lpstr>How to Use Jupyter</vt:lpstr>
      <vt:lpstr>Getting and  Preparing Data</vt:lpstr>
      <vt:lpstr>Common Libraries</vt:lpstr>
      <vt:lpstr>Getting Data</vt:lpstr>
      <vt:lpstr>Preparing Data</vt:lpstr>
      <vt:lpstr>Exploring Data</vt:lpstr>
      <vt:lpstr>Example: Getting and Exploring Data</vt:lpstr>
      <vt:lpstr>Example: Preparing Data for Modelling</vt:lpstr>
      <vt:lpstr>Example: AzureML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67</cp:revision>
  <dcterms:created xsi:type="dcterms:W3CDTF">2017-09-11T12:40:37Z</dcterms:created>
  <dcterms:modified xsi:type="dcterms:W3CDTF">2018-02-22T16:36:17Z</dcterms:modified>
</cp:coreProperties>
</file>