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286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12.4.2018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l-cheatsheet.readthedocs.io/en/latest/backpropag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neural_networks/plot_mlp_alpha.html#sphx-glr-auto-examples-neural-networks-plot-mlp-alpha-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arifai.com/dem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huboak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inspirational-applications-deep-lear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s/604087/the-dark-secret-at-the-heart-of-a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like a human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-1916" r="1005" b="-142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Neural network layout</a:t>
                </a:r>
              </a:p>
              <a:p>
                <a:pPr lvl="1"/>
                <a:r>
                  <a:rPr lang="en-US" dirty="0" smtClean="0"/>
                  <a:t>Input(s) (+ bias unit)</a:t>
                </a:r>
              </a:p>
              <a:p>
                <a:pPr lvl="1"/>
                <a:r>
                  <a:rPr lang="en-US" dirty="0" smtClean="0"/>
                  <a:t>"Hidden layers" (+ bias units)</a:t>
                </a:r>
              </a:p>
              <a:p>
                <a:pPr lvl="1"/>
                <a:r>
                  <a:rPr lang="en-US" dirty="0" smtClean="0"/>
                  <a:t>Output(s)</a:t>
                </a:r>
              </a:p>
              <a:p>
                <a:r>
                  <a:rPr lang="en-US" dirty="0" smtClean="0"/>
                  <a:t>Each "node" is a perceptron</a:t>
                </a:r>
              </a:p>
              <a:p>
                <a:r>
                  <a:rPr lang="en-US" dirty="0" smtClean="0"/>
                  <a:t>Each arrow carries 0 or 1, and is assigned a weight</a:t>
                </a:r>
              </a:p>
              <a:p>
                <a:r>
                  <a:rPr lang="en-US" dirty="0" smtClean="0"/>
                  <a:t>The layers are fully connected</a:t>
                </a:r>
              </a:p>
              <a:p>
                <a:pPr lvl="1"/>
                <a:r>
                  <a:rPr lang="en-US" dirty="0" smtClean="0"/>
                  <a:t>There are no connections within layers</a:t>
                </a:r>
              </a:p>
              <a:p>
                <a:r>
                  <a:rPr lang="en-US" dirty="0" smtClean="0"/>
                  <a:t>More than 1 hidden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"deep learning" (deep NN)</a:t>
                </a:r>
              </a:p>
              <a:p>
                <a:r>
                  <a:rPr lang="en-US" dirty="0" smtClean="0"/>
                  <a:t>How many layers? How many units per layer?</a:t>
                </a:r>
              </a:p>
              <a:p>
                <a:pPr lvl="1"/>
                <a:r>
                  <a:rPr lang="en-US" dirty="0" smtClean="0"/>
                  <a:t>We don't know :(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hyperparameter tuning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85" y="652549"/>
            <a:ext cx="3941900" cy="24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Many 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the error gradients become too small</a:t>
                </a:r>
              </a:p>
              <a:p>
                <a:pPr lvl="1"/>
                <a:r>
                  <a:rPr lang="en-US" dirty="0" smtClean="0"/>
                  <a:t>"Vanishing gradient problem"</a:t>
                </a:r>
              </a:p>
              <a:p>
                <a:pPr lvl="2"/>
                <a:r>
                  <a:rPr lang="en-US" dirty="0" smtClean="0"/>
                  <a:t>Small gradient = too slow learning</a:t>
                </a:r>
              </a:p>
              <a:p>
                <a:pPr lvl="1"/>
                <a:r>
                  <a:rPr lang="en-US" dirty="0" smtClean="0"/>
                  <a:t>Special algorithms have been developed to deal with this</a:t>
                </a:r>
              </a:p>
              <a:p>
                <a:pPr lvl="2"/>
                <a:r>
                  <a:rPr lang="en-US" dirty="0" smtClean="0"/>
                  <a:t>E.g. pre-train the NN one layer at a time using unsupervised learning,</a:t>
                </a:r>
                <a:br>
                  <a:rPr lang="en-US" dirty="0" smtClean="0"/>
                </a:br>
                <a:r>
                  <a:rPr lang="en-US" dirty="0" smtClean="0"/>
                  <a:t>use some form of "back-links" (recurrent NNs),</a:t>
                </a:r>
                <a:br>
                  <a:rPr lang="en-US" dirty="0" smtClean="0"/>
                </a:br>
                <a:r>
                  <a:rPr lang="en-US" dirty="0" smtClean="0"/>
                  <a:t>use a genetic algorithm instead of gradient descent</a:t>
                </a:r>
              </a:p>
              <a:p>
                <a:pPr lvl="1"/>
                <a:r>
                  <a:rPr lang="en-US" dirty="0" smtClean="0"/>
                  <a:t>This is the field of deep learning</a:t>
                </a:r>
              </a:p>
              <a:p>
                <a:r>
                  <a:rPr lang="en-US" dirty="0" smtClean="0"/>
                  <a:t>Classification using NNs</a:t>
                </a:r>
              </a:p>
              <a:p>
                <a:pPr lvl="1"/>
                <a:r>
                  <a:rPr lang="en-US" dirty="0" smtClean="0"/>
                  <a:t>Two classes: one output (0 or 1)</a:t>
                </a:r>
              </a:p>
              <a:p>
                <a:pPr lvl="1"/>
                <a:r>
                  <a:rPr lang="en-US" dirty="0" smtClean="0"/>
                  <a:t>Many classes: use one-hot encoding to represent each class, have</a:t>
                </a:r>
                <a:br>
                  <a:rPr lang="en-US" dirty="0" smtClean="0"/>
                </a:br>
                <a:r>
                  <a:rPr lang="en-US" dirty="0" smtClean="0"/>
                  <a:t>as many outputs as there are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64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 of NN we look at is called a "feed-forward NN"</a:t>
            </a:r>
          </a:p>
          <a:p>
            <a:pPr lvl="1"/>
            <a:r>
              <a:rPr lang="en-US" dirty="0" smtClean="0"/>
              <a:t>Data flows only forward, there are no "back-links"</a:t>
            </a:r>
          </a:p>
          <a:p>
            <a:r>
              <a:rPr lang="en-US" dirty="0" smtClean="0"/>
              <a:t>Learning algorithm: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 propagation / backpropagation</a:t>
            </a:r>
          </a:p>
          <a:p>
            <a:pPr lvl="1"/>
            <a:r>
              <a:rPr lang="en-US" dirty="0" smtClean="0"/>
              <a:t>Using the data, propagate the patterns from input to output</a:t>
            </a:r>
          </a:p>
          <a:p>
            <a:pPr lvl="1"/>
            <a:r>
              <a:rPr lang="en-US" dirty="0" smtClean="0"/>
              <a:t>Based on the output, calculate the error (using a cost function)</a:t>
            </a:r>
          </a:p>
          <a:p>
            <a:pPr lvl="1"/>
            <a:r>
              <a:rPr lang="en-US" dirty="0" err="1" smtClean="0"/>
              <a:t>Backpropagate</a:t>
            </a:r>
            <a:r>
              <a:rPr lang="en-US" dirty="0" smtClean="0"/>
              <a:t> the error (using derivatives), update the model</a:t>
            </a:r>
          </a:p>
          <a:p>
            <a:r>
              <a:rPr lang="en-US" dirty="0" smtClean="0"/>
              <a:t>We get the "final" weights after repeating the process </a:t>
            </a:r>
            <a:br>
              <a:rPr lang="en-US" dirty="0" smtClean="0"/>
            </a:br>
            <a:r>
              <a:rPr lang="en-US" dirty="0" smtClean="0"/>
              <a:t>for several epochs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maths</a:t>
            </a:r>
            <a:r>
              <a:rPr lang="en-US" dirty="0" smtClean="0"/>
              <a:t> is a bit ugly</a:t>
            </a:r>
          </a:p>
          <a:p>
            <a:pPr lvl="1"/>
            <a:r>
              <a:rPr lang="en-US" dirty="0" smtClean="0"/>
              <a:t>You can read an explanation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1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Learning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Classification: just use one-hot encoding</a:t>
            </a:r>
          </a:p>
          <a:p>
            <a:pPr lvl="1"/>
            <a:r>
              <a:rPr lang="en-US" dirty="0" smtClean="0"/>
              <a:t>MLP = multi-layer perceptron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Regression: no activation function at the output layer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Regularization: parameter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Increasing = less overfitting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visual comparison </a:t>
            </a:r>
            <a:r>
              <a:rPr lang="en-US" dirty="0" smtClean="0"/>
              <a:t>of regularization parameters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A neural network is very sensitive to feature scaling </a:t>
            </a:r>
          </a:p>
          <a:p>
            <a:pPr lvl="2"/>
            <a:r>
              <a:rPr lang="en-US" dirty="0" smtClean="0"/>
              <a:t>[0; 1], [-1; 1] or Z</a:t>
            </a:r>
          </a:p>
          <a:p>
            <a:pPr lvl="2"/>
            <a:r>
              <a:rPr lang="en-US" dirty="0" smtClean="0"/>
              <a:t>Use a scaler, e.g. </a:t>
            </a:r>
            <a:r>
              <a:rPr lang="en-US" dirty="0" err="1" smtClean="0">
                <a:latin typeface="Consolas" panose="020B0609020204030204" pitchFamily="49" charset="0"/>
              </a:rPr>
              <a:t>StandardScaler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Use fine-tuning to optimize </a:t>
            </a:r>
            <a:r>
              <a:rPr lang="en-US" dirty="0" smtClean="0">
                <a:latin typeface="Consolas" panose="020B0609020204030204" pitchFamily="49" charset="0"/>
              </a:rPr>
              <a:t>alpha</a:t>
            </a:r>
          </a:p>
          <a:p>
            <a:pPr lvl="2"/>
            <a:r>
              <a:rPr lang="en-US" dirty="0" smtClean="0"/>
              <a:t>Usually in the range </a:t>
            </a:r>
            <a:r>
              <a:rPr lang="en-US" dirty="0" smtClean="0">
                <a:latin typeface="Consolas" panose="020B0609020204030204" pitchFamily="49" charset="0"/>
              </a:rPr>
              <a:t>10.0 ** -</a:t>
            </a:r>
            <a:r>
              <a:rPr lang="en-US" dirty="0" err="1" smtClean="0">
                <a:latin typeface="Consolas" panose="020B0609020204030204" pitchFamily="49" charset="0"/>
              </a:rPr>
              <a:t>np.arange</a:t>
            </a:r>
            <a:r>
              <a:rPr lang="en-US" dirty="0" smtClean="0">
                <a:latin typeface="Consolas" panose="020B0609020204030204" pitchFamily="49" charset="0"/>
              </a:rPr>
              <a:t>(1, 7)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009959" y="1679337"/>
            <a:ext cx="700351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sklearn.neural_network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MLPClassifier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154" y="2506619"/>
            <a:ext cx="700351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sklearn.neural_network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MLPRegressor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Handwritten Digits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the MNIST dataset of handwritten digits</a:t>
            </a:r>
          </a:p>
          <a:p>
            <a:pPr lvl="1"/>
            <a:r>
              <a:rPr lang="en-US" dirty="0" smtClean="0"/>
              <a:t>This is a famous dataset for learning and comparing</a:t>
            </a:r>
            <a:br>
              <a:rPr lang="en-US" dirty="0" smtClean="0"/>
            </a:br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Each data point represents a 28 x 28 image of a digit (0 – 9)</a:t>
            </a:r>
          </a:p>
          <a:p>
            <a:r>
              <a:rPr lang="en-US" dirty="0" smtClean="0"/>
              <a:t>Train a simple NN on the MNIST dataset</a:t>
            </a:r>
          </a:p>
          <a:p>
            <a:pPr lvl="1"/>
            <a:r>
              <a:rPr lang="en-US" dirty="0" smtClean="0"/>
              <a:t>Choose a reasonable number of layers </a:t>
            </a:r>
            <a:br>
              <a:rPr lang="en-US" dirty="0" smtClean="0"/>
            </a:br>
            <a:r>
              <a:rPr lang="en-US" dirty="0" smtClean="0"/>
              <a:t>and units per layer, e.g. {3, 3}</a:t>
            </a:r>
          </a:p>
          <a:p>
            <a:r>
              <a:rPr lang="en-US" dirty="0" smtClean="0"/>
              <a:t>Test, score and evaluate the classification performance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accuracy, precision, recall, F1, confusion matrix, ROC curve</a:t>
            </a:r>
          </a:p>
          <a:p>
            <a:r>
              <a:rPr lang="en-US" dirty="0" smtClean="0"/>
              <a:t>* Try several other architectures (e.g. more layers, more units</a:t>
            </a:r>
            <a:br>
              <a:rPr lang="en-US" dirty="0" smtClean="0"/>
            </a:br>
            <a:r>
              <a:rPr lang="en-US" dirty="0" smtClean="0"/>
              <a:t>per layer, different structure, e.g. 2 + 3 + 2 units, etc.)</a:t>
            </a:r>
          </a:p>
          <a:p>
            <a:r>
              <a:rPr lang="en-US" dirty="0" smtClean="0"/>
              <a:t>* Compare the results with (an)other classifier(s), e.g.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04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eed-forward NNs inspired by the visual cortex</a:t>
            </a:r>
          </a:p>
          <a:p>
            <a:pPr lvl="1"/>
            <a:r>
              <a:rPr lang="en-US" dirty="0" smtClean="0"/>
              <a:t>Very useful for working on images</a:t>
            </a:r>
            <a:endParaRPr lang="en-US" dirty="0"/>
          </a:p>
          <a:p>
            <a:pPr lvl="2"/>
            <a:r>
              <a:rPr lang="en-US" dirty="0"/>
              <a:t>R</a:t>
            </a:r>
            <a:r>
              <a:rPr lang="en-US" dirty="0" smtClean="0"/>
              <a:t>ecognition and classification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www.clarifai.com/demo</a:t>
            </a:r>
            <a:endParaRPr lang="en-US" dirty="0"/>
          </a:p>
          <a:p>
            <a:r>
              <a:rPr lang="en-US" dirty="0" smtClean="0"/>
              <a:t>Main operations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Non-linearity (</a:t>
            </a:r>
            <a:r>
              <a:rPr lang="en-US" dirty="0" err="1" smtClean="0"/>
              <a:t>ReLU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2196F3"/>
                </a:solidFill>
              </a:rPr>
              <a:t>Re</a:t>
            </a:r>
            <a:r>
              <a:rPr lang="en-US" dirty="0" smtClean="0"/>
              <a:t>ctified </a:t>
            </a:r>
            <a:r>
              <a:rPr lang="en-US" b="1" dirty="0">
                <a:solidFill>
                  <a:srgbClr val="2196F3"/>
                </a:solidFill>
              </a:rPr>
              <a:t>L</a:t>
            </a:r>
            <a:r>
              <a:rPr lang="en-US" dirty="0" smtClean="0"/>
              <a:t>inear </a:t>
            </a:r>
            <a:r>
              <a:rPr lang="en-US" b="1" dirty="0" smtClean="0">
                <a:solidFill>
                  <a:srgbClr val="2196F3"/>
                </a:solidFill>
              </a:rPr>
              <a:t>U</a:t>
            </a:r>
            <a:r>
              <a:rPr lang="en-US" dirty="0" smtClean="0"/>
              <a:t>nits)</a:t>
            </a:r>
          </a:p>
          <a:p>
            <a:pPr lvl="1"/>
            <a:r>
              <a:rPr lang="en-US" dirty="0" smtClean="0"/>
              <a:t>Pooling (</a:t>
            </a:r>
            <a:r>
              <a:rPr lang="en-US" dirty="0" err="1" smtClean="0"/>
              <a:t>downsampling</a:t>
            </a:r>
            <a:r>
              <a:rPr lang="en-US" dirty="0" smtClean="0"/>
              <a:t>, subsampling)</a:t>
            </a:r>
          </a:p>
          <a:p>
            <a:pPr lvl="1"/>
            <a:r>
              <a:rPr lang="en-US" dirty="0" smtClean="0"/>
              <a:t>Classification (fully-connected layer)</a:t>
            </a:r>
          </a:p>
          <a:p>
            <a:r>
              <a:rPr lang="en-US" dirty="0" smtClean="0"/>
              <a:t>Idea: before proceeding to classification, perform image</a:t>
            </a:r>
            <a:br>
              <a:rPr lang="en-US" dirty="0" smtClean="0"/>
            </a:br>
            <a:r>
              <a:rPr lang="en-US" dirty="0" smtClean="0"/>
              <a:t>processing using convolution, pooling and </a:t>
            </a:r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dirty="0" smtClean="0"/>
              <a:t>This process produces the input features of a classical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32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Convolution: slide a particular </a:t>
                </a:r>
                <a:br>
                  <a:rPr lang="en-US" dirty="0" smtClean="0"/>
                </a:br>
                <a:r>
                  <a:rPr lang="en-US" dirty="0" smtClean="0"/>
                  <a:t>matrix (called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kernel</a:t>
                </a:r>
                <a:r>
                  <a:rPr lang="en-US" dirty="0" smtClean="0"/>
                  <a:t>) </a:t>
                </a:r>
                <a:br>
                  <a:rPr lang="en-US" dirty="0" smtClean="0"/>
                </a:br>
                <a:r>
                  <a:rPr lang="en-US" dirty="0" smtClean="0"/>
                  <a:t>over the image</a:t>
                </a:r>
              </a:p>
              <a:p>
                <a:pPr lvl="1"/>
                <a:r>
                  <a:rPr lang="en-US" dirty="0" smtClean="0"/>
                  <a:t>This produces a new, smaller matrix </a:t>
                </a:r>
                <a:br>
                  <a:rPr lang="en-US" dirty="0" smtClean="0"/>
                </a:br>
                <a:r>
                  <a:rPr lang="en-US" dirty="0" smtClean="0"/>
                  <a:t>representing the convolved feature </a:t>
                </a:r>
                <a:br>
                  <a:rPr lang="en-US" dirty="0" smtClean="0"/>
                </a:br>
                <a:r>
                  <a:rPr lang="en-US" dirty="0" smtClean="0"/>
                  <a:t>(called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feature map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Many filters =&gt; "stacked" matrices (3D feature map)</a:t>
                </a:r>
              </a:p>
              <a:p>
                <a:r>
                  <a:rPr lang="en-US" dirty="0" smtClean="0"/>
                  <a:t>Rectification (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Performed after each convolution</a:t>
                </a:r>
              </a:p>
              <a:p>
                <a:pPr lvl="1"/>
                <a:r>
                  <a:rPr lang="en-US" dirty="0" smtClean="0"/>
                  <a:t>Replaces all negative feature map values with 0</a:t>
                </a:r>
              </a:p>
              <a:p>
                <a:pPr lvl="2"/>
                <a:r>
                  <a:rPr lang="en-US" dirty="0" smtClean="0"/>
                  <a:t>Convolution is a linear operation and we want to learn</a:t>
                </a:r>
                <a:br>
                  <a:rPr lang="en-US" dirty="0" smtClean="0"/>
                </a:br>
                <a:r>
                  <a:rPr lang="en-US" dirty="0" smtClean="0"/>
                  <a:t>non-linear features; this unit introduces non-linearity</a:t>
                </a:r>
              </a:p>
              <a:p>
                <a:pPr lvl="1"/>
                <a:r>
                  <a:rPr lang="en-US" dirty="0" smtClean="0"/>
                  <a:t>It's also possible to use other functions</a:t>
                </a:r>
              </a:p>
              <a:p>
                <a:pPr lvl="1"/>
                <a:r>
                  <a:rPr lang="en-US" dirty="0" smtClean="0"/>
                  <a:t>Result from the operation: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rectified feature map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02" y="708287"/>
            <a:ext cx="5172911" cy="1344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80" y="3153657"/>
            <a:ext cx="2711347" cy="18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Pooling (</a:t>
            </a:r>
            <a:r>
              <a:rPr lang="en-US" dirty="0" err="1" smtClean="0"/>
              <a:t>downsampling</a:t>
            </a:r>
            <a:r>
              <a:rPr lang="en-US" dirty="0" smtClean="0"/>
              <a:t>)</a:t>
            </a:r>
            <a:endParaRPr lang="en-US" dirty="0">
              <a:solidFill>
                <a:srgbClr val="3A4BA7"/>
              </a:solidFill>
            </a:endParaRPr>
          </a:p>
          <a:p>
            <a:pPr lvl="1"/>
            <a:r>
              <a:rPr lang="en-US" dirty="0" smtClean="0"/>
              <a:t>Reduces the feature map size</a:t>
            </a:r>
          </a:p>
          <a:p>
            <a:pPr lvl="1"/>
            <a:r>
              <a:rPr lang="en-US" dirty="0" smtClean="0"/>
              <a:t>Types: max, average, sum, etc.</a:t>
            </a:r>
          </a:p>
          <a:p>
            <a:pPr lvl="2"/>
            <a:r>
              <a:rPr lang="en-US" dirty="0" smtClean="0"/>
              <a:t>The function is applied to a "window" over the image</a:t>
            </a:r>
          </a:p>
          <a:p>
            <a:pPr lvl="2"/>
            <a:r>
              <a:rPr lang="en-US" dirty="0" smtClean="0"/>
              <a:t>Stride: how many pixels to "skip"</a:t>
            </a:r>
          </a:p>
          <a:p>
            <a:r>
              <a:rPr lang="en-US" dirty="0" smtClean="0"/>
              <a:t>The combination of convolution, </a:t>
            </a:r>
            <a:r>
              <a:rPr lang="en-US" dirty="0" err="1" smtClean="0"/>
              <a:t>ReLU</a:t>
            </a:r>
            <a:r>
              <a:rPr lang="en-US" dirty="0" smtClean="0"/>
              <a:t> and pooling layers should output a 1D number vector</a:t>
            </a:r>
          </a:p>
          <a:p>
            <a:pPr lvl="1"/>
            <a:r>
              <a:rPr lang="en-US" dirty="0" smtClean="0"/>
              <a:t>Represents high-level </a:t>
            </a:r>
            <a:br>
              <a:rPr lang="en-US" dirty="0" smtClean="0"/>
            </a:br>
            <a:r>
              <a:rPr lang="en-US" dirty="0" smtClean="0"/>
              <a:t>features of the input image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as the input to a </a:t>
            </a:r>
            <a:br>
              <a:rPr lang="en-US" dirty="0" smtClean="0"/>
            </a:br>
            <a:r>
              <a:rPr lang="en-US" dirty="0" smtClean="0"/>
              <a:t>"standard" feed-forward NN</a:t>
            </a:r>
          </a:p>
          <a:p>
            <a:pPr lvl="2"/>
            <a:r>
              <a:rPr lang="en-US" dirty="0" smtClean="0"/>
              <a:t>Called a </a:t>
            </a:r>
            <a:r>
              <a:rPr lang="en-US" dirty="0" smtClean="0">
                <a:solidFill>
                  <a:srgbClr val="2196F3"/>
                </a:solidFill>
              </a:rPr>
              <a:t>fully-connected layer</a:t>
            </a:r>
          </a:p>
          <a:p>
            <a:pPr lvl="1"/>
            <a:r>
              <a:rPr lang="en-US" dirty="0" smtClean="0"/>
              <a:t>The NN outputs the final result (e.g. image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77241"/>
            <a:ext cx="3138488" cy="1467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3" y="3879535"/>
            <a:ext cx="5426825" cy="1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– overview, problem statement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Feed-forward NNs (multi-layer perceptrons)</a:t>
            </a:r>
          </a:p>
          <a:p>
            <a:pPr lvl="1"/>
            <a:r>
              <a:rPr lang="en-US" dirty="0"/>
              <a:t>Training, applications for classification</a:t>
            </a:r>
          </a:p>
          <a:p>
            <a:r>
              <a:rPr lang="en-US" dirty="0"/>
              <a:t>Convolutional neural networks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sli.do: </a:t>
            </a:r>
            <a:r>
              <a:rPr lang="en-US" dirty="0" smtClean="0">
                <a:hlinkClick r:id="rId2"/>
              </a:rPr>
              <a:t>#neural-nets</a:t>
            </a:r>
            <a:endParaRPr lang="en-US" dirty="0" smtClean="0"/>
          </a:p>
          <a:p>
            <a:r>
              <a:rPr lang="en-US" dirty="0"/>
              <a:t>Neural networks – overview, problem statement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Perceptron</a:t>
            </a:r>
          </a:p>
          <a:p>
            <a:r>
              <a:rPr lang="en-US" dirty="0"/>
              <a:t>Feed-forward NNs (multi-layer perceptrons)</a:t>
            </a:r>
          </a:p>
          <a:p>
            <a:pPr lvl="1"/>
            <a:r>
              <a:rPr lang="en-US" dirty="0"/>
              <a:t>Training, applications for classification</a:t>
            </a:r>
          </a:p>
          <a:p>
            <a:r>
              <a:rPr lang="en-US" dirty="0"/>
              <a:t>Convolutional neural networks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unit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5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Neural networks try to mimic the way the human </a:t>
            </a:r>
            <a:br>
              <a:rPr lang="en-US" dirty="0" smtClean="0"/>
            </a:br>
            <a:r>
              <a:rPr lang="en-US" dirty="0" smtClean="0"/>
              <a:t>brain works</a:t>
            </a:r>
          </a:p>
          <a:p>
            <a:pPr lvl="1"/>
            <a:r>
              <a:rPr lang="en-US" dirty="0" smtClean="0"/>
              <a:t>Series of interconnected artificial neurons (perceptrons)</a:t>
            </a:r>
          </a:p>
          <a:p>
            <a:pPr lvl="1"/>
            <a:r>
              <a:rPr lang="en-US" dirty="0" smtClean="0"/>
              <a:t>Can do classification, regression, unsupervised learning, etc.</a:t>
            </a:r>
          </a:p>
          <a:p>
            <a:r>
              <a:rPr lang="en-US" dirty="0" smtClean="0"/>
              <a:t>Perceptrons were "invented" in the 1940s</a:t>
            </a:r>
          </a:p>
          <a:p>
            <a:pPr lvl="1"/>
            <a:r>
              <a:rPr lang="en-US" dirty="0" smtClean="0"/>
              <a:t>Great development in the recent years</a:t>
            </a:r>
            <a:endParaRPr lang="en-US" dirty="0"/>
          </a:p>
          <a:p>
            <a:r>
              <a:rPr lang="en-US" dirty="0" smtClean="0"/>
              <a:t>"Deep learning" – ML algorithms using neural networks</a:t>
            </a:r>
          </a:p>
          <a:p>
            <a:r>
              <a:rPr lang="en-US" dirty="0" smtClean="0"/>
              <a:t>Cutting-edge applications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Speech recognition and generation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Game playing, etc.</a:t>
            </a:r>
          </a:p>
          <a:p>
            <a:r>
              <a:rPr lang="en-US" dirty="0" smtClean="0"/>
              <a:t>Some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of deep learning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1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Networks: Pros and Cons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be used to model any datasets</a:t>
            </a:r>
          </a:p>
          <a:p>
            <a:pPr lvl="1"/>
            <a:r>
              <a:rPr lang="en-US" dirty="0" smtClean="0"/>
              <a:t>Arbitrary dataset complexity</a:t>
            </a:r>
          </a:p>
          <a:p>
            <a:pPr lvl="1"/>
            <a:r>
              <a:rPr lang="en-US" dirty="0" smtClean="0"/>
              <a:t>One type of algorithm can be used for many applications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 not provide any interpretability</a:t>
            </a:r>
          </a:p>
          <a:p>
            <a:pPr lvl="1"/>
            <a:r>
              <a:rPr lang="en-US" dirty="0" smtClean="0"/>
              <a:t>The classification boundaries are hard to interpret</a:t>
            </a:r>
          </a:p>
          <a:p>
            <a:pPr lvl="1"/>
            <a:r>
              <a:rPr lang="en-US" dirty="0" smtClean="0"/>
              <a:t>The model is mostly "black box"</a:t>
            </a:r>
          </a:p>
          <a:p>
            <a:pPr lvl="1"/>
            <a:r>
              <a:rPr lang="en-US" dirty="0" smtClean="0"/>
              <a:t>NNs are not probabilistic (we can't get a confidence metric)</a:t>
            </a:r>
          </a:p>
          <a:p>
            <a:pPr lvl="1"/>
            <a:r>
              <a:rPr lang="en-US" dirty="0" smtClean="0">
                <a:hlinkClick r:id="rId2"/>
              </a:rPr>
              <a:t>"The Dark Secrets at the Heart of AI"</a:t>
            </a:r>
            <a:endParaRPr lang="en-US" dirty="0" smtClean="0"/>
          </a:p>
          <a:p>
            <a:pPr lvl="2"/>
            <a:r>
              <a:rPr lang="en-US" dirty="0" smtClean="0"/>
              <a:t>Solutions: trying to explain decisions, combining with other algorithms, 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Can be slow</a:t>
            </a:r>
          </a:p>
          <a:p>
            <a:pPr lvl="1"/>
            <a:r>
              <a:rPr lang="en-US" dirty="0" smtClean="0"/>
              <a:t>Other models usually train a lot faster, even if we use special hardware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NNs are not a substitute for understanding the problem deeply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9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main "NN unit"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Assign each input a weight</a:t>
                </a:r>
              </a:p>
              <a:p>
                <a:pPr lvl="1"/>
                <a:r>
                  <a:rPr lang="en-US" dirty="0" smtClean="0"/>
                  <a:t>Sum all weighted inputs</a:t>
                </a:r>
              </a:p>
              <a:p>
                <a:pPr lvl="1"/>
                <a:r>
                  <a:rPr lang="en-US" dirty="0" smtClean="0"/>
                  <a:t>Pass the sum to an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activation function</a:t>
                </a:r>
              </a:p>
              <a:p>
                <a:pPr lvl="2"/>
                <a:r>
                  <a:rPr lang="en-US" dirty="0" smtClean="0"/>
                  <a:t>Decides whether the neuron will activate (i.e. return 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binary output</a:t>
                </a:r>
              </a:p>
              <a:p>
                <a:pPr lvl="2"/>
                <a:r>
                  <a:rPr lang="en-US" dirty="0" smtClean="0"/>
                  <a:t>Usually sigmoid function or step function</a:t>
                </a:r>
              </a:p>
              <a:p>
                <a:pPr lvl="1"/>
                <a:r>
                  <a:rPr lang="en-US" dirty="0" smtClean="0"/>
                  <a:t>As a result, the perceptron returns 0 or 1</a:t>
                </a:r>
              </a:p>
              <a:p>
                <a:r>
                  <a:rPr lang="en-US" dirty="0" smtClean="0"/>
                  <a:t>One perceptron is enough to solve any </a:t>
                </a:r>
                <a:r>
                  <a:rPr lang="en-US" b="1" dirty="0" smtClean="0"/>
                  <a:t>linearly </a:t>
                </a:r>
                <a:br>
                  <a:rPr lang="en-US" b="1" dirty="0" smtClean="0"/>
                </a:br>
                <a:r>
                  <a:rPr lang="en-US" b="1" dirty="0" smtClean="0"/>
                  <a:t>separable</a:t>
                </a:r>
                <a:r>
                  <a:rPr lang="en-US" dirty="0" smtClean="0"/>
                  <a:t> problem</a:t>
                </a:r>
              </a:p>
              <a:p>
                <a:r>
                  <a:rPr lang="en-US" dirty="0" smtClean="0"/>
                  <a:t>Usage in </a:t>
                </a:r>
                <a:r>
                  <a:rPr lang="en-US" dirty="0" err="1" smtClean="0"/>
                  <a:t>scikit</a:t>
                </a:r>
                <a:r>
                  <a:rPr lang="en-US" dirty="0" smtClean="0"/>
                  <a:t>-learn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52758" y="5857176"/>
            <a:ext cx="588129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sklearn.linear_model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Perceptron</a:t>
            </a:r>
          </a:p>
          <a:p>
            <a:r>
              <a:rPr lang="en-US">
                <a:solidFill>
                  <a:srgbClr val="000000"/>
                </a:solidFill>
              </a:rPr>
              <a:t>perceptron = Perceptron()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59" y="623455"/>
            <a:ext cx="5401428" cy="20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algorithm definition is not enough</a:t>
                </a:r>
              </a:p>
              <a:p>
                <a:pPr lvl="1"/>
                <a:r>
                  <a:rPr lang="en-US" dirty="0" smtClean="0"/>
                  <a:t>We have to update the weights</a:t>
                </a:r>
              </a:p>
              <a:p>
                <a:r>
                  <a:rPr lang="en-US" dirty="0" smtClean="0"/>
                  <a:t>Adaline (</a:t>
                </a:r>
                <a:r>
                  <a:rPr lang="en-US" b="1" dirty="0" err="1" smtClean="0">
                    <a:solidFill>
                      <a:srgbClr val="2196F3"/>
                    </a:solidFill>
                  </a:rPr>
                  <a:t>ADA</a:t>
                </a:r>
                <a:r>
                  <a:rPr lang="en-US" dirty="0" err="1" smtClean="0"/>
                  <a:t>ptive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2196F3"/>
                    </a:solidFill>
                  </a:rPr>
                  <a:t>LIN</a:t>
                </a:r>
                <a:r>
                  <a:rPr lang="en-US" dirty="0" err="1" smtClean="0"/>
                  <a:t>ear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E</a:t>
                </a:r>
                <a:r>
                  <a:rPr lang="en-US" dirty="0" smtClean="0"/>
                  <a:t>lement) – a perceptron</a:t>
                </a:r>
                <a:br>
                  <a:rPr lang="en-US" dirty="0" smtClean="0"/>
                </a:br>
                <a:r>
                  <a:rPr lang="en-US" dirty="0" smtClean="0"/>
                  <a:t>that can learn</a:t>
                </a:r>
              </a:p>
              <a:p>
                <a:pPr lvl="1"/>
                <a:r>
                  <a:rPr lang="en-US" dirty="0" smtClean="0"/>
                  <a:t>Implements the same linear model:</a:t>
                </a:r>
                <a:endParaRPr lang="en-US" dirty="0"/>
              </a:p>
              <a:p>
                <a:pPr lvl="2"/>
                <a:r>
                  <a:rPr lang="en-US" dirty="0" smtClean="0"/>
                  <a:t>Reformulation: using a bias term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Adaline learning – update the weights using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– weights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learning rate (positive constant, model hyperparameter)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– model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– desired output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1" y="2553098"/>
            <a:ext cx="1840762" cy="731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56" y="3525988"/>
            <a:ext cx="3764344" cy="28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60" y="4012851"/>
            <a:ext cx="2481768" cy="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Perceptron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2D blobs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Make sure they're linearly separable</a:t>
            </a:r>
          </a:p>
          <a:p>
            <a:pPr lvl="1"/>
            <a:r>
              <a:rPr lang="en-US" dirty="0" smtClean="0"/>
              <a:t>Make sure you create enough samples, e.g. 10 000</a:t>
            </a:r>
          </a:p>
          <a:p>
            <a:r>
              <a:rPr lang="en-US" dirty="0" smtClean="0"/>
              <a:t>Use a perceptron to classify samples as belonging to one</a:t>
            </a:r>
            <a:br>
              <a:rPr lang="en-US" dirty="0" smtClean="0"/>
            </a:br>
            <a:r>
              <a:rPr lang="en-US" dirty="0" smtClean="0"/>
              <a:t>blob or another</a:t>
            </a:r>
          </a:p>
          <a:p>
            <a:r>
              <a:rPr lang="en-US" dirty="0" smtClean="0"/>
              <a:t>Test and score the performance</a:t>
            </a:r>
          </a:p>
          <a:p>
            <a:pPr lvl="1"/>
            <a:r>
              <a:rPr lang="en-US" dirty="0" smtClean="0"/>
              <a:t>Score both in-sample and out-of-sample data</a:t>
            </a:r>
          </a:p>
          <a:p>
            <a:pPr lvl="2"/>
            <a:r>
              <a:rPr lang="en-US" dirty="0" smtClean="0"/>
              <a:t>It's useful to compare the two metrics – this can sometimes</a:t>
            </a:r>
            <a:br>
              <a:rPr lang="en-US" dirty="0" smtClean="0"/>
            </a:br>
            <a:r>
              <a:rPr lang="en-US" dirty="0" smtClean="0"/>
              <a:t>detect underfitting or overfitting</a:t>
            </a:r>
          </a:p>
          <a:p>
            <a:pPr lvl="1"/>
            <a:r>
              <a:rPr lang="en-US" dirty="0" smtClean="0"/>
              <a:t>Print a confusion matrix (and optionally, other metrics, </a:t>
            </a:r>
            <a:br>
              <a:rPr lang="en-US" dirty="0" smtClean="0"/>
            </a:br>
            <a:r>
              <a:rPr lang="en-US" dirty="0" smtClean="0"/>
              <a:t>e.g. ROC curve)</a:t>
            </a:r>
          </a:p>
          <a:p>
            <a:pPr lvl="1"/>
            <a:r>
              <a:rPr lang="en-US" dirty="0" smtClean="0"/>
              <a:t>* Optionally, perform hyperparameter tuning </a:t>
            </a:r>
          </a:p>
          <a:p>
            <a:pPr lvl="2"/>
            <a:r>
              <a:rPr lang="en-US" dirty="0" smtClean="0"/>
              <a:t>Especially if your blobs are too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7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perceptrons</a:t>
            </a:r>
            <a:br>
              <a:rPr lang="en-US" dirty="0" smtClean="0"/>
            </a:br>
            <a:r>
              <a:rPr lang="en-US" dirty="0" smtClean="0"/>
              <a:t>to achieve</a:t>
            </a:r>
            <a:r>
              <a:rPr lang="en-US" dirty="0"/>
              <a:t> </a:t>
            </a:r>
            <a:r>
              <a:rPr lang="en-US" dirty="0" smtClean="0"/>
              <a:t>glory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1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26,4716"/>
  <p:tag name="LATEXADDIN" val="\documentclass{article}&#10;\usepackage{amsmath}&#10;\pagestyle{empty}&#10;\begin{document}&#10;&#10;$$&#10;y = \sum_{j=1}^{m}w_jx_j+\theta&#10;$$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99622"/>
  <p:tag name="ORIGINALWIDTH" val="419,9475"/>
  <p:tag name="LATEXADDIN" val="\documentclass{article}&#10;\usepackage{amsmath}&#10;\pagestyle{empty}&#10;\begin{document}&#10;&#10;$$&#10;x_{n+1}=1,\ w_{n+1}=\theta \Rightarrow y = wx&#10;$$&#10;&#10;\end{document}"/>
  <p:tag name="IGUANATEXSIZE" val="22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53,4684"/>
  <p:tag name="LATEXADDIN" val="\documentclass{article}&#10;\usepackage{amsmath}&#10;\pagestyle{empty}&#10;\begin{document}&#10;&#10;$$&#10;w = w + \eta(\tilde{y}-y)x&#10;$$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801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Introduction to Neural Networks</vt:lpstr>
      <vt:lpstr>Table of Contents</vt:lpstr>
      <vt:lpstr>Perceptron</vt:lpstr>
      <vt:lpstr>Neural Networks</vt:lpstr>
      <vt:lpstr>Neural Networks: Pros and Cons</vt:lpstr>
      <vt:lpstr>Perceptron</vt:lpstr>
      <vt:lpstr>Perceptron Learning</vt:lpstr>
      <vt:lpstr>Example: Perceptron</vt:lpstr>
      <vt:lpstr>Neural Networks</vt:lpstr>
      <vt:lpstr>Neural Network Architecture</vt:lpstr>
      <vt:lpstr>Neural Network Architecture (2)</vt:lpstr>
      <vt:lpstr>Neural Network Learning</vt:lpstr>
      <vt:lpstr>Neural Network Learning (2)</vt:lpstr>
      <vt:lpstr>Example: Classifying Handwritten Digits</vt:lpstr>
      <vt:lpstr>Convolutional Neural Networks</vt:lpstr>
      <vt:lpstr>Convolutional Neural Networks (2)</vt:lpstr>
      <vt:lpstr>Convolutional Neural Networks (3)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151</cp:revision>
  <dcterms:created xsi:type="dcterms:W3CDTF">2017-09-11T12:40:37Z</dcterms:created>
  <dcterms:modified xsi:type="dcterms:W3CDTF">2018-04-12T18:23:33Z</dcterms:modified>
</cp:coreProperties>
</file>