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449" r:id="rId5"/>
    <p:sldId id="448" r:id="rId6"/>
    <p:sldId id="452" r:id="rId7"/>
    <p:sldId id="451" r:id="rId8"/>
    <p:sldId id="450" r:id="rId9"/>
    <p:sldId id="353" r:id="rId10"/>
    <p:sldId id="396" r:id="rId11"/>
    <p:sldId id="394" r:id="rId12"/>
    <p:sldId id="402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3" r:id="rId21"/>
    <p:sldId id="422" r:id="rId22"/>
    <p:sldId id="414" r:id="rId23"/>
    <p:sldId id="421" r:id="rId24"/>
    <p:sldId id="412" r:id="rId25"/>
    <p:sldId id="415" r:id="rId26"/>
    <p:sldId id="416" r:id="rId27"/>
    <p:sldId id="423" r:id="rId28"/>
    <p:sldId id="425" r:id="rId29"/>
    <p:sldId id="424" r:id="rId30"/>
    <p:sldId id="426" r:id="rId31"/>
    <p:sldId id="427" r:id="rId32"/>
    <p:sldId id="429" r:id="rId33"/>
    <p:sldId id="430" r:id="rId34"/>
    <p:sldId id="431" r:id="rId35"/>
    <p:sldId id="432" r:id="rId36"/>
    <p:sldId id="433" r:id="rId37"/>
    <p:sldId id="435" r:id="rId38"/>
    <p:sldId id="436" r:id="rId39"/>
    <p:sldId id="437" r:id="rId40"/>
    <p:sldId id="438" r:id="rId41"/>
    <p:sldId id="439" r:id="rId42"/>
    <p:sldId id="440" r:id="rId43"/>
    <p:sldId id="442" r:id="rId44"/>
    <p:sldId id="443" r:id="rId45"/>
    <p:sldId id="444" r:id="rId46"/>
    <p:sldId id="445" r:id="rId47"/>
    <p:sldId id="349" r:id="rId48"/>
    <p:sldId id="453" r:id="rId49"/>
    <p:sldId id="454" r:id="rId50"/>
    <p:sldId id="455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49"/>
            <p14:sldId id="448"/>
            <p14:sldId id="452"/>
            <p14:sldId id="451"/>
            <p14:sldId id="450"/>
          </p14:sldIdLst>
        </p14:section>
        <p14:section name="Conditional Statements" id="{BC4A3995-4CED-4320-A673-95328C9C809D}">
          <p14:sldIdLst>
            <p14:sldId id="353"/>
            <p14:sldId id="396"/>
            <p14:sldId id="394"/>
            <p14:sldId id="402"/>
            <p14:sldId id="404"/>
            <p14:sldId id="405"/>
            <p14:sldId id="406"/>
          </p14:sldIdLst>
        </p14:section>
        <p14:section name="Loops" id="{60C1CB8B-B3F4-4FB5-B91C-3897508057EB}">
          <p14:sldIdLst>
            <p14:sldId id="407"/>
            <p14:sldId id="408"/>
            <p14:sldId id="409"/>
            <p14:sldId id="410"/>
            <p14:sldId id="413"/>
            <p14:sldId id="422"/>
            <p14:sldId id="414"/>
            <p14:sldId id="421"/>
            <p14:sldId id="412"/>
          </p14:sldIdLst>
        </p14:section>
        <p14:section name="Strings" id="{EB974DCD-8F3E-439E-AD22-0756004EB22E}">
          <p14:sldIdLst>
            <p14:sldId id="415"/>
            <p14:sldId id="416"/>
            <p14:sldId id="423"/>
            <p14:sldId id="425"/>
            <p14:sldId id="424"/>
            <p14:sldId id="426"/>
            <p14:sldId id="427"/>
            <p14:sldId id="429"/>
            <p14:sldId id="430"/>
            <p14:sldId id="431"/>
            <p14:sldId id="432"/>
            <p14:sldId id="433"/>
            <p14:sldId id="435"/>
            <p14:sldId id="436"/>
          </p14:sldIdLst>
        </p14:section>
        <p14:section name="Arrays" id="{6C61BD51-A4DC-4BB8-ACFB-685ACBB80B2D}">
          <p14:sldIdLst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</p14:sldIdLst>
        </p14:section>
        <p14:section name="Conclusion" id="{10E03AB1-9AA8-4E86-9A64-D741901E50A2}">
          <p14:sldIdLst>
            <p14:sldId id="349"/>
            <p14:sldId id="453"/>
            <p14:sldId id="454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BEEDC"/>
    <a:srgbClr val="FBEEC9"/>
    <a:srgbClr val="FFFFFF"/>
    <a:srgbClr val="FBEECD"/>
    <a:srgbClr val="F3D160"/>
    <a:srgbClr val="F0A22E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34" autoAdjust="0"/>
    <p:restoredTop sz="94533" autoAdjust="0"/>
  </p:normalViewPr>
  <p:slideViewPr>
    <p:cSldViewPr>
      <p:cViewPr varScale="1">
        <p:scale>
          <a:sx n="109" d="100"/>
          <a:sy n="109" d="100"/>
        </p:scale>
        <p:origin x="144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6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2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40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5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A538A-5140-43A9-AE4E-90557D60F1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AE780-DEDD-40EC-AAA7-E595321E5A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1EC673-D6C7-4E65-8B4E-63E3F8824E6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5D0417-7158-4372-9BD9-05C2D30DC10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hp-basics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org/" TargetMode="External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PHP Basic Syntax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Conditionals, Loops, Strings,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30219" y="3807577"/>
            <a:ext cx="106760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326ED-0728-4726-9902-AAC203F970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3570385"/>
            <a:ext cx="3795499" cy="26018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F138F5-F224-4DC9-A849-3342874B0E7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PHP offers an alternative syntax for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3200" dirty="0"/>
              <a:t>-statement: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and If-else (2)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74812" y="1676400"/>
            <a:ext cx="105774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$a = 5;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($a == 5)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echo "a equals 5";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echo "...";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($a == 6)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echo "a equals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echo "!!!";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echo "a is neither 5 nor 6";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endif;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00" y="1676400"/>
            <a:ext cx="38072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5212" y="4800600"/>
            <a:ext cx="9832319" cy="774883"/>
          </a:xfrm>
        </p:spPr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 sz="5400" dirty="0"/>
              <a:t>Practice: </a:t>
            </a:r>
            <a:r>
              <a:rPr lang="en-US" sz="5400" dirty="0">
                <a:cs typeface="Consolas" pitchFamily="49" charset="0"/>
              </a:rPr>
              <a:t>if</a:t>
            </a:r>
            <a:r>
              <a:rPr lang="en-US" sz="5400" dirty="0"/>
              <a:t> and </a:t>
            </a:r>
            <a:r>
              <a:rPr lang="en-US" sz="5400" dirty="0">
                <a:cs typeface="Consolas" pitchFamily="49" charset="0"/>
              </a:rPr>
              <a:t>if-else</a:t>
            </a:r>
            <a:endParaRPr lang="en-US" sz="5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065212" y="5486400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0A22E"/>
                </a:solidFill>
              </a:rPr>
              <a:t>Live Exercises in Class (Lab)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54375-7588-42AD-BC72-6E3A68A8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371600"/>
            <a:ext cx="432681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6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Selects the </a:t>
            </a:r>
            <a:r>
              <a:rPr lang="en-US" sz="3200" b="1" dirty="0">
                <a:solidFill>
                  <a:srgbClr val="F3CD60"/>
                </a:solidFill>
              </a:rPr>
              <a:t>case</a:t>
            </a:r>
            <a:r>
              <a:rPr lang="en-US" sz="3200" dirty="0"/>
              <a:t> which matches the value of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switch</a:t>
            </a:r>
            <a:r>
              <a:rPr lang="en-US" sz="3200" dirty="0"/>
              <a:t> expression and executes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93295" y="2209800"/>
            <a:ext cx="10439400" cy="4114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switch</a:t>
            </a:r>
            <a:r>
              <a:rPr lang="en-US" sz="2600" dirty="0">
                <a:solidFill>
                  <a:srgbClr val="FBEEC9"/>
                </a:solidFill>
              </a:rPr>
              <a:t> ($day)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2600" dirty="0">
                <a:solidFill>
                  <a:srgbClr val="FBEEC9"/>
                </a:solidFill>
              </a:rPr>
              <a:t> 1: echo('Monday');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2600" dirty="0">
                <a:solidFill>
                  <a:srgbClr val="FBEEC9"/>
                </a:solidFill>
              </a:rPr>
              <a:t> 2: echo('Tuesday');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2600" dirty="0">
                <a:solidFill>
                  <a:srgbClr val="FBEEC9"/>
                </a:solidFill>
              </a:rPr>
              <a:t> 3: echo('Wednesday');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2600" dirty="0">
                <a:solidFill>
                  <a:srgbClr val="FBEEC9"/>
                </a:solidFill>
              </a:rPr>
              <a:t> 4: echo('Thursday');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2600" dirty="0">
                <a:solidFill>
                  <a:srgbClr val="FBEEC9"/>
                </a:solidFill>
              </a:rPr>
              <a:t> 5: echo('Friday');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2600" dirty="0">
                <a:solidFill>
                  <a:srgbClr val="FBEEC9"/>
                </a:solidFill>
              </a:rPr>
              <a:t> 6: echo('Saturday');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US" sz="2600" dirty="0">
                <a:solidFill>
                  <a:srgbClr val="FBEEC9"/>
                </a:solidFill>
              </a:rPr>
              <a:t> 7: echo('Sunday'); </a:t>
            </a:r>
            <a:r>
              <a:rPr lang="en-US" sz="2600" dirty="0">
                <a:solidFill>
                  <a:srgbClr val="F3CD60"/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sz="2600" dirty="0">
                <a:solidFill>
                  <a:srgbClr val="FBEEC9"/>
                </a:solidFill>
              </a:rPr>
              <a:t>: echo('Error!'); </a:t>
            </a:r>
            <a:r>
              <a:rPr lang="en-US" sz="2600" dirty="0">
                <a:solidFill>
                  <a:srgbClr val="F3CD60"/>
                </a:solidFill>
              </a:rPr>
              <a:t>break</a:t>
            </a:r>
            <a:r>
              <a:rPr lang="en-US" sz="2600" dirty="0">
                <a:solidFill>
                  <a:srgbClr val="FBEEC9"/>
                </a:solidFill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56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PHP offers an alternative syntax for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switch</a:t>
            </a:r>
            <a:r>
              <a:rPr lang="en-US" sz="3200" dirty="0"/>
              <a:t> constructs: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 (2)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3048000" y="1720840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88812" y="1828800"/>
            <a:ext cx="10363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$variable = 2;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($variable):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"&lt;div&gt;News&lt;/div&gt;";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echo "&lt;div&gt;Forum&lt;/div&gt;";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endswitch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97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5212" y="4800600"/>
            <a:ext cx="9832319" cy="774883"/>
          </a:xfrm>
        </p:spPr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 sz="5400" dirty="0"/>
              <a:t>Practice: Switch Case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5212" y="5486400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0A22E"/>
                </a:solidFill>
              </a:rPr>
              <a:t>Live Exercises in Class (Lab)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23CBDA-C5DF-4A69-82F0-C09B57AE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956911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5212" y="4800600"/>
            <a:ext cx="9832319" cy="774883"/>
          </a:xfrm>
        </p:spPr>
        <p:txBody>
          <a:bodyPr>
            <a:normAutofit/>
          </a:bodyPr>
          <a:lstStyle/>
          <a:p>
            <a:pPr algn="ctr">
              <a:lnSpc>
                <a:spcPts val="5400"/>
              </a:lnSpc>
            </a:pPr>
            <a:r>
              <a:rPr lang="en-US" sz="5400" dirty="0"/>
              <a:t>Loops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5212" y="5486400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solidFill>
                <a:srgbClr val="F0A22E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65212" y="5562600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0A22E"/>
                </a:solidFill>
              </a:rPr>
              <a:t>while, do-while, for, foreach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0E2B-CE18-4FA3-BE5A-FC3B30C57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685800"/>
            <a:ext cx="6183523" cy="37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While </a:t>
            </a:r>
            <a:r>
              <a:rPr lang="en-US" sz="3200" dirty="0"/>
              <a:t>loops repeat a block of code if and as long as a certain condition is true: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0412" y="2362200"/>
            <a:ext cx="10363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$i = 0;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$num = 50;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($i &lt; 10){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$num--;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$i++;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"Loop stopped at i= $i and num = $num";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37" y="2362200"/>
            <a:ext cx="3990975" cy="12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Do-while </a:t>
            </a:r>
            <a:r>
              <a:rPr lang="en-US" sz="3200" dirty="0"/>
              <a:t>loop executes a block of code at least once		</a:t>
            </a:r>
          </a:p>
          <a:p>
            <a:pPr lvl="1"/>
            <a:r>
              <a:rPr lang="en-US" sz="3000" dirty="0"/>
              <a:t>It then continues to loop through the code as long as a certain condition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82473" y="3052369"/>
            <a:ext cx="480060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" ";</a:t>
            </a:r>
            <a:endParaRPr lang="pt-BR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$i--;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($i &gt; 0);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0" y="5829426"/>
            <a:ext cx="480060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10 9 8 7 6 5 4 3 2 1</a:t>
            </a:r>
          </a:p>
        </p:txBody>
      </p:sp>
      <p:sp>
        <p:nvSpPr>
          <p:cNvPr id="7" name="Arrow: Down 2"/>
          <p:cNvSpPr/>
          <p:nvPr/>
        </p:nvSpPr>
        <p:spPr>
          <a:xfrm>
            <a:off x="3198811" y="5272479"/>
            <a:ext cx="381000" cy="446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16903" y="3052369"/>
            <a:ext cx="480060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-6;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" ";</a:t>
            </a:r>
            <a:endParaRPr lang="pt-BR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$i--;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($i &gt; 0);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16903" y="5829426"/>
            <a:ext cx="480060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-6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8626704" y="5308464"/>
            <a:ext cx="381000" cy="446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92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484" y="4800600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5400" dirty="0"/>
              <a:t>Practice: While Loops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06755" y="5526741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0A22E"/>
                </a:solidFill>
              </a:rPr>
              <a:t>Live Exercises in Class (Lab)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2B678-3D12-4EC9-B5E4-2A7F57878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23912"/>
            <a:ext cx="1940076" cy="33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3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dirty="0"/>
              <a:t>loop executes a block of code a specified number of times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bg-BG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45024" y="2517845"/>
            <a:ext cx="492078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($i=0; $i&lt;=10; $i++){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" ";</a:t>
            </a:r>
            <a:endParaRPr lang="pt-BR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5025" y="4798078"/>
            <a:ext cx="492078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0 1 2 3 4 5 6 7 8 9 10</a:t>
            </a:r>
          </a:p>
        </p:txBody>
      </p:sp>
      <p:sp>
        <p:nvSpPr>
          <p:cNvPr id="14" name="Arrow: Down 2"/>
          <p:cNvSpPr/>
          <p:nvPr/>
        </p:nvSpPr>
        <p:spPr>
          <a:xfrm>
            <a:off x="3151461" y="4095575"/>
            <a:ext cx="381000" cy="446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79454" y="2517845"/>
            <a:ext cx="497275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($i=10; $i&lt;=0; $i--){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$i . " ";</a:t>
            </a:r>
            <a:endParaRPr lang="pt-BR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386831" y="4782109"/>
            <a:ext cx="497275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10 9 8 7 6 5 4 3 2 1 0</a:t>
            </a:r>
            <a:endParaRPr lang="pt-BR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Down 9"/>
          <p:cNvSpPr/>
          <p:nvPr/>
        </p:nvSpPr>
        <p:spPr>
          <a:xfrm>
            <a:off x="8675332" y="4095575"/>
            <a:ext cx="381000" cy="446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662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Conditional Statements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if and if else</a:t>
            </a:r>
          </a:p>
          <a:p>
            <a:pPr lvl="1">
              <a:lnSpc>
                <a:spcPts val="4000"/>
              </a:lnSpc>
            </a:pPr>
            <a:r>
              <a:rPr lang="en-US" dirty="0"/>
              <a:t>switch case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Loops</a:t>
            </a:r>
          </a:p>
          <a:p>
            <a:pPr lvl="1">
              <a:lnSpc>
                <a:spcPts val="4000"/>
              </a:lnSpc>
            </a:pPr>
            <a:r>
              <a:rPr lang="en-US" dirty="0"/>
              <a:t>while, do while</a:t>
            </a:r>
          </a:p>
          <a:p>
            <a:pPr lvl="1">
              <a:lnSpc>
                <a:spcPts val="4000"/>
              </a:lnSpc>
            </a:pPr>
            <a:r>
              <a:rPr lang="en-US" dirty="0"/>
              <a:t>for, foreach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Printing blocks of different colors: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For-Loop – Alternative Syntax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8190" y="1517487"/>
            <a:ext cx="10690222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($r=0, $g=0, $b=0; $r &lt; 256; $r+=16, $g+=8, $b+=4)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$color = "#" 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str_pad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dechex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($r), 2, '0') 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str_pad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dechex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($g), 2, '0') 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str_pad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dechex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($b), 2, '0');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style="width:400px;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background-color:&lt;?= $color ?&gt;"&gt; &lt;?= $color 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endfor; ?&gt;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51612" y="3984316"/>
            <a:ext cx="2133600" cy="990600"/>
          </a:xfrm>
          <a:prstGeom prst="wedgeRoundRectCallout">
            <a:avLst>
              <a:gd name="adj1" fmla="val -170971"/>
              <a:gd name="adj2" fmla="val -378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converts decimal to hexadecimal</a:t>
            </a:r>
            <a:endParaRPr lang="en-US" sz="22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foreach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loop iterates over arrays and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It also iterates over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key-value pairs</a:t>
            </a:r>
            <a:r>
              <a:rPr lang="en-US" sz="3200" dirty="0"/>
              <a:t> of associative arrays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 Loop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3671" y="1752600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$colors = ["one" =&gt; "red", "two" =&gt; "green"];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($colors as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"k-&gt; $key  v-&gt; $value &lt;br&gt;";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3671" y="4572000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$colors = ["one" =&gt; "red", "two" =&gt; "green"];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($colors as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$key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"k-&gt; $key  v-&gt; $value &lt;br&gt;";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6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Iterating over object properties: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noProof="1"/>
              <a:t>Foreach</a:t>
            </a:r>
            <a:r>
              <a:rPr lang="en-US" dirty="0"/>
              <a:t> – Alternative Syntax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1024" y="1828800"/>
            <a:ext cx="105156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$colors = (object)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$colors-&gt;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"#F00";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$colors-&gt;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slateblue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"#6A5ACD";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$colors-&gt;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"#FFA500";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($colors as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$key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style="background-color:&lt;?= $value ?&gt;"&gt;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&lt;?= $key ?&gt; -&gt; &lt;?= $value 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endforeach;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33294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C:\Users\Julieta\Desktop\inception-spinning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00" y="1371600"/>
            <a:ext cx="5907088" cy="31242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72484" y="4800600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5400" dirty="0"/>
              <a:t>Practice: For Loops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06755" y="5526741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0A22E"/>
                </a:solidFill>
              </a:rPr>
              <a:t>Live Exercises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122942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2484" y="4800600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5400" dirty="0"/>
              <a:t>Strings</a:t>
            </a:r>
          </a:p>
        </p:txBody>
      </p:sp>
      <p:pic>
        <p:nvPicPr>
          <p:cNvPr id="6146" name="Picture 2" descr="C:\Users\User\Desktop\php-st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83" y="1143000"/>
            <a:ext cx="4687319" cy="35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64DCF40-3CE1-4838-98C8-031B0E518F78}"/>
              </a:ext>
            </a:extLst>
          </p:cNvPr>
          <p:cNvSpPr txBox="1">
            <a:spLocks/>
          </p:cNvSpPr>
          <p:nvPr/>
        </p:nvSpPr>
        <p:spPr>
          <a:xfrm>
            <a:off x="1306755" y="5526741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0A22E"/>
                </a:solidFill>
              </a:rPr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392940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600" dirty="0"/>
              <a:t> hold a sequence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non-Unicode</a:t>
            </a:r>
            <a:r>
              <a:rPr lang="en-US" sz="3600" dirty="0"/>
              <a:t> characters</a:t>
            </a:r>
          </a:p>
          <a:p>
            <a:pPr lvl="1"/>
            <a:r>
              <a:rPr lang="en-US" dirty="0">
                <a:solidFill>
                  <a:srgbClr val="F3CD60"/>
                </a:solidFill>
              </a:rPr>
              <a:t>Single</a:t>
            </a:r>
            <a:r>
              <a:rPr lang="en-US" dirty="0"/>
              <a:t> quoted string</a:t>
            </a:r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en-US" dirty="0"/>
          </a:p>
          <a:p>
            <a:pPr marL="377887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2895600"/>
            <a:ext cx="10820402" cy="31884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$lang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0"/>
              </a:lnSpc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love $lang\n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ts val="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 love $lang\n</a:t>
            </a:r>
          </a:p>
          <a:p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I\'m a student at "Software University"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0"/>
              </a:lnSpc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$str; </a:t>
            </a:r>
          </a:p>
          <a:p>
            <a:pPr>
              <a:lnSpc>
                <a:spcPts val="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I'm a student at 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"Software University"</a:t>
            </a:r>
          </a:p>
          <a:p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F3CD60"/>
                </a:solidFill>
              </a:rPr>
              <a:t>Double</a:t>
            </a:r>
            <a:r>
              <a:rPr lang="en-US" dirty="0"/>
              <a:t> quoted string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2057400"/>
            <a:ext cx="10820402" cy="31884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$lang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0"/>
              </a:lnSpc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love $lang\n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ts val="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 love PHP</a:t>
            </a:r>
          </a:p>
          <a:p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 = 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I'm a student at \"Software University\"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0"/>
              </a:lnSpc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$str; </a:t>
            </a:r>
          </a:p>
          <a:p>
            <a:pPr>
              <a:lnSpc>
                <a:spcPts val="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I'm a student at </a:t>
            </a:r>
            <a:r>
              <a:rPr lang="en-US" sz="28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"Software University"</a:t>
            </a:r>
          </a:p>
          <a:p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3" y="4572000"/>
            <a:ext cx="9220200" cy="820600"/>
          </a:xfrm>
        </p:spPr>
        <p:txBody>
          <a:bodyPr/>
          <a:lstStyle/>
          <a:p>
            <a:pPr algn="ctr"/>
            <a:r>
              <a:rPr lang="en-US" dirty="0">
                <a:cs typeface="Consolas" pitchFamily="49" charset="0"/>
              </a:rPr>
              <a:t>String Manipulation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18443-9A96-4C76-9875-A30B27E3D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828800"/>
            <a:ext cx="5356183" cy="208370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E729E1-F3F7-4625-A0E4-20C9FD301250}"/>
              </a:ext>
            </a:extLst>
          </p:cNvPr>
          <p:cNvSpPr>
            <a:spLocks noGrp="1"/>
          </p:cNvSpPr>
          <p:nvPr/>
        </p:nvSpPr>
        <p:spPr>
          <a:xfrm>
            <a:off x="1766041" y="5176920"/>
            <a:ext cx="8938472" cy="133920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Comparing, Concatenating, Searching, Extracting Substrings, Splitting</a:t>
            </a:r>
          </a:p>
        </p:txBody>
      </p:sp>
    </p:spTree>
    <p:extLst>
      <p:ext uri="{BB962C8B-B14F-4D97-AF65-F5344CB8AC3E}">
        <p14:creationId xmlns:p14="http://schemas.microsoft.com/office/powerpoint/2010/main" val="4172894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 </a:t>
            </a:r>
            <a:r>
              <a:rPr lang="en-US" sz="3600" dirty="0">
                <a:solidFill>
                  <a:srgbClr val="F3CD60"/>
                </a:solidFill>
              </a:rPr>
              <a:t>PHP </a:t>
            </a:r>
            <a:r>
              <a:rPr lang="en-US" sz="3200" dirty="0"/>
              <a:t>there are two operators for combining strings: </a:t>
            </a:r>
          </a:p>
          <a:p>
            <a:pPr lvl="1"/>
            <a:r>
              <a:rPr lang="en-US" sz="3000" dirty="0"/>
              <a:t> Concatenation Operator</a:t>
            </a:r>
            <a:r>
              <a:rPr lang="en-US" sz="3000" dirty="0">
                <a:solidFill>
                  <a:srgbClr val="F3CD60"/>
                </a:solidFill>
              </a:rPr>
              <a:t> </a:t>
            </a:r>
          </a:p>
          <a:p>
            <a:pPr lvl="1"/>
            <a:endParaRPr lang="en-US" sz="3000" dirty="0">
              <a:solidFill>
                <a:srgbClr val="F3CD60"/>
              </a:solidFill>
            </a:endParaRPr>
          </a:p>
          <a:p>
            <a:pPr lvl="1"/>
            <a:endParaRPr lang="en-US" sz="3000" dirty="0">
              <a:solidFill>
                <a:srgbClr val="F3CD60"/>
              </a:solidFill>
            </a:endParaRPr>
          </a:p>
          <a:p>
            <a:pPr lvl="1"/>
            <a:endParaRPr lang="en-US" sz="3000" dirty="0">
              <a:solidFill>
                <a:srgbClr val="F3CD60"/>
              </a:solidFill>
            </a:endParaRPr>
          </a:p>
          <a:p>
            <a:pPr lvl="1"/>
            <a:r>
              <a:rPr lang="en-US" sz="3000" dirty="0">
                <a:solidFill>
                  <a:srgbClr val="F3CD60"/>
                </a:solidFill>
              </a:rPr>
              <a:t> </a:t>
            </a:r>
            <a:r>
              <a:rPr lang="en-US" sz="3000" dirty="0"/>
              <a:t>Concatenating Assignment Operator</a:t>
            </a:r>
            <a:r>
              <a:rPr lang="en-US" sz="3000" dirty="0">
                <a:solidFill>
                  <a:srgbClr val="F3CD60"/>
                </a:solidFill>
              </a:rPr>
              <a:t> </a:t>
            </a:r>
            <a:endParaRPr lang="bg-BG" sz="3000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1283" y="2514600"/>
            <a:ext cx="1036320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 live in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"Sofia"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$str;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 live in 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51283" y="5029200"/>
            <a:ext cx="103632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"My hometown is ";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$town =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"Varna"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$town; 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//My hometown is Varna</a:t>
            </a:r>
          </a:p>
        </p:txBody>
      </p:sp>
    </p:spTree>
    <p:extLst>
      <p:ext uri="{BB962C8B-B14F-4D97-AF65-F5344CB8AC3E}">
        <p14:creationId xmlns:p14="http://schemas.microsoft.com/office/powerpoint/2010/main" val="36024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alt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trpos</a:t>
            </a:r>
            <a:r>
              <a:rPr lang="en-US" alt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($input, $find)</a:t>
            </a:r>
            <a:r>
              <a:rPr lang="en-US" alt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endParaRPr lang="en-US" altLang="bg-BG" sz="3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altLang="bg-BG" sz="2600" dirty="0"/>
              <a:t>returns the </a:t>
            </a:r>
            <a:r>
              <a:rPr lang="en-US" altLang="bg-BG" sz="2600" dirty="0">
                <a:solidFill>
                  <a:schemeClr val="tx2">
                    <a:lumMod val="75000"/>
                  </a:schemeClr>
                </a:solidFill>
              </a:rPr>
              <a:t>index </a:t>
            </a:r>
            <a:r>
              <a:rPr lang="en-US" altLang="bg-BG" sz="2600" dirty="0"/>
              <a:t>of the </a:t>
            </a:r>
            <a:r>
              <a:rPr lang="en-US" altLang="bg-BG" sz="2600" dirty="0">
                <a:solidFill>
                  <a:schemeClr val="tx2">
                    <a:lumMod val="75000"/>
                  </a:schemeClr>
                </a:solidFill>
              </a:rPr>
              <a:t>first occurrence </a:t>
            </a:r>
            <a:r>
              <a:rPr lang="en-US" altLang="bg-BG" sz="2600" dirty="0"/>
              <a:t>of string in another string</a:t>
            </a:r>
          </a:p>
          <a:p>
            <a:pPr>
              <a:lnSpc>
                <a:spcPct val="100000"/>
              </a:lnSpc>
            </a:pPr>
            <a:endParaRPr lang="en-US" alt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alt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($input, $find, [</a:t>
            </a:r>
            <a:r>
              <a:rPr lang="en-US" altLang="bg-BG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altLang="bg-BG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bg-BG" sz="2600" dirty="0">
                <a:cs typeface="Consolas" panose="020B0609020204030204" pitchFamily="49" charset="0"/>
              </a:rPr>
              <a:t>f</a:t>
            </a:r>
            <a:r>
              <a:rPr lang="en-US" sz="2600" dirty="0"/>
              <a:t>inds the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occurrence</a:t>
            </a:r>
            <a:r>
              <a:rPr lang="en-US" sz="2600" dirty="0"/>
              <a:t> of a string and returns everything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endParaRPr lang="en-US" sz="2600" dirty="0"/>
          </a:p>
          <a:p>
            <a:pPr>
              <a:lnSpc>
                <a:spcPct val="100000"/>
              </a:lnSpc>
            </a:pPr>
            <a:endParaRPr lang="en-US" alt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Characters and Substrings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47588" y="2514600"/>
            <a:ext cx="105918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$str = "To be or not be that is the question.";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strpos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($str, "that");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16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544694" y="4858871"/>
            <a:ext cx="10591800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("This is madness!\n", "is ") ;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is madness!</a:t>
            </a:r>
            <a:endParaRPr 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("This is madness!", " is", true);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This </a:t>
            </a:r>
          </a:p>
        </p:txBody>
      </p:sp>
    </p:spTree>
    <p:extLst>
      <p:ext uri="{BB962C8B-B14F-4D97-AF65-F5344CB8AC3E}">
        <p14:creationId xmlns:p14="http://schemas.microsoft.com/office/powerpoint/2010/main" val="12752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862560">
            <a:off x="9723108" y="1919566"/>
            <a:ext cx="1847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9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Image result for ph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41" y="1453969"/>
            <a:ext cx="5486400" cy="29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6480">
            <a:off x="8533591" y="2457459"/>
            <a:ext cx="839592" cy="1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73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bg-BG" sz="3000" b="1" noProof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altLang="bg-BG" sz="3000" b="1" noProof="1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$count)</a:t>
            </a:r>
          </a:p>
          <a:p>
            <a:pPr lvl="1"/>
            <a:r>
              <a:rPr lang="en-US" altLang="bg-BG" sz="2800" dirty="0"/>
              <a:t> extra</a:t>
            </a:r>
            <a:r>
              <a:rPr lang="en-US" altLang="bg-BG" sz="2800" dirty="0">
                <a:solidFill>
                  <a:srgbClr val="FFFFFF"/>
                </a:solidFill>
              </a:rPr>
              <a:t>c</a:t>
            </a:r>
            <a:r>
              <a:rPr lang="en-US" altLang="bg-BG" sz="2800" dirty="0"/>
              <a:t>ts </a:t>
            </a:r>
            <a:r>
              <a:rPr lang="en-US" alt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$count</a:t>
            </a:r>
            <a:r>
              <a:rPr lang="en-US" alt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bg-BG" sz="2800" dirty="0"/>
              <a:t>characters from the start or end of a string</a:t>
            </a:r>
          </a:p>
          <a:p>
            <a:pPr marL="0" indent="0">
              <a:buNone/>
            </a:pPr>
            <a:endParaRPr lang="en-US" altLang="bg-BG" sz="3000" dirty="0"/>
          </a:p>
          <a:p>
            <a:pPr marL="0" indent="0"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[$i]</a:t>
            </a:r>
            <a:endParaRPr lang="en-US" alt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Characters and Substrings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1860" y="2438400"/>
            <a:ext cx="10439400" cy="17385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abcdef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ct val="95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1) ."\n";    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bcdef</a:t>
            </a:r>
            <a:endParaRPr lang="en-US" sz="26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-2) ."\n";   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ef</a:t>
            </a:r>
            <a:endParaRPr lang="en-US" sz="26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0, 3) ."\n"; 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en-US" sz="26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1860" y="5181600"/>
            <a:ext cx="10439400" cy="1018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"Apples";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str[2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30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$str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returns the </a:t>
            </a:r>
            <a:r>
              <a:rPr lang="en-US" sz="2800" dirty="0">
                <a:solidFill>
                  <a:srgbClr val="F3CD60"/>
                </a:solidFill>
                <a:latin typeface="Calibri" pitchFamily="34" charset="0"/>
                <a:cs typeface="Calibri" pitchFamily="34" charset="0"/>
              </a:rPr>
              <a:t>length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of the string</a:t>
            </a:r>
            <a:endParaRPr lang="en-US" sz="2800" dirty="0"/>
          </a:p>
          <a:p>
            <a:pPr marL="0" indent="0">
              <a:spcAft>
                <a:spcPts val="1200"/>
              </a:spcAft>
              <a:buNone/>
            </a:pPr>
            <a:endParaRPr lang="en-US" sz="2800" dirty="0"/>
          </a:p>
          <a:p>
            <a:pPr>
              <a:spcAft>
                <a:spcPts val="0"/>
              </a:spcAft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str_word_count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$str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200" b="1" dirty="0"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returns the </a:t>
            </a:r>
            <a:r>
              <a:rPr lang="en-US" sz="2800" dirty="0">
                <a:solidFill>
                  <a:srgbClr val="F3CD60"/>
                </a:solidFill>
                <a:latin typeface="Calibri" pitchFamily="34" charset="0"/>
                <a:cs typeface="Calibri" pitchFamily="34" charset="0"/>
              </a:rPr>
              <a:t>number of words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in a</a:t>
            </a:r>
            <a:r>
              <a:rPr lang="en-US" sz="2800" dirty="0">
                <a:solidFill>
                  <a:srgbClr val="F3CD6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text</a:t>
            </a:r>
            <a:endParaRPr lang="en-US" sz="2800" dirty="0"/>
          </a:p>
          <a:p>
            <a:pPr marL="0" indent="0">
              <a:spcAft>
                <a:spcPts val="1200"/>
              </a:spcAft>
              <a:buNone/>
            </a:pPr>
            <a:endParaRPr lang="en-US" sz="2800" dirty="0"/>
          </a:p>
          <a:p>
            <a:pPr marL="0" indent="0"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Strings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5093" y="2362200"/>
            <a:ext cx="10733319" cy="602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("Software University"); </a:t>
            </a:r>
            <a:r>
              <a:rPr lang="en-US" sz="25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19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4212" y="4724400"/>
            <a:ext cx="107442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$countries = "Bulgaria, Brazil, Italy, USA, Germany";</a:t>
            </a:r>
          </a:p>
          <a:p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str_word_count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($countries); </a:t>
            </a:r>
            <a:r>
              <a:rPr lang="en-US" sz="25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5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4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($str[$i])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endParaRPr lang="en-US" sz="3200" noProof="1">
              <a:latin typeface="+mj-lt"/>
            </a:endParaRPr>
          </a:p>
          <a:p>
            <a:pPr lvl="1"/>
            <a:r>
              <a:rPr lang="en-US" sz="3000" dirty="0"/>
              <a:t>returns the </a:t>
            </a:r>
            <a:r>
              <a:rPr lang="en-US" sz="3000" dirty="0">
                <a:solidFill>
                  <a:srgbClr val="F3CD60"/>
                </a:solidFill>
              </a:rPr>
              <a:t>ASCII value </a:t>
            </a:r>
            <a:r>
              <a:rPr lang="en-US" sz="3000" dirty="0"/>
              <a:t>of the character</a:t>
            </a:r>
          </a:p>
          <a:p>
            <a:endParaRPr lang="en-US" sz="3200" dirty="0"/>
          </a:p>
          <a:p>
            <a:endParaRPr lang="en-US" sz="2500" dirty="0"/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($value)</a:t>
            </a:r>
            <a:endParaRPr lang="en-US" sz="3200" noProof="1"/>
          </a:p>
          <a:p>
            <a:pPr lvl="1"/>
            <a:r>
              <a:rPr lang="en-US" sz="3000" dirty="0"/>
              <a:t> returns the </a:t>
            </a:r>
            <a:r>
              <a:rPr lang="en-US" sz="3000" dirty="0">
                <a:solidFill>
                  <a:srgbClr val="F3CD60"/>
                </a:solidFill>
              </a:rPr>
              <a:t>character</a:t>
            </a:r>
            <a:r>
              <a:rPr lang="en-US" sz="3000" dirty="0"/>
              <a:t> by ASCII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Character ASCII Values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5590" y="2398775"/>
            <a:ext cx="10591800" cy="987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$text = "Call me Banana-man!";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($text[8]);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66</a:t>
            </a:r>
            <a:endParaRPr lang="en-US" sz="25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41931" y="4876798"/>
            <a:ext cx="10591800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$letter =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(109);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"ASCII number 109 is equivalent to $letter\n" </a:t>
            </a:r>
          </a:p>
          <a:p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// ASCII number 109 is equivalent to m</a:t>
            </a:r>
            <a:endParaRPr lang="en-US" sz="25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637" y="1151121"/>
            <a:ext cx="11804822" cy="54863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str_replace</a:t>
            </a:r>
            <a:r>
              <a:rPr lang="en-US" alt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($target, $replace, $</a:t>
            </a:r>
            <a:r>
              <a:rPr lang="en-US" alt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bg-B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3000" dirty="0"/>
              <a:t>replaces </a:t>
            </a:r>
            <a:r>
              <a:rPr lang="en-US" sz="3000" dirty="0">
                <a:solidFill>
                  <a:srgbClr val="F3CD60"/>
                </a:solidFill>
              </a:rPr>
              <a:t>all occurrences</a:t>
            </a:r>
            <a:r>
              <a:rPr lang="en-US" sz="3000" dirty="0"/>
              <a:t> of the </a:t>
            </a:r>
            <a:r>
              <a:rPr lang="en-US" sz="3000" dirty="0">
                <a:solidFill>
                  <a:srgbClr val="F3CD60"/>
                </a:solidFill>
              </a:rPr>
              <a:t>target</a:t>
            </a:r>
            <a:r>
              <a:rPr lang="en-US" sz="3000" dirty="0"/>
              <a:t> with the </a:t>
            </a:r>
            <a:r>
              <a:rPr lang="en-US" sz="3000" dirty="0">
                <a:solidFill>
                  <a:srgbClr val="F3CD60"/>
                </a:solidFill>
              </a:rPr>
              <a:t>replacement</a:t>
            </a:r>
            <a:r>
              <a:rPr lang="en-US" sz="3000" dirty="0"/>
              <a:t> string</a:t>
            </a:r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alt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str_ireplace</a:t>
            </a:r>
            <a:r>
              <a:rPr lang="en-US" alt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($target, $replace, $</a:t>
            </a:r>
            <a:r>
              <a:rPr lang="en-US" alt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bg-BG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bg-BG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3000" dirty="0"/>
              <a:t>case insensitive replacing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Replacing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6085" y="5181600"/>
            <a:ext cx="105299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$text = 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HaHAhaHAHhaha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iReplace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str_ireplace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("A", "o", $text);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iReplace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HoHohoHoHhoho</a:t>
            </a:r>
            <a:endParaRPr lang="en-US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6085" y="2438400"/>
            <a:ext cx="1052992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$email = "user@mail.com";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newEmail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str_replace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pesho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", $email);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newEmail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pesho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@mail.com</a:t>
            </a:r>
          </a:p>
        </p:txBody>
      </p:sp>
    </p:spTree>
    <p:extLst>
      <p:ext uri="{BB962C8B-B14F-4D97-AF65-F5344CB8AC3E}">
        <p14:creationId xmlns:p14="http://schemas.microsoft.com/office/powerpoint/2010/main" val="53273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str_split</a:t>
            </a:r>
            <a:r>
              <a:rPr lang="en-US" altLang="bg-BG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bg-BG" sz="32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bg-BG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altLang="bg-BG" sz="32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bg-BG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bg-BG" sz="32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bg-BG" sz="30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altLang="bg-BG" sz="3000" dirty="0"/>
              <a:t>splits each character into a string with a specified length and returns an array</a:t>
            </a:r>
            <a:endParaRPr lang="en-US" altLang="bg-BG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bg-BG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2400"/>
              </a:spcBef>
              <a:buNone/>
            </a:pPr>
            <a:endParaRPr lang="en-US" alt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2400"/>
              </a:spcBef>
              <a:buNone/>
            </a:pPr>
            <a:endParaRPr lang="en-US" altLang="bg-BG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</a:t>
            </a:r>
            <a:r>
              <a:rPr lang="en-US" altLang="bg-BG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altLang="bg-BG" sz="32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</a:t>
            </a:r>
            <a:r>
              <a:rPr lang="en-US" altLang="bg-BG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altLang="bg-BG" sz="32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bg-BG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bg-BG" sz="3200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3994" y="2788024"/>
            <a:ext cx="10584912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"Hello how are you?";</a:t>
            </a:r>
          </a:p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arrSplit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str_split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5);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var_export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arrSplit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array ( 0 =&gt; 'Hello', 1 =&gt; ' how ', 2 =&gt; 'are y', 3 =&gt;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'ou?', </a:t>
            </a:r>
            <a:r>
              <a:rPr lang="en-US" sz="22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3994" y="5486399"/>
            <a:ext cx="10591800" cy="925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var_export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explode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 ", "Hello how are you?"));</a:t>
            </a:r>
          </a:p>
          <a:p>
            <a:r>
              <a:rPr lang="en-US" sz="22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array ( 0 =&gt; 'Hello', 1 =&gt; 'how', 2 =&gt; 'are', 3 =&gt; 'you?', )</a:t>
            </a:r>
          </a:p>
        </p:txBody>
      </p:sp>
    </p:spTree>
    <p:extLst>
      <p:ext uri="{BB962C8B-B14F-4D97-AF65-F5344CB8AC3E}">
        <p14:creationId xmlns:p14="http://schemas.microsoft.com/office/powerpoint/2010/main" val="2170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strtolower</a:t>
            </a:r>
            <a:r>
              <a:rPr lang="en-US" sz="31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100" dirty="0"/>
              <a:t> </a:t>
            </a:r>
          </a:p>
          <a:p>
            <a:pPr marL="0" indent="0">
              <a:buNone/>
            </a:pPr>
            <a:endParaRPr lang="en-US" sz="3100" dirty="0"/>
          </a:p>
          <a:p>
            <a:pPr>
              <a:spcBef>
                <a:spcPts val="3600"/>
              </a:spcBef>
            </a:pP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strtoupper</a:t>
            </a:r>
            <a:r>
              <a:rPr lang="en-US" sz="31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100" dirty="0"/>
          </a:p>
          <a:p>
            <a:pPr>
              <a:spcBef>
                <a:spcPts val="3600"/>
              </a:spcBef>
            </a:pPr>
            <a:endParaRPr lang="en-US" sz="3100" dirty="0"/>
          </a:p>
          <a:p>
            <a:pPr>
              <a:spcBef>
                <a:spcPts val="1200"/>
              </a:spcBef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3100" b="1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[$i]</a:t>
            </a:r>
            <a:endParaRPr lang="en-US" sz="31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Changing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6356" y="1704881"/>
            <a:ext cx="1053205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lang = "JavaScript";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strtolower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($lang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9996" y="3401704"/>
            <a:ext cx="105684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$lang = “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strtoupper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($lang);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PHP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96356" y="5218669"/>
            <a:ext cx="10532056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"Hello";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= 'a';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$str;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Hallo</a:t>
            </a:r>
          </a:p>
        </p:txBody>
      </p:sp>
    </p:spTree>
    <p:extLst>
      <p:ext uri="{BB962C8B-B14F-4D97-AF65-F5344CB8AC3E}">
        <p14:creationId xmlns:p14="http://schemas.microsoft.com/office/powerpoint/2010/main" val="33660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($string1, $string2)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sz="3000" dirty="0">
                <a:latin typeface="+mj-lt"/>
              </a:rPr>
              <a:t> </a:t>
            </a:r>
            <a:r>
              <a:rPr lang="en-US" sz="3000" dirty="0"/>
              <a:t>performs a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case-sensitive</a:t>
            </a:r>
            <a:r>
              <a:rPr lang="en-US" sz="3000" dirty="0"/>
              <a:t> comparison</a:t>
            </a:r>
          </a:p>
          <a:p>
            <a:endParaRPr lang="en-US" sz="3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bg-BG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bg-BG" sz="320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($text)</a:t>
            </a:r>
            <a:endParaRPr lang="en-US" alt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Functions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384610"/>
            <a:ext cx="11125200" cy="13722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25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</a:p>
          <a:p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25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 7</a:t>
            </a:r>
          </a:p>
          <a:p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25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US" sz="2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25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-7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4800600"/>
            <a:ext cx="10826452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$boo =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\"it's wide in here\"        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($boo);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"it's wide in here"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842682" y="1828800"/>
            <a:ext cx="1524000" cy="841108"/>
          </a:xfrm>
          <a:prstGeom prst="wedgeRoundRectCallout">
            <a:avLst>
              <a:gd name="adj1" fmla="val -74291"/>
              <a:gd name="adj2" fmla="val 422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</a:rPr>
              <a:t>Both strings are equal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8913811" y="2819400"/>
            <a:ext cx="2502459" cy="820271"/>
          </a:xfrm>
          <a:prstGeom prst="wedgeRoundRectCallout">
            <a:avLst>
              <a:gd name="adj1" fmla="val -76238"/>
              <a:gd name="adj2" fmla="val -239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String1 is longer than string2</a:t>
            </a:r>
            <a:endParaRPr lang="en-US" sz="2000" noProof="1">
              <a:solidFill>
                <a:srgbClr val="FFFFFF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856412" y="3648636"/>
            <a:ext cx="2286000" cy="820271"/>
          </a:xfrm>
          <a:prstGeom prst="wedgeRoundRectCallout">
            <a:avLst>
              <a:gd name="adj1" fmla="val -64225"/>
              <a:gd name="adj2" fmla="val -45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String1 is shorter than string2</a:t>
            </a:r>
            <a:endParaRPr lang="en-US" sz="20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2" y="4869900"/>
            <a:ext cx="109728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Practice: String Manipulation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46689" y="1411047"/>
            <a:ext cx="4493982" cy="3084753"/>
            <a:chOff x="3937837" y="1223455"/>
            <a:chExt cx="4493982" cy="3084753"/>
          </a:xfrm>
        </p:grpSpPr>
        <p:pic>
          <p:nvPicPr>
            <p:cNvPr id="6" name="Picture 6" descr="C:\Users\bubbles\Desktop\Arrays, Strings and Objects\PHP images\need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50211">
              <a:off x="4064497" y="1429573"/>
              <a:ext cx="785940" cy="1039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C:\Users\bubbles\Desktop\Arrays, Strings and Objects\PHP images\haystack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143" y="1223455"/>
              <a:ext cx="2928937" cy="223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bubbles\Desktop\Arrays, Strings and Objects\PHP images\searching_stick_figure_800_clr_181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612" y="1285001"/>
              <a:ext cx="3023207" cy="3023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954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4814" y="4800600"/>
            <a:ext cx="6606328" cy="82060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Arrays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6C40D-B4BA-4DC2-A286-0BD7092D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30" y="1752600"/>
            <a:ext cx="7663295" cy="261937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4655AC1-5F73-4C16-9FFB-2EC230FD0F4D}"/>
              </a:ext>
            </a:extLst>
          </p:cNvPr>
          <p:cNvSpPr>
            <a:spLocks noGrp="1"/>
          </p:cNvSpPr>
          <p:nvPr/>
        </p:nvSpPr>
        <p:spPr>
          <a:xfrm>
            <a:off x="1598612" y="5486400"/>
            <a:ext cx="8938472" cy="692873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with Array of Elements</a:t>
            </a:r>
          </a:p>
        </p:txBody>
      </p:sp>
    </p:spTree>
    <p:extLst>
      <p:ext uri="{BB962C8B-B14F-4D97-AF65-F5344CB8AC3E}">
        <p14:creationId xmlns:p14="http://schemas.microsoft.com/office/powerpoint/2010/main" val="3629706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There are several ways to initialize an array in PHP: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prstClr val="white"/>
                </a:solidFill>
              </a:rPr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language construct: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prstClr val="white"/>
                </a:solidFill>
              </a:rPr>
              <a:t>Using the array literal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 lvl="1">
              <a:lnSpc>
                <a:spcPct val="120000"/>
              </a:lnSpc>
            </a:pPr>
            <a:endParaRPr lang="en-US" dirty="0"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noProof="1">
                <a:solidFill>
                  <a:prstClr val="white"/>
                </a:solidFill>
              </a:rPr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array_fill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($startIndex,</a:t>
            </a:r>
            <a:r>
              <a:rPr lang="en-US" b="1" noProof="1">
                <a:cs typeface="Consolas" panose="020B06090202040302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$count,</a:t>
            </a:r>
            <a:r>
              <a:rPr lang="en-US" b="1" noProof="1">
                <a:cs typeface="Consolas" panose="020B06090202040302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value)</a:t>
            </a:r>
            <a:r>
              <a:rPr lang="en-US" dirty="0"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prstClr val="white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3" y="2628348"/>
            <a:ext cx="10363200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$newArray = array(1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2, 3);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[1, 2, 3]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24191" y="4076148"/>
            <a:ext cx="10351204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$newArray =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[7, 1, 5, 8];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[7, 1, 5, 8]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12813" y="5600148"/>
            <a:ext cx="10363200" cy="551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newArray =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array_fill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(0, 3, </a:t>
            </a:r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</a:t>
            </a:r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 ["Hi", "Hi", "Hi"]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6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PHP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HP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reprocessor)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Server-side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scripting language </a:t>
            </a:r>
            <a:r>
              <a:rPr lang="en-US" dirty="0"/>
              <a:t>for building dynamic Web sites</a:t>
            </a:r>
          </a:p>
          <a:p>
            <a:pPr>
              <a:lnSpc>
                <a:spcPct val="100000"/>
              </a:lnSpc>
            </a:pPr>
            <a:r>
              <a:rPr lang="en-US" dirty="0"/>
              <a:t>PHP code is embedded in HTML pages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Rendered to HTML at the Web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pic>
        <p:nvPicPr>
          <p:cNvPr id="2053" name="Picture 5" descr="C:\Users\bubbles\Desktop\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640" y="3936298"/>
            <a:ext cx="2286000" cy="22860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912813" y="3810000"/>
            <a:ext cx="81534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for($i = 1; $i &lt;= 20; $i++) {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&lt;?=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99898" y="3903640"/>
            <a:ext cx="914400" cy="515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212" y="5520147"/>
            <a:ext cx="2743200" cy="685800"/>
          </a:xfrm>
          <a:prstGeom prst="wedgeRoundRectCallout">
            <a:avLst>
              <a:gd name="adj1" fmla="val -63856"/>
              <a:gd name="adj2" fmla="val -5868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PHP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code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999898" y="5785794"/>
            <a:ext cx="1132114" cy="515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421260" y="4346673"/>
            <a:ext cx="7492551" cy="5301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17812" y="3682646"/>
            <a:ext cx="2971800" cy="685800"/>
          </a:xfrm>
          <a:prstGeom prst="wedgeRoundRectCallout">
            <a:avLst>
              <a:gd name="adj1" fmla="val -71396"/>
              <a:gd name="adj2" fmla="val 222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code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2600099" y="4876800"/>
            <a:ext cx="1786844" cy="451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778185" y="4855359"/>
            <a:ext cx="832800" cy="515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384504" y="4855359"/>
            <a:ext cx="1024108" cy="515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1421260" y="5328106"/>
            <a:ext cx="1995265" cy="4680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1" grpId="0" animBg="1"/>
      <p:bldP spid="12" grpId="0" animBg="1"/>
      <p:bldP spid="12" grpId="1" animBg="1"/>
      <p:bldP spid="13" grpId="0" animBg="1"/>
      <p:bldP spid="10" grpId="0" animBg="1"/>
      <p:bldP spid="10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Accessing / Changing element values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Iterating through an array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2" y="1752600"/>
            <a:ext cx="102870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noProof="1"/>
              <a:t>$cars = ['BMW', 'Audi', 'Mercedes', 'Ferrari'];</a:t>
            </a:r>
          </a:p>
          <a:p>
            <a:r>
              <a:rPr lang="en-US" sz="2400" noProof="1"/>
              <a:t>echo $cars</a:t>
            </a:r>
            <a:r>
              <a:rPr lang="en-US" sz="2400" noProof="1">
                <a:solidFill>
                  <a:srgbClr val="F3CD60"/>
                </a:solidFill>
              </a:rPr>
              <a:t>[</a:t>
            </a:r>
            <a:r>
              <a:rPr lang="en-US" sz="2400" noProof="1"/>
              <a:t>0</a:t>
            </a:r>
            <a:r>
              <a:rPr lang="en-US" sz="2400" noProof="1">
                <a:solidFill>
                  <a:srgbClr val="F3CD60"/>
                </a:solidFill>
              </a:rPr>
              <a:t>]</a:t>
            </a:r>
            <a:r>
              <a:rPr lang="en-US" sz="2400" noProof="1"/>
              <a:t>; </a:t>
            </a:r>
            <a:r>
              <a:rPr lang="en-US" sz="2400" noProof="1">
                <a:solidFill>
                  <a:srgbClr val="F3CD60"/>
                </a:solidFill>
              </a:rPr>
              <a:t>// BMW</a:t>
            </a:r>
          </a:p>
          <a:p>
            <a:endParaRPr lang="en-US" sz="2400" noProof="1">
              <a:solidFill>
                <a:srgbClr val="F3CD60"/>
              </a:solidFill>
            </a:endParaRPr>
          </a:p>
          <a:p>
            <a:r>
              <a:rPr lang="en-US" sz="2400" noProof="1"/>
              <a:t>$cars</a:t>
            </a:r>
            <a:r>
              <a:rPr lang="en-US" sz="2400" noProof="1">
                <a:solidFill>
                  <a:srgbClr val="F3CD60"/>
                </a:solidFill>
              </a:rPr>
              <a:t>[</a:t>
            </a:r>
            <a:r>
              <a:rPr lang="en-US" sz="2400" noProof="1"/>
              <a:t>0</a:t>
            </a:r>
            <a:r>
              <a:rPr lang="en-US" sz="2400" noProof="1">
                <a:solidFill>
                  <a:srgbClr val="F3CD60"/>
                </a:solidFill>
              </a:rPr>
              <a:t>]</a:t>
            </a:r>
            <a:r>
              <a:rPr lang="en-US" sz="2400" noProof="1"/>
              <a:t> = 'Opel';</a:t>
            </a:r>
          </a:p>
          <a:p>
            <a:r>
              <a:rPr lang="en-US" sz="2400" noProof="1">
                <a:solidFill>
                  <a:srgbClr val="F3CD60"/>
                </a:solidFill>
              </a:rPr>
              <a:t>print_r</a:t>
            </a:r>
            <a:r>
              <a:rPr lang="en-US" sz="2400" noProof="1"/>
              <a:t>($cars); </a:t>
            </a:r>
            <a:r>
              <a:rPr lang="en-US" sz="2400" noProof="1">
                <a:solidFill>
                  <a:srgbClr val="F3CD60"/>
                </a:solidFill>
              </a:rPr>
              <a:t>// Opel, Audi, Mercedes, Ferrari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2" y="4448583"/>
            <a:ext cx="10287000" cy="20284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400" dirty="0"/>
              <a:t>$teams = [</a:t>
            </a:r>
            <a:r>
              <a:rPr lang="en-US" sz="2400" noProof="1"/>
              <a:t>'FC Barcelona', 'Milan', 'Manchester United',</a:t>
            </a:r>
            <a:br>
              <a:rPr lang="en-US" sz="2400" noProof="1"/>
            </a:br>
            <a:r>
              <a:rPr lang="en-US" sz="2400" noProof="1"/>
              <a:t>    'Real Madrid', 'Loko Plovdiv'];</a:t>
            </a:r>
          </a:p>
          <a:p>
            <a:r>
              <a:rPr lang="en-US" sz="2400" noProof="1">
                <a:solidFill>
                  <a:srgbClr val="F3CD60"/>
                </a:solidFill>
              </a:rPr>
              <a:t>for</a:t>
            </a:r>
            <a:r>
              <a:rPr lang="en-US" sz="2400" noProof="1"/>
              <a:t> ($i = 0; $i &lt; count($teams); $i++) {</a:t>
            </a:r>
          </a:p>
          <a:p>
            <a:r>
              <a:rPr lang="en-US" sz="2400" noProof="1"/>
              <a:t>    echo $teams</a:t>
            </a:r>
            <a:r>
              <a:rPr lang="en-US" sz="2400" noProof="1">
                <a:solidFill>
                  <a:srgbClr val="F3CD60"/>
                </a:solidFill>
              </a:rPr>
              <a:t>[</a:t>
            </a:r>
            <a:r>
              <a:rPr lang="en-US" sz="2400" noProof="1"/>
              <a:t>$i</a:t>
            </a:r>
            <a:r>
              <a:rPr lang="en-US" sz="2400" noProof="1">
                <a:solidFill>
                  <a:srgbClr val="F3CD60"/>
                </a:solidFill>
              </a:rPr>
              <a:t>]</a:t>
            </a:r>
            <a:r>
              <a:rPr lang="en-US" sz="2400" noProof="1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array_push</a:t>
            </a:r>
            <a:r>
              <a:rPr lang="en-US" sz="3000" b="1" noProof="1">
                <a:latin typeface="Consolas" panose="020B0609020204030204" pitchFamily="49" charset="0"/>
                <a:cs typeface="Consolas" pitchFamily="49" charset="0"/>
              </a:rPr>
              <a:t>($array, $element1, $element2, …)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latin typeface="Consolas" panose="020B0609020204030204" pitchFamily="49" charset="0"/>
              <a:cs typeface="Consolas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latin typeface="Consolas" panose="020B0609020204030204" pitchFamily="49" charset="0"/>
              <a:cs typeface="Consolas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latin typeface="Consolas" panose="020B0609020204030204" pitchFamily="49" charset="0"/>
              <a:cs typeface="Consolas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000" b="1" noProof="1">
              <a:latin typeface="Consolas" panose="020B0609020204030204" pitchFamily="49" charset="0"/>
              <a:cs typeface="Consolas" pitchFamily="49" charset="0"/>
            </a:endParaRP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($array</a:t>
            </a: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$index</a:t>
            </a:r>
            <a:r>
              <a:rPr lang="en-US" sz="2800" b="1" noProof="1">
                <a:solidFill>
                  <a:srgbClr val="F3CD6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cs typeface="Consolas" pitchFamily="49" charset="0"/>
              </a:rPr>
              <a:t> </a:t>
            </a:r>
            <a:endParaRPr lang="en-US" sz="30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1774868"/>
            <a:ext cx="10210800" cy="22592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600" dirty="0"/>
              <a:t>$months = </a:t>
            </a:r>
            <a:r>
              <a:rPr lang="en-US" sz="2600" dirty="0">
                <a:solidFill>
                  <a:srgbClr val="F3CD60"/>
                </a:solidFill>
              </a:rPr>
              <a:t>array</a:t>
            </a:r>
            <a:r>
              <a:rPr lang="en-US" sz="2600" dirty="0"/>
              <a:t>();</a:t>
            </a:r>
          </a:p>
          <a:p>
            <a:r>
              <a:rPr lang="en-US" sz="2600" noProof="1">
                <a:solidFill>
                  <a:srgbClr val="F3CD60"/>
                </a:solidFill>
              </a:rPr>
              <a:t>array_push</a:t>
            </a:r>
            <a:r>
              <a:rPr lang="en-US" sz="2600" dirty="0"/>
              <a:t>($months, 'January', 'February', 'March');</a:t>
            </a:r>
          </a:p>
          <a:p>
            <a:endParaRPr lang="en-US" sz="2600" dirty="0"/>
          </a:p>
          <a:p>
            <a:r>
              <a:rPr lang="en-US" sz="2600" dirty="0"/>
              <a:t>$months</a:t>
            </a:r>
            <a:r>
              <a:rPr lang="en-US" sz="2600" dirty="0">
                <a:solidFill>
                  <a:srgbClr val="F3CD60"/>
                </a:solidFill>
              </a:rPr>
              <a:t>[]</a:t>
            </a:r>
            <a:r>
              <a:rPr lang="en-US" sz="2600" dirty="0"/>
              <a:t> = 'April'; </a:t>
            </a:r>
            <a:r>
              <a:rPr lang="en-US" sz="2600" dirty="0">
                <a:solidFill>
                  <a:srgbClr val="F3CD60"/>
                </a:solidFill>
              </a:rPr>
              <a:t>// ['January', 'February', 					         'March', 'April']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686236" y="3525515"/>
            <a:ext cx="2874776" cy="513085"/>
          </a:xfrm>
          <a:prstGeom prst="wedgeRoundRectCallout">
            <a:avLst>
              <a:gd name="adj1" fmla="val -64225"/>
              <a:gd name="adj2" fmla="val -45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Alternative syntax</a:t>
            </a:r>
            <a:endParaRPr lang="en-US" sz="2800" noProof="1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94483" y="4724400"/>
            <a:ext cx="10207906" cy="13820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$array = </a:t>
            </a:r>
            <a:r>
              <a:rPr lang="en-US" dirty="0">
                <a:solidFill>
                  <a:srgbClr val="F3CD60"/>
                </a:solidFill>
              </a:rPr>
              <a:t>array</a:t>
            </a:r>
            <a:r>
              <a:rPr lang="en-US" dirty="0"/>
              <a:t>(0, 1, 2, 3);</a:t>
            </a:r>
          </a:p>
          <a:p>
            <a:r>
              <a:rPr lang="en-US" dirty="0">
                <a:solidFill>
                  <a:srgbClr val="F3CD60"/>
                </a:solidFill>
              </a:rPr>
              <a:t>unset</a:t>
            </a:r>
            <a:r>
              <a:rPr lang="en-US" dirty="0"/>
              <a:t>($array[2]);</a:t>
            </a:r>
          </a:p>
          <a:p>
            <a:r>
              <a:rPr lang="en-US" noProof="1">
                <a:solidFill>
                  <a:srgbClr val="F3CD60"/>
                </a:solidFill>
              </a:rPr>
              <a:t>print_r</a:t>
            </a:r>
            <a:r>
              <a:rPr lang="en-US" noProof="1"/>
              <a:t>($array); </a:t>
            </a:r>
            <a:r>
              <a:rPr lang="en-US" dirty="0">
                <a:solidFill>
                  <a:srgbClr val="F3CD60"/>
                </a:solidFill>
              </a:rPr>
              <a:t>// Array ([0] =&gt; 0 [1] =&gt; 1 [3] =&gt; 3) 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532812" y="4403271"/>
            <a:ext cx="2710152" cy="1012172"/>
          </a:xfrm>
          <a:prstGeom prst="wedgeRoundRectCallout">
            <a:avLst>
              <a:gd name="adj1" fmla="val -79660"/>
              <a:gd name="adj2" fmla="val 64829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Indices remain unchanged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>
            <a:normAutofit/>
          </a:bodyPr>
          <a:lstStyle/>
          <a:p>
            <a:r>
              <a:rPr lang="en-US" sz="31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array_splice</a:t>
            </a:r>
            <a:r>
              <a:rPr lang="en-US" sz="3100" b="1" noProof="1">
                <a:latin typeface="Consolas" panose="020B0609020204030204" pitchFamily="49" charset="0"/>
                <a:cs typeface="Consolas" panose="020B0609020204030204" pitchFamily="49" charset="0"/>
              </a:rPr>
              <a:t>($array,</a:t>
            </a:r>
            <a:r>
              <a:rPr lang="en-US" sz="3100" b="1" noProof="1">
                <a:cs typeface="Consolas" panose="020B0609020204030204" pitchFamily="49" charset="0"/>
              </a:rPr>
              <a:t> </a:t>
            </a:r>
            <a:r>
              <a:rPr lang="en-US" sz="3100" b="1" noProof="1">
                <a:latin typeface="Consolas" panose="020B0609020204030204" pitchFamily="49" charset="0"/>
                <a:cs typeface="Consolas" panose="020B0609020204030204" pitchFamily="49" charset="0"/>
              </a:rPr>
              <a:t>$startIndex,</a:t>
            </a:r>
            <a:r>
              <a:rPr lang="en-US" sz="3100" b="1" noProof="1">
                <a:cs typeface="Consolas" panose="020B0609020204030204" pitchFamily="49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$length,[$element])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sz="31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array_pop</a:t>
            </a:r>
            <a:r>
              <a:rPr lang="en-US" sz="3100" b="1" noProof="1">
                <a:latin typeface="Consolas" panose="020B0609020204030204" pitchFamily="49" charset="0"/>
                <a:cs typeface="Consolas" panose="020B0609020204030204" pitchFamily="49" charset="0"/>
              </a:rPr>
              <a:t>($array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 (3)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495800"/>
            <a:ext cx="10668000" cy="1782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$fruits = </a:t>
            </a:r>
            <a:r>
              <a:rPr lang="en-US" dirty="0">
                <a:solidFill>
                  <a:srgbClr val="F3CD60"/>
                </a:solidFill>
              </a:rPr>
              <a:t>array</a:t>
            </a:r>
            <a:r>
              <a:rPr lang="en-US" dirty="0"/>
              <a:t>('orange','</a:t>
            </a:r>
            <a:r>
              <a:rPr lang="en-US" noProof="1"/>
              <a:t>banana</a:t>
            </a:r>
            <a:r>
              <a:rPr lang="en-US" dirty="0"/>
              <a:t>','apple',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'kiwi');</a:t>
            </a:r>
          </a:p>
          <a:p>
            <a:endParaRPr lang="en-US" dirty="0"/>
          </a:p>
          <a:p>
            <a:r>
              <a:rPr lang="en-US" noProof="1"/>
              <a:t>echo</a:t>
            </a:r>
            <a:r>
              <a:rPr lang="en-US" noProof="1">
                <a:solidFill>
                  <a:srgbClr val="F3CD60"/>
                </a:solidFill>
              </a:rPr>
              <a:t> array_pop</a:t>
            </a:r>
            <a:r>
              <a:rPr lang="en-US" noProof="1"/>
              <a:t>($fruits);</a:t>
            </a:r>
            <a:r>
              <a:rPr lang="en-US" dirty="0">
                <a:solidFill>
                  <a:srgbClr val="F3CD60"/>
                </a:solidFill>
              </a:rPr>
              <a:t> // 'kiwi'</a:t>
            </a:r>
          </a:p>
          <a:p>
            <a:r>
              <a:rPr lang="en-US" noProof="1">
                <a:solidFill>
                  <a:srgbClr val="F3CD60"/>
                </a:solidFill>
              </a:rPr>
              <a:t>print_r</a:t>
            </a:r>
            <a:r>
              <a:rPr lang="en-US" noProof="1"/>
              <a:t>($fruits); </a:t>
            </a:r>
            <a:r>
              <a:rPr lang="en-US" dirty="0">
                <a:solidFill>
                  <a:srgbClr val="F3CD60"/>
                </a:solidFill>
              </a:rPr>
              <a:t>// ['orange', '</a:t>
            </a:r>
            <a:r>
              <a:rPr lang="en-US" noProof="1">
                <a:solidFill>
                  <a:srgbClr val="F3CD60"/>
                </a:solidFill>
              </a:rPr>
              <a:t>banana</a:t>
            </a:r>
            <a:r>
              <a:rPr lang="en-US" dirty="0">
                <a:solidFill>
                  <a:srgbClr val="F3CD60"/>
                </a:solidFill>
              </a:rPr>
              <a:t>', 'apple']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06" y="2046725"/>
            <a:ext cx="10668000" cy="13820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$names = </a:t>
            </a:r>
            <a:r>
              <a:rPr lang="en-US" dirty="0">
                <a:solidFill>
                  <a:srgbClr val="F3CD60"/>
                </a:solidFill>
              </a:rPr>
              <a:t>array</a:t>
            </a:r>
            <a:r>
              <a:rPr lang="en-US" dirty="0"/>
              <a:t>(</a:t>
            </a:r>
            <a:r>
              <a:rPr lang="en-US" noProof="1"/>
              <a:t>'</a:t>
            </a:r>
            <a:r>
              <a:rPr lang="en-US" dirty="0"/>
              <a:t>Joe', </a:t>
            </a:r>
            <a:r>
              <a:rPr lang="en-US" noProof="1"/>
              <a:t>'</a:t>
            </a:r>
            <a:r>
              <a:rPr lang="en-US" dirty="0"/>
              <a:t>Peter', 'Richard', </a:t>
            </a:r>
            <a:r>
              <a:rPr lang="en-US" noProof="1"/>
              <a:t>'</a:t>
            </a:r>
            <a:r>
              <a:rPr lang="en-US" dirty="0"/>
              <a:t>John');</a:t>
            </a:r>
          </a:p>
          <a:p>
            <a:r>
              <a:rPr lang="en-US" noProof="1">
                <a:solidFill>
                  <a:srgbClr val="F3CD60"/>
                </a:solidFill>
              </a:rPr>
              <a:t>array_splice</a:t>
            </a:r>
            <a:r>
              <a:rPr lang="en-US" noProof="1"/>
              <a:t>($names, 1, 2); </a:t>
            </a:r>
            <a:r>
              <a:rPr lang="en-US" dirty="0">
                <a:solidFill>
                  <a:srgbClr val="F3CD60"/>
                </a:solidFill>
              </a:rPr>
              <a:t>// [</a:t>
            </a:r>
            <a:r>
              <a:rPr lang="en-US" noProof="1">
                <a:solidFill>
                  <a:srgbClr val="F3CD60"/>
                </a:solidFill>
              </a:rPr>
              <a:t>'</a:t>
            </a:r>
            <a:r>
              <a:rPr lang="en-US" dirty="0">
                <a:solidFill>
                  <a:srgbClr val="F3CD60"/>
                </a:solidFill>
              </a:rPr>
              <a:t>Joe', </a:t>
            </a:r>
            <a:r>
              <a:rPr lang="en-US" noProof="1">
                <a:solidFill>
                  <a:srgbClr val="F3CD60"/>
                </a:solidFill>
              </a:rPr>
              <a:t>'</a:t>
            </a:r>
            <a:r>
              <a:rPr lang="en-US" dirty="0">
                <a:solidFill>
                  <a:srgbClr val="F3CD60"/>
                </a:solidFill>
              </a:rPr>
              <a:t>John']</a:t>
            </a:r>
          </a:p>
          <a:p>
            <a:r>
              <a:rPr lang="en-US" noProof="1">
                <a:solidFill>
                  <a:srgbClr val="F3CD60"/>
                </a:solidFill>
              </a:rPr>
              <a:t>array_splice</a:t>
            </a:r>
            <a:r>
              <a:rPr lang="en-US" noProof="1"/>
              <a:t>($names, 1, 0,'Jim'); </a:t>
            </a:r>
            <a:r>
              <a:rPr lang="en-US" dirty="0">
                <a:solidFill>
                  <a:srgbClr val="F3CD60"/>
                </a:solidFill>
              </a:rPr>
              <a:t>// [</a:t>
            </a:r>
            <a:r>
              <a:rPr lang="en-US" noProof="1">
                <a:solidFill>
                  <a:srgbClr val="F3CD60"/>
                </a:solidFill>
              </a:rPr>
              <a:t>'</a:t>
            </a:r>
            <a:r>
              <a:rPr lang="en-US" dirty="0">
                <a:solidFill>
                  <a:srgbClr val="F3CD60"/>
                </a:solidFill>
              </a:rPr>
              <a:t>Joe',</a:t>
            </a:r>
            <a:r>
              <a:rPr lang="en-US" noProof="1">
                <a:solidFill>
                  <a:srgbClr val="F3CD60"/>
                </a:solidFill>
              </a:rPr>
              <a:t>'Jim','</a:t>
            </a:r>
            <a:r>
              <a:rPr lang="en-US" dirty="0">
                <a:solidFill>
                  <a:srgbClr val="F3CD60"/>
                </a:solidFill>
              </a:rPr>
              <a:t>John']</a:t>
            </a:r>
          </a:p>
        </p:txBody>
      </p:sp>
    </p:spTree>
    <p:extLst>
      <p:ext uri="{BB962C8B-B14F-4D97-AF65-F5344CB8AC3E}">
        <p14:creationId xmlns:p14="http://schemas.microsoft.com/office/powerpoint/2010/main" val="321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>
            <a:normAutofit/>
          </a:bodyPr>
          <a:lstStyle/>
          <a:p>
            <a:r>
              <a:rPr lang="en-US" sz="31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array_shift</a:t>
            </a:r>
            <a:r>
              <a:rPr lang="en-US" sz="3100" b="1" noProof="1">
                <a:latin typeface="Consolas" panose="020B0609020204030204" pitchFamily="49" charset="0"/>
                <a:cs typeface="Consolas" panose="020B0609020204030204" pitchFamily="49" charset="0"/>
              </a:rPr>
              <a:t>($array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sz="31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array_unshift</a:t>
            </a:r>
            <a:r>
              <a:rPr lang="en-US" sz="3100" b="1" noProof="1">
                <a:latin typeface="Consolas" panose="020B0609020204030204" pitchFamily="49" charset="0"/>
                <a:cs typeface="Consolas" panose="020B0609020204030204" pitchFamily="49" charset="0"/>
              </a:rPr>
              <a:t>($array, $element1, $element2,…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 (4)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495800"/>
            <a:ext cx="10668000" cy="1782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$fruits = </a:t>
            </a:r>
            <a:r>
              <a:rPr lang="en-US" dirty="0">
                <a:solidFill>
                  <a:srgbClr val="F3CD60"/>
                </a:solidFill>
              </a:rPr>
              <a:t>array</a:t>
            </a:r>
            <a:r>
              <a:rPr lang="en-US" dirty="0"/>
              <a:t>('apple',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'kiwi');</a:t>
            </a:r>
          </a:p>
          <a:p>
            <a:endParaRPr lang="en-US" dirty="0"/>
          </a:p>
          <a:p>
            <a:r>
              <a:rPr lang="en-US" noProof="1">
                <a:solidFill>
                  <a:srgbClr val="F3CD60"/>
                </a:solidFill>
              </a:rPr>
              <a:t>array_unshift</a:t>
            </a:r>
            <a:r>
              <a:rPr lang="en-US" noProof="1"/>
              <a:t>($fruits,</a:t>
            </a:r>
            <a:r>
              <a:rPr lang="en-US" dirty="0"/>
              <a:t>'orange','</a:t>
            </a:r>
            <a:r>
              <a:rPr lang="en-US" noProof="1"/>
              <a:t>banana</a:t>
            </a:r>
            <a:r>
              <a:rPr lang="en-US" dirty="0"/>
              <a:t>'</a:t>
            </a:r>
            <a:r>
              <a:rPr lang="en-US" noProof="1"/>
              <a:t>);</a:t>
            </a:r>
            <a:r>
              <a:rPr lang="en-US" dirty="0"/>
              <a:t> </a:t>
            </a:r>
          </a:p>
          <a:p>
            <a:r>
              <a:rPr lang="en-US" noProof="1">
                <a:solidFill>
                  <a:srgbClr val="F3CD60"/>
                </a:solidFill>
              </a:rPr>
              <a:t>print_r</a:t>
            </a:r>
            <a:r>
              <a:rPr lang="en-US" noProof="1"/>
              <a:t>($fruits); </a:t>
            </a:r>
            <a:r>
              <a:rPr lang="en-US" dirty="0">
                <a:solidFill>
                  <a:srgbClr val="F3CD60"/>
                </a:solidFill>
              </a:rPr>
              <a:t>// ['orange','</a:t>
            </a:r>
            <a:r>
              <a:rPr lang="en-US" noProof="1">
                <a:solidFill>
                  <a:srgbClr val="F3CD60"/>
                </a:solidFill>
              </a:rPr>
              <a:t>banana</a:t>
            </a:r>
            <a:r>
              <a:rPr lang="en-US" dirty="0">
                <a:solidFill>
                  <a:srgbClr val="F3CD60"/>
                </a:solidFill>
              </a:rPr>
              <a:t>','</a:t>
            </a:r>
            <a:r>
              <a:rPr lang="en-US" dirty="0" err="1">
                <a:solidFill>
                  <a:srgbClr val="F3CD60"/>
                </a:solidFill>
              </a:rPr>
              <a:t>apple','kiwi</a:t>
            </a:r>
            <a:r>
              <a:rPr lang="en-US" dirty="0">
                <a:solidFill>
                  <a:srgbClr val="F3CD60"/>
                </a:solidFill>
              </a:rPr>
              <a:t>']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752600"/>
            <a:ext cx="10668000" cy="1782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$fruits = </a:t>
            </a:r>
            <a:r>
              <a:rPr lang="en-US" dirty="0">
                <a:solidFill>
                  <a:srgbClr val="F3CD60"/>
                </a:solidFill>
              </a:rPr>
              <a:t>array</a:t>
            </a:r>
            <a:r>
              <a:rPr lang="en-US" dirty="0"/>
              <a:t>('orange','</a:t>
            </a:r>
            <a:r>
              <a:rPr lang="en-US" noProof="1"/>
              <a:t>banana</a:t>
            </a:r>
            <a:r>
              <a:rPr lang="en-US" dirty="0"/>
              <a:t>','apple',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'kiwi');</a:t>
            </a:r>
          </a:p>
          <a:p>
            <a:endParaRPr lang="en-US" dirty="0"/>
          </a:p>
          <a:p>
            <a:r>
              <a:rPr lang="en-US" noProof="1"/>
              <a:t>echo</a:t>
            </a:r>
            <a:r>
              <a:rPr lang="en-US" noProof="1">
                <a:solidFill>
                  <a:srgbClr val="F3CD60"/>
                </a:solidFill>
              </a:rPr>
              <a:t> array_shift</a:t>
            </a:r>
            <a:r>
              <a:rPr lang="en-US" noProof="1"/>
              <a:t>($fruits);</a:t>
            </a:r>
            <a:r>
              <a:rPr lang="en-US" dirty="0">
                <a:solidFill>
                  <a:srgbClr val="F3CD60"/>
                </a:solidFill>
              </a:rPr>
              <a:t> // 'orange'</a:t>
            </a:r>
          </a:p>
          <a:p>
            <a:r>
              <a:rPr lang="en-US" noProof="1">
                <a:solidFill>
                  <a:srgbClr val="F3CD60"/>
                </a:solidFill>
              </a:rPr>
              <a:t>print_r</a:t>
            </a:r>
            <a:r>
              <a:rPr lang="en-US" noProof="1"/>
              <a:t>($fruits); </a:t>
            </a:r>
            <a:r>
              <a:rPr lang="en-US" dirty="0">
                <a:solidFill>
                  <a:srgbClr val="F3CD60"/>
                </a:solidFill>
              </a:rPr>
              <a:t>// ['</a:t>
            </a:r>
            <a:r>
              <a:rPr lang="en-US" noProof="1">
                <a:solidFill>
                  <a:srgbClr val="F3CD60"/>
                </a:solidFill>
              </a:rPr>
              <a:t>banana</a:t>
            </a:r>
            <a:r>
              <a:rPr lang="en-US" dirty="0">
                <a:solidFill>
                  <a:srgbClr val="F3CD60"/>
                </a:solidFill>
              </a:rPr>
              <a:t>', 'apple</a:t>
            </a:r>
            <a:r>
              <a:rPr lang="en-US" noProof="1">
                <a:solidFill>
                  <a:srgbClr val="F3CD60"/>
                </a:solidFill>
              </a:rPr>
              <a:t>'</a:t>
            </a:r>
            <a:r>
              <a:rPr lang="en-US" dirty="0">
                <a:solidFill>
                  <a:srgbClr val="F3CD60"/>
                </a:solidFill>
              </a:rPr>
              <a:t>, 'kiwi']</a:t>
            </a:r>
          </a:p>
        </p:txBody>
      </p:sp>
    </p:spTree>
    <p:extLst>
      <p:ext uri="{BB962C8B-B14F-4D97-AF65-F5344CB8AC3E}">
        <p14:creationId xmlns:p14="http://schemas.microsoft.com/office/powerpoint/2010/main" val="7659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>
            <a:normAutofit/>
          </a:bodyPr>
          <a:lstStyle/>
          <a:p>
            <a:r>
              <a:rPr lang="en-US" sz="31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asort</a:t>
            </a:r>
            <a:r>
              <a:rPr lang="en-US" sz="3100" b="1" noProof="1">
                <a:latin typeface="Consolas" panose="020B0609020204030204" pitchFamily="49" charset="0"/>
                <a:cs typeface="Consolas" panose="020B0609020204030204" pitchFamily="49" charset="0"/>
              </a:rPr>
              <a:t>($array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r>
              <a:rPr lang="en-US" sz="3100" b="1" noProof="1">
                <a:solidFill>
                  <a:srgbClr val="F3CD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arsort</a:t>
            </a:r>
            <a:r>
              <a:rPr lang="en-US" sz="3100" b="1" noProof="1">
                <a:latin typeface="Consolas" panose="020B0609020204030204" pitchFamily="49" charset="0"/>
                <a:cs typeface="Consolas" panose="020B0609020204030204" pitchFamily="49" charset="0"/>
              </a:rPr>
              <a:t>($array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 (5)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4495800"/>
            <a:ext cx="10668000" cy="1782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$fruits = </a:t>
            </a:r>
            <a:r>
              <a:rPr lang="en-US" dirty="0">
                <a:solidFill>
                  <a:srgbClr val="F3CD60"/>
                </a:solidFill>
              </a:rPr>
              <a:t>array</a:t>
            </a:r>
            <a:r>
              <a:rPr lang="en-US" dirty="0"/>
              <a:t>('orange','</a:t>
            </a:r>
            <a:r>
              <a:rPr lang="en-US" noProof="1"/>
              <a:t>banana</a:t>
            </a:r>
            <a:r>
              <a:rPr lang="en-US" dirty="0"/>
              <a:t>', 'apple', 'kiwi');</a:t>
            </a:r>
          </a:p>
          <a:p>
            <a:r>
              <a:rPr lang="en-US" noProof="1">
                <a:solidFill>
                  <a:srgbClr val="F3CD60"/>
                </a:solidFill>
              </a:rPr>
              <a:t>arsort</a:t>
            </a:r>
            <a:r>
              <a:rPr lang="en-US" noProof="1"/>
              <a:t>($fruits);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  <a:p>
            <a:r>
              <a:rPr lang="en-US" noProof="1">
                <a:solidFill>
                  <a:srgbClr val="F3CD60"/>
                </a:solidFill>
              </a:rPr>
              <a:t>print_r</a:t>
            </a:r>
            <a:r>
              <a:rPr lang="en-US" noProof="1"/>
              <a:t>($fruits); </a:t>
            </a:r>
            <a:r>
              <a:rPr lang="en-US" dirty="0">
                <a:solidFill>
                  <a:srgbClr val="F3CD60"/>
                </a:solidFill>
              </a:rPr>
              <a:t>// Array([0] =&gt; 'orange'</a:t>
            </a:r>
            <a:r>
              <a:rPr lang="en-US" noProof="1">
                <a:solidFill>
                  <a:srgbClr val="F3CD60"/>
                </a:solidFill>
              </a:rPr>
              <a:t>, [3] =&gt;</a:t>
            </a:r>
            <a:r>
              <a:rPr lang="en-US" dirty="0">
                <a:solidFill>
                  <a:srgbClr val="F3CD60"/>
                </a:solidFill>
              </a:rPr>
              <a:t>'</a:t>
            </a:r>
            <a:r>
              <a:rPr lang="en-US" noProof="1">
                <a:solidFill>
                  <a:srgbClr val="F3CD60"/>
                </a:solidFill>
              </a:rPr>
              <a:t>kiwi</a:t>
            </a:r>
            <a:r>
              <a:rPr lang="en-US" dirty="0">
                <a:solidFill>
                  <a:srgbClr val="F3CD60"/>
                </a:solidFill>
              </a:rPr>
              <a:t>', </a:t>
            </a:r>
            <a:endParaRPr lang="en-US" noProof="1">
              <a:solidFill>
                <a:srgbClr val="F3CD60"/>
              </a:solidFill>
            </a:endParaRPr>
          </a:p>
          <a:p>
            <a:r>
              <a:rPr lang="en-US" noProof="1">
                <a:solidFill>
                  <a:srgbClr val="F3CD60"/>
                </a:solidFill>
              </a:rPr>
              <a:t>			      [1] =&gt;</a:t>
            </a:r>
            <a:r>
              <a:rPr lang="en-US" dirty="0">
                <a:solidFill>
                  <a:srgbClr val="F3CD60"/>
                </a:solidFill>
              </a:rPr>
              <a:t>'</a:t>
            </a:r>
            <a:r>
              <a:rPr lang="en-US" noProof="1">
                <a:solidFill>
                  <a:srgbClr val="F3CD60"/>
                </a:solidFill>
              </a:rPr>
              <a:t>banana</a:t>
            </a:r>
            <a:r>
              <a:rPr lang="en-US" dirty="0">
                <a:solidFill>
                  <a:srgbClr val="F3CD60"/>
                </a:solidFill>
              </a:rPr>
              <a:t>', [2] =&gt; 'apple')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1752600"/>
            <a:ext cx="10668000" cy="1782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90000" rIns="144000" bIns="90000" rtlCol="0">
            <a:spAutoFit/>
          </a:bodyPr>
          <a:lstStyle>
            <a:defPPr>
              <a:defRPr lang="en-US"/>
            </a:defPPr>
            <a:lvl1pPr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$fruits = </a:t>
            </a:r>
            <a:r>
              <a:rPr lang="en-US" dirty="0">
                <a:solidFill>
                  <a:srgbClr val="F3CD60"/>
                </a:solidFill>
              </a:rPr>
              <a:t>array</a:t>
            </a:r>
            <a:r>
              <a:rPr lang="en-US" dirty="0"/>
              <a:t>('orange','</a:t>
            </a:r>
            <a:r>
              <a:rPr lang="en-US" noProof="1"/>
              <a:t>banana</a:t>
            </a:r>
            <a:r>
              <a:rPr lang="en-US" dirty="0"/>
              <a:t>','apple', 'kiwi');</a:t>
            </a:r>
          </a:p>
          <a:p>
            <a:r>
              <a:rPr lang="en-US" noProof="1">
                <a:solidFill>
                  <a:srgbClr val="F3CD60"/>
                </a:solidFill>
              </a:rPr>
              <a:t>asort</a:t>
            </a:r>
            <a:r>
              <a:rPr lang="en-US" noProof="1"/>
              <a:t>($fruits);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  <a:p>
            <a:r>
              <a:rPr lang="en-US" noProof="1">
                <a:solidFill>
                  <a:srgbClr val="F3CD60"/>
                </a:solidFill>
              </a:rPr>
              <a:t>print_r</a:t>
            </a:r>
            <a:r>
              <a:rPr lang="en-US" noProof="1"/>
              <a:t>($fruits); </a:t>
            </a:r>
            <a:r>
              <a:rPr lang="en-US" dirty="0">
                <a:solidFill>
                  <a:srgbClr val="F3CD60"/>
                </a:solidFill>
              </a:rPr>
              <a:t>// Array([2] =&gt; 'apple'</a:t>
            </a:r>
            <a:r>
              <a:rPr lang="en-US" noProof="1">
                <a:solidFill>
                  <a:srgbClr val="F3CD60"/>
                </a:solidFill>
              </a:rPr>
              <a:t>, [1]=&gt;</a:t>
            </a:r>
            <a:r>
              <a:rPr lang="en-US" dirty="0">
                <a:solidFill>
                  <a:srgbClr val="F3CD60"/>
                </a:solidFill>
              </a:rPr>
              <a:t>'</a:t>
            </a:r>
            <a:r>
              <a:rPr lang="en-US" noProof="1">
                <a:solidFill>
                  <a:srgbClr val="F3CD60"/>
                </a:solidFill>
              </a:rPr>
              <a:t>banana</a:t>
            </a:r>
            <a:r>
              <a:rPr lang="en-US" dirty="0">
                <a:solidFill>
                  <a:srgbClr val="F3CD60"/>
                </a:solidFill>
              </a:rPr>
              <a:t>',</a:t>
            </a:r>
            <a:r>
              <a:rPr lang="en-US" noProof="1">
                <a:solidFill>
                  <a:srgbClr val="F3CD60"/>
                </a:solidFill>
              </a:rPr>
              <a:t> 				[3] =&gt;</a:t>
            </a:r>
            <a:r>
              <a:rPr lang="en-US" dirty="0">
                <a:solidFill>
                  <a:srgbClr val="F3CD60"/>
                </a:solidFill>
              </a:rPr>
              <a:t>'</a:t>
            </a:r>
            <a:r>
              <a:rPr lang="en-US" noProof="1">
                <a:solidFill>
                  <a:srgbClr val="F3CD60"/>
                </a:solidFill>
              </a:rPr>
              <a:t>kiwi</a:t>
            </a:r>
            <a:r>
              <a:rPr lang="en-US" dirty="0">
                <a:solidFill>
                  <a:srgbClr val="F3CD60"/>
                </a:solidFill>
              </a:rPr>
              <a:t>', [0] =&gt; 'orange')</a:t>
            </a:r>
          </a:p>
        </p:txBody>
      </p:sp>
    </p:spTree>
    <p:extLst>
      <p:ext uri="{BB962C8B-B14F-4D97-AF65-F5344CB8AC3E}">
        <p14:creationId xmlns:p14="http://schemas.microsoft.com/office/powerpoint/2010/main" val="226940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2" y="4869900"/>
            <a:ext cx="109728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Practice: Array Manipulation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194" name="Picture 2" descr="C:\Users\User\Desktop\php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54" y="2286000"/>
            <a:ext cx="6218819" cy="21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3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50E9E7-A873-42A0-8E4A-A38E67487FDE}"/>
              </a:ext>
            </a:extLst>
          </p:cNvPr>
          <p:cNvGrpSpPr/>
          <p:nvPr/>
        </p:nvGrpSpPr>
        <p:grpSpPr>
          <a:xfrm>
            <a:off x="8304212" y="1752600"/>
            <a:ext cx="3778877" cy="2895600"/>
            <a:chOff x="8150016" y="1371600"/>
            <a:chExt cx="3778877" cy="2895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25DBF-5F9C-438F-8F3E-BC462887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0016" y="1371600"/>
              <a:ext cx="2089763" cy="133531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F4F869-3967-4547-BD01-D18FBBD27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9675812" y="1828800"/>
              <a:ext cx="2253081" cy="24384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07808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3CD60"/>
                </a:solidFill>
              </a:rPr>
              <a:t>Conditional statements </a:t>
            </a:r>
            <a:r>
              <a:rPr lang="en-US" sz="3000" dirty="0"/>
              <a:t>execute some code if the condition is true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F3CD60"/>
                </a:solidFill>
              </a:rPr>
              <a:t>if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3CD60"/>
                </a:solidFill>
              </a:rPr>
              <a:t>if-else</a:t>
            </a:r>
            <a:r>
              <a:rPr lang="en-US" sz="2800" dirty="0">
                <a:solidFill>
                  <a:srgbClr val="FBEEDC"/>
                </a:solidFill>
              </a:rPr>
              <a:t>,</a:t>
            </a:r>
            <a:r>
              <a:rPr lang="en-US" sz="2800" dirty="0">
                <a:solidFill>
                  <a:srgbClr val="F3CD60"/>
                </a:solidFill>
              </a:rPr>
              <a:t> switch-case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3CD60"/>
                </a:solidFill>
              </a:rPr>
              <a:t>Loops</a:t>
            </a:r>
            <a:r>
              <a:rPr lang="en-US" sz="3200" dirty="0"/>
              <a:t> </a:t>
            </a:r>
            <a:r>
              <a:rPr lang="en-US" sz="3000" dirty="0"/>
              <a:t>execute a block of code a specified number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/>
              <a:t>    of times or as long as a specified condition is true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F3CD60"/>
                </a:solidFill>
              </a:rPr>
              <a:t>while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3CD60"/>
                </a:solidFill>
              </a:rPr>
              <a:t>do-while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3CD60"/>
                </a:solidFill>
              </a:rPr>
              <a:t>for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3CD60"/>
                </a:solidFill>
              </a:rPr>
              <a:t>foreach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3CD60"/>
                </a:solidFill>
              </a:rPr>
              <a:t>Strings</a:t>
            </a:r>
            <a:r>
              <a:rPr lang="en-US" sz="3000" dirty="0"/>
              <a:t> are sequences</a:t>
            </a:r>
            <a:r>
              <a:rPr lang="en-US" sz="3200" dirty="0"/>
              <a:t> </a:t>
            </a:r>
            <a:r>
              <a:rPr lang="en-US" sz="3000" dirty="0"/>
              <a:t>of characters.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F3CD60"/>
                </a:solidFill>
              </a:rPr>
              <a:t>PHP</a:t>
            </a:r>
            <a:r>
              <a:rPr lang="en-US" sz="2800" dirty="0"/>
              <a:t> provides many built-in functions for </a:t>
            </a:r>
            <a:r>
              <a:rPr lang="en-US" sz="2800" dirty="0">
                <a:solidFill>
                  <a:srgbClr val="F3CD60"/>
                </a:solidFill>
              </a:rPr>
              <a:t>manipulating</a:t>
            </a:r>
            <a:r>
              <a:rPr lang="en-US" sz="2800" dirty="0"/>
              <a:t> strings.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</a:t>
            </a:r>
            <a:r>
              <a:rPr lang="en-US" sz="3000" dirty="0"/>
              <a:t>hold indexed sequence of values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Basic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https://softuni.bg/courses/php-basics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07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descr="http://www.facebook.com/SoftwareUniversity" title="Software University @ Facebook">
            <a:hlinkClick r:id="rId7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12" name="Picture 11">
            <a:hlinkClick r:id="rId3"/>
            <a:extLst>
              <a:ext uri="{FF2B5EF4-FFF2-40B4-BE49-F238E27FC236}">
                <a16:creationId xmlns:a16="http://schemas.microsoft.com/office/drawing/2014/main" id="{F8EF8392-3DCF-46D3-8FD7-E68D6CC91A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4" name="Picture 13">
            <a:hlinkClick r:id="rId11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70" y="3129922"/>
            <a:ext cx="1868483" cy="466034"/>
          </a:xfrm>
          <a:prstGeom prst="rect">
            <a:avLst/>
          </a:prstGeom>
        </p:spPr>
      </p:pic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140F7ED-98BA-4A51-A36D-BCBF46FF36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7A9155-CE7C-4B22-B1C9-7E726FEB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4BDA29-10DF-43E0-BC21-E357E548C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151120"/>
            <a:ext cx="9242491" cy="3649479"/>
          </a:xfrm>
          <a:solidFill>
            <a:schemeClr val="tx1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624AEBA-2BD9-4577-8FB8-4C55F38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DEBB1-EB37-472E-8082-15F8797A92B1}"/>
              </a:ext>
            </a:extLst>
          </p:cNvPr>
          <p:cNvSpPr/>
          <p:nvPr/>
        </p:nvSpPr>
        <p:spPr>
          <a:xfrm>
            <a:off x="836612" y="4876800"/>
            <a:ext cx="9858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 client only sees the result of the server's work, not the actual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5456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7413"/>
            <a:ext cx="11804821" cy="53440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Downloading</a:t>
            </a:r>
            <a:r>
              <a:rPr lang="en-US" dirty="0"/>
              <a:t> XAMPP:</a:t>
            </a:r>
          </a:p>
          <a:p>
            <a:pPr lvl="1"/>
            <a:r>
              <a:rPr lang="en-US" b="1" u="sng" dirty="0">
                <a:solidFill>
                  <a:srgbClr val="F3BE60"/>
                </a:solidFill>
                <a:hlinkClick r:id="rId2"/>
              </a:rPr>
              <a:t>https://www.apachefriends.org/download.html</a:t>
            </a:r>
            <a:endParaRPr lang="en-US" b="1" u="sng" dirty="0">
              <a:solidFill>
                <a:srgbClr val="F3BE6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Installing</a:t>
            </a:r>
            <a:r>
              <a:rPr lang="en-US" dirty="0"/>
              <a:t> XAMPP for Windows:</a:t>
            </a:r>
          </a:p>
          <a:p>
            <a:pPr lvl="1"/>
            <a:r>
              <a:rPr lang="en-US" dirty="0"/>
              <a:t>Download the installer (run it as administrator)</a:t>
            </a:r>
          </a:p>
          <a:p>
            <a:pPr lvl="1"/>
            <a:r>
              <a:rPr lang="en-US" dirty="0"/>
              <a:t>Usual Windows installation: Next -&gt; Next -&gt; Finish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lang="en-US" dirty="0"/>
              <a:t> XAMPP</a:t>
            </a:r>
          </a:p>
          <a:p>
            <a:pPr lvl="1"/>
            <a:r>
              <a:rPr lang="en-US" dirty="0"/>
              <a:t>XAMPP start as a tray icon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105712"/>
            <a:ext cx="4153329" cy="834777"/>
          </a:xfrm>
          <a:prstGeom prst="roundRect">
            <a:avLst>
              <a:gd name="adj" fmla="val 60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27" y="3048000"/>
            <a:ext cx="1960585" cy="32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7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/>
              <a:t> in PHP are prefixed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/>
              <a:t>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$count</a:t>
            </a:r>
          </a:p>
          <a:p>
            <a:pPr lvl="1"/>
            <a:r>
              <a:rPr lang="en-US" dirty="0"/>
              <a:t>Not declared, created at first assignment</a:t>
            </a:r>
          </a:p>
          <a:p>
            <a:pPr lvl="1"/>
            <a:endParaRPr lang="en-US" dirty="0"/>
          </a:p>
          <a:p>
            <a:pPr lvl="1">
              <a:spcBef>
                <a:spcPts val="2400"/>
              </a:spcBef>
            </a:pPr>
            <a:r>
              <a:rPr lang="en-US" dirty="0"/>
              <a:t>Variables have a type, but it is not explicitly specified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PHP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4" y="2569028"/>
            <a:ext cx="10210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$count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Notice: Undefined variable: count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4" y="4167043"/>
            <a:ext cx="10210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= 20;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$count, value 20 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integer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$count . ' &lt;br&gt;';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20 &lt;br&gt;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gettype($count)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var_dump($count);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 20</a:t>
            </a:r>
          </a:p>
        </p:txBody>
      </p:sp>
    </p:spTree>
    <p:extLst>
      <p:ext uri="{BB962C8B-B14F-4D97-AF65-F5344CB8AC3E}">
        <p14:creationId xmlns:p14="http://schemas.microsoft.com/office/powerpoint/2010/main" val="9652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Conditional Statements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5212" y="5562600"/>
            <a:ext cx="9832319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F0A22E"/>
                </a:solidFill>
              </a:rPr>
              <a:t>if, if-else, switch-case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1AEE9-7967-49F4-8EEF-41958993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900719"/>
            <a:ext cx="5791200" cy="35519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PHP implements the classic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if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and If-else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9662" y="2057400"/>
            <a:ext cx="10363198" cy="33128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$number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dirty="0">
              <a:solidFill>
                <a:srgbClr val="FBEEC9"/>
              </a:solidFill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sz="2600" dirty="0">
                <a:solidFill>
                  <a:srgbClr val="FBEEC9"/>
                </a:solidFill>
              </a:rPr>
              <a:t> ($number % 2 == 0)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    echo "This number is even.";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}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r>
              <a:rPr lang="en-US" sz="2600" dirty="0">
                <a:solidFill>
                  <a:srgbClr val="FBEEC9"/>
                </a:solidFill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    echo "This number is odd.";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rgbClr val="FBEEC9"/>
                </a:solidFill>
              </a:rPr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13" y="2057400"/>
            <a:ext cx="3657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8545</TotalTime>
  <Words>2805</Words>
  <Application>Microsoft Office PowerPoint</Application>
  <PresentationFormat>Custom</PresentationFormat>
  <Paragraphs>505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 16x9</vt:lpstr>
      <vt:lpstr>PHP Basic Syntax</vt:lpstr>
      <vt:lpstr>Table of Contents</vt:lpstr>
      <vt:lpstr>What is PHP?</vt:lpstr>
      <vt:lpstr>What is PHP?</vt:lpstr>
      <vt:lpstr>Web Server</vt:lpstr>
      <vt:lpstr>XAMPP</vt:lpstr>
      <vt:lpstr>Variables in PHP</vt:lpstr>
      <vt:lpstr>Conditional Statements</vt:lpstr>
      <vt:lpstr>If and If-else</vt:lpstr>
      <vt:lpstr>If and If-else (2)</vt:lpstr>
      <vt:lpstr>Practice: if and if-else</vt:lpstr>
      <vt:lpstr>Switch Case</vt:lpstr>
      <vt:lpstr>Switch Case (2)</vt:lpstr>
      <vt:lpstr>Practice: Switch Case</vt:lpstr>
      <vt:lpstr>Loops</vt:lpstr>
      <vt:lpstr>While Loop</vt:lpstr>
      <vt:lpstr>Do-while Loop</vt:lpstr>
      <vt:lpstr>PowerPoint Presentation</vt:lpstr>
      <vt:lpstr>For Loop</vt:lpstr>
      <vt:lpstr>For-Loop – Alternative Syntax</vt:lpstr>
      <vt:lpstr>Foreach Loop</vt:lpstr>
      <vt:lpstr>Foreach – Alternative Syntax</vt:lpstr>
      <vt:lpstr>PowerPoint Presentation</vt:lpstr>
      <vt:lpstr>PowerPoint Presentation</vt:lpstr>
      <vt:lpstr>Strings</vt:lpstr>
      <vt:lpstr>Strings (2)</vt:lpstr>
      <vt:lpstr>String Manipulation</vt:lpstr>
      <vt:lpstr>String Concatenation</vt:lpstr>
      <vt:lpstr>Accessing Characters and Substrings</vt:lpstr>
      <vt:lpstr>Accessing Characters and Substrings (2)</vt:lpstr>
      <vt:lpstr>Counting Strings</vt:lpstr>
      <vt:lpstr>Accessing Character ASCII Values</vt:lpstr>
      <vt:lpstr>String Replacing</vt:lpstr>
      <vt:lpstr>Splitting Strings</vt:lpstr>
      <vt:lpstr>Case Changing </vt:lpstr>
      <vt:lpstr>Other String Functions</vt:lpstr>
      <vt:lpstr>Practice: String Manipulation</vt:lpstr>
      <vt:lpstr>Arrays</vt:lpstr>
      <vt:lpstr>Initializing Arrays</vt:lpstr>
      <vt:lpstr>Array Manipulation</vt:lpstr>
      <vt:lpstr>Array Manipulation (2)</vt:lpstr>
      <vt:lpstr>Array Manipulation (3)</vt:lpstr>
      <vt:lpstr>Array Manipulation (4)</vt:lpstr>
      <vt:lpstr>Array Manipulation (5)</vt:lpstr>
      <vt:lpstr>Practice: Array Manipulation</vt:lpstr>
      <vt:lpstr>Summary</vt:lpstr>
      <vt:lpstr>PHP Basic Syntax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 Syntax</dc:title>
  <dc:subject>Software Development Course</dc:subject>
  <dc:creator>Software University Foundation</dc:creator>
  <cp:keywords>SoftUni, Software University, programming, software development, software engineering, education, training, course</cp:keywords>
  <dc:description>Course Instances - https://softuni.bg/courses/php-basics</dc:description>
  <cp:lastModifiedBy>Simeon Sheytanov</cp:lastModifiedBy>
  <cp:revision>271</cp:revision>
  <dcterms:created xsi:type="dcterms:W3CDTF">2014-01-02T17:00:34Z</dcterms:created>
  <dcterms:modified xsi:type="dcterms:W3CDTF">2017-09-18T10:24:21Z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