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31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53" d="100"/>
          <a:sy n="53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9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9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9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9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5485EC3-D705-4EAC-8191-060317703634}" type="slidenum"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16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CustomShape 2"/>
          <p:cNvSpPr/>
          <p:nvPr/>
        </p:nvSpPr>
        <p:spPr>
          <a:xfrm>
            <a:off x="0" y="8748000"/>
            <a:ext cx="6308280" cy="39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© Software University Foundation – </a:t>
            </a:r>
            <a:r>
              <a:rPr lang="en-US" sz="100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hlinkClick r:id="rId3"/>
              </a:rPr>
              <a:t>http://softuni.org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This work is licensed under the </a:t>
            </a:r>
            <a:r>
              <a:rPr lang="en-US" sz="100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hlinkClick r:id="rId4"/>
              </a:rPr>
              <a:t>Creative Commons Attribution-NonCommercial-ShareAlike</a:t>
            </a:r>
            <a:r>
              <a:rPr lang="en-US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 license.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CustomShape 3"/>
          <p:cNvSpPr/>
          <p:nvPr/>
        </p:nvSpPr>
        <p:spPr>
          <a:xfrm>
            <a:off x="6309000" y="8748000"/>
            <a:ext cx="546840" cy="39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16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CustomShape 2"/>
          <p:cNvSpPr/>
          <p:nvPr/>
        </p:nvSpPr>
        <p:spPr>
          <a:xfrm>
            <a:off x="0" y="8748000"/>
            <a:ext cx="6308280" cy="39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© Software University Foundation – </a:t>
            </a:r>
            <a:r>
              <a:rPr lang="en-US" sz="100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hlinkClick r:id="rId3"/>
              </a:rPr>
              <a:t>http://softuni.org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This work is licensed under the </a:t>
            </a:r>
            <a:r>
              <a:rPr lang="en-US" sz="100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hlinkClick r:id="rId4"/>
              </a:rPr>
              <a:t>Creative Commons Attribution-NonCommercial-ShareAlike</a:t>
            </a:r>
            <a:r>
              <a:rPr lang="en-US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 license.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CustomShape 3"/>
          <p:cNvSpPr/>
          <p:nvPr/>
        </p:nvSpPr>
        <p:spPr>
          <a:xfrm>
            <a:off x="6309000" y="8748000"/>
            <a:ext cx="546840" cy="39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16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CustomShape 2"/>
          <p:cNvSpPr/>
          <p:nvPr/>
        </p:nvSpPr>
        <p:spPr>
          <a:xfrm>
            <a:off x="0" y="8748000"/>
            <a:ext cx="6308280" cy="39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© Software University Foundation – </a:t>
            </a:r>
            <a:r>
              <a:rPr lang="en-US" sz="100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hlinkClick r:id="rId3"/>
              </a:rPr>
              <a:t>http://softuni.org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This work is licensed under the </a:t>
            </a:r>
            <a:r>
              <a:rPr lang="en-US" sz="100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hlinkClick r:id="rId4"/>
              </a:rPr>
              <a:t>Creative Commons Attribution-NonCommercial-ShareAlike</a:t>
            </a:r>
            <a:r>
              <a:rPr lang="en-US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 license.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CustomShape 3"/>
          <p:cNvSpPr/>
          <p:nvPr/>
        </p:nvSpPr>
        <p:spPr>
          <a:xfrm>
            <a:off x="6309000" y="8748000"/>
            <a:ext cx="546840" cy="39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16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" name="CustomShape 2"/>
          <p:cNvSpPr/>
          <p:nvPr/>
        </p:nvSpPr>
        <p:spPr>
          <a:xfrm>
            <a:off x="0" y="8748000"/>
            <a:ext cx="6308280" cy="39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© Software University Foundation – </a:t>
            </a:r>
            <a:r>
              <a:rPr lang="en-US" sz="100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hlinkClick r:id="rId3"/>
              </a:rPr>
              <a:t>http://softuni.org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This work is licensed under the </a:t>
            </a:r>
            <a:r>
              <a:rPr lang="en-US" sz="100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hlinkClick r:id="rId4"/>
              </a:rPr>
              <a:t>Creative Commons Attribution-NonCommercial-ShareAlike</a:t>
            </a:r>
            <a:r>
              <a:rPr lang="en-US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 license.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" name="CustomShape 3"/>
          <p:cNvSpPr/>
          <p:nvPr/>
        </p:nvSpPr>
        <p:spPr>
          <a:xfrm>
            <a:off x="6309000" y="8748000"/>
            <a:ext cx="546840" cy="39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16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" name="CustomShape 2"/>
          <p:cNvSpPr/>
          <p:nvPr/>
        </p:nvSpPr>
        <p:spPr>
          <a:xfrm>
            <a:off x="0" y="8748000"/>
            <a:ext cx="6308280" cy="39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© Software University Foundation – </a:t>
            </a:r>
            <a:r>
              <a:rPr lang="en-US" sz="100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hlinkClick r:id="rId3"/>
              </a:rPr>
              <a:t>http://softuni.org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This work is licensed under the </a:t>
            </a:r>
            <a:r>
              <a:rPr lang="en-US" sz="100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hlinkClick r:id="rId4"/>
              </a:rPr>
              <a:t>Creative Commons Attribution-NonCommercial-ShareAlike</a:t>
            </a:r>
            <a:r>
              <a:rPr lang="en-US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 license.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CustomShape 3"/>
          <p:cNvSpPr/>
          <p:nvPr/>
        </p:nvSpPr>
        <p:spPr>
          <a:xfrm>
            <a:off x="6309000" y="8748000"/>
            <a:ext cx="546840" cy="39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16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0" y="8748000"/>
            <a:ext cx="6308280" cy="39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© Software University Foundation – </a:t>
            </a:r>
            <a:r>
              <a:rPr lang="en-US" sz="100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hlinkClick r:id="rId3"/>
              </a:rPr>
              <a:t>http://softuni.org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This work is licensed under the </a:t>
            </a:r>
            <a:r>
              <a:rPr lang="en-US" sz="100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hlinkClick r:id="rId4"/>
              </a:rPr>
              <a:t>Creative Commons Attribution-NonCommercial-ShareAlike</a:t>
            </a:r>
            <a:r>
              <a:rPr lang="en-US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 license.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CustomShape 3"/>
          <p:cNvSpPr/>
          <p:nvPr/>
        </p:nvSpPr>
        <p:spPr>
          <a:xfrm>
            <a:off x="6309000" y="8748000"/>
            <a:ext cx="546840" cy="39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16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CustomShape 2"/>
          <p:cNvSpPr/>
          <p:nvPr/>
        </p:nvSpPr>
        <p:spPr>
          <a:xfrm>
            <a:off x="0" y="8748000"/>
            <a:ext cx="6308280" cy="39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© Software University Foundation – </a:t>
            </a:r>
            <a:r>
              <a:rPr lang="en-US" sz="100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hlinkClick r:id="rId3"/>
              </a:rPr>
              <a:t>http://softuni.org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This work is licensed under the </a:t>
            </a:r>
            <a:r>
              <a:rPr lang="en-US" sz="100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hlinkClick r:id="rId4"/>
              </a:rPr>
              <a:t>Creative Commons Attribution-NonCommercial-ShareAlike</a:t>
            </a:r>
            <a:r>
              <a:rPr lang="en-US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 license.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CustomShape 3"/>
          <p:cNvSpPr/>
          <p:nvPr/>
        </p:nvSpPr>
        <p:spPr>
          <a:xfrm>
            <a:off x="6309000" y="8748000"/>
            <a:ext cx="546840" cy="39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16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CustomShape 2"/>
          <p:cNvSpPr/>
          <p:nvPr/>
        </p:nvSpPr>
        <p:spPr>
          <a:xfrm>
            <a:off x="0" y="8748000"/>
            <a:ext cx="6308280" cy="39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© Software University Foundation – </a:t>
            </a:r>
            <a:r>
              <a:rPr lang="en-US" sz="100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hlinkClick r:id="rId3"/>
              </a:rPr>
              <a:t>http://softuni.org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This work is licensed under the </a:t>
            </a:r>
            <a:r>
              <a:rPr lang="en-US" sz="100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hlinkClick r:id="rId4"/>
              </a:rPr>
              <a:t>Creative Commons Attribution-NonCommercial-ShareAlike</a:t>
            </a:r>
            <a:r>
              <a:rPr lang="en-US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 license.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CustomShape 3"/>
          <p:cNvSpPr/>
          <p:nvPr/>
        </p:nvSpPr>
        <p:spPr>
          <a:xfrm>
            <a:off x="6309000" y="8748000"/>
            <a:ext cx="546840" cy="39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16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CustomShape 2"/>
          <p:cNvSpPr/>
          <p:nvPr/>
        </p:nvSpPr>
        <p:spPr>
          <a:xfrm>
            <a:off x="0" y="8748000"/>
            <a:ext cx="6308280" cy="39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© Software University Foundation – </a:t>
            </a:r>
            <a:r>
              <a:rPr lang="en-US" sz="100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hlinkClick r:id="rId3"/>
              </a:rPr>
              <a:t>http://softuni.org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This work is licensed under the </a:t>
            </a:r>
            <a:r>
              <a:rPr lang="en-US" sz="100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hlinkClick r:id="rId4"/>
              </a:rPr>
              <a:t>Creative Commons Attribution-NonCommercial-ShareAlike</a:t>
            </a:r>
            <a:r>
              <a:rPr lang="en-US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 license.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CustomShape 3"/>
          <p:cNvSpPr/>
          <p:nvPr/>
        </p:nvSpPr>
        <p:spPr>
          <a:xfrm>
            <a:off x="6309000" y="8748000"/>
            <a:ext cx="546840" cy="39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16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CustomShape 2"/>
          <p:cNvSpPr/>
          <p:nvPr/>
        </p:nvSpPr>
        <p:spPr>
          <a:xfrm>
            <a:off x="0" y="8748000"/>
            <a:ext cx="6308280" cy="39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© Software University Foundation – </a:t>
            </a:r>
            <a:r>
              <a:rPr lang="en-US" sz="100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hlinkClick r:id="rId3"/>
              </a:rPr>
              <a:t>http://softuni.org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This work is licensed under the </a:t>
            </a:r>
            <a:r>
              <a:rPr lang="en-US" sz="100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hlinkClick r:id="rId4"/>
              </a:rPr>
              <a:t>Creative Commons Attribution-NonCommercial-ShareAlike</a:t>
            </a:r>
            <a:r>
              <a:rPr lang="en-US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 license.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CustomShape 3"/>
          <p:cNvSpPr/>
          <p:nvPr/>
        </p:nvSpPr>
        <p:spPr>
          <a:xfrm>
            <a:off x="6309000" y="8748000"/>
            <a:ext cx="546840" cy="39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16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0" y="8748000"/>
            <a:ext cx="6308280" cy="39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© Software University Foundation – </a:t>
            </a:r>
            <a:r>
              <a:rPr lang="en-US" sz="100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hlinkClick r:id="rId3"/>
              </a:rPr>
              <a:t>http://softuni.org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This work is licensed under the </a:t>
            </a:r>
            <a:r>
              <a:rPr lang="en-US" sz="100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hlinkClick r:id="rId4"/>
              </a:rPr>
              <a:t>Creative Commons Attribution-NonCommercial-ShareAlike</a:t>
            </a:r>
            <a:r>
              <a:rPr lang="en-US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 license.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CustomShape 3"/>
          <p:cNvSpPr/>
          <p:nvPr/>
        </p:nvSpPr>
        <p:spPr>
          <a:xfrm>
            <a:off x="6309000" y="8748000"/>
            <a:ext cx="546840" cy="39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16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0" y="8748000"/>
            <a:ext cx="6308280" cy="39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© Software University Foundation – </a:t>
            </a:r>
            <a:r>
              <a:rPr lang="en-US" sz="100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hlinkClick r:id="rId3"/>
              </a:rPr>
              <a:t>http://softuni.org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This work is licensed under the </a:t>
            </a:r>
            <a:r>
              <a:rPr lang="en-US" sz="100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hlinkClick r:id="rId4"/>
              </a:rPr>
              <a:t>Creative Commons Attribution-NonCommercial-ShareAlike</a:t>
            </a:r>
            <a:r>
              <a:rPr lang="en-US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 license.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CustomShape 3"/>
          <p:cNvSpPr/>
          <p:nvPr/>
        </p:nvSpPr>
        <p:spPr>
          <a:xfrm>
            <a:off x="6309000" y="8748000"/>
            <a:ext cx="546840" cy="39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16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CustomShape 2"/>
          <p:cNvSpPr/>
          <p:nvPr/>
        </p:nvSpPr>
        <p:spPr>
          <a:xfrm>
            <a:off x="0" y="8748000"/>
            <a:ext cx="6308280" cy="39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© Software University Foundation – </a:t>
            </a:r>
            <a:r>
              <a:rPr lang="en-US" sz="100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hlinkClick r:id="rId3"/>
              </a:rPr>
              <a:t>http://softuni.org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This work is licensed under the </a:t>
            </a:r>
            <a:r>
              <a:rPr lang="en-US" sz="100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hlinkClick r:id="rId4"/>
              </a:rPr>
              <a:t>Creative Commons Attribution-NonCommercial-ShareAlike</a:t>
            </a:r>
            <a:r>
              <a:rPr lang="en-US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 license.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CustomShape 3"/>
          <p:cNvSpPr/>
          <p:nvPr/>
        </p:nvSpPr>
        <p:spPr>
          <a:xfrm>
            <a:off x="6309000" y="8748000"/>
            <a:ext cx="546840" cy="39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3600360" y="1604520"/>
            <a:ext cx="49867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3600360" y="1604520"/>
            <a:ext cx="49867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3600360" y="1604520"/>
            <a:ext cx="4986720" cy="3977280"/>
          </a:xfrm>
          <a:prstGeom prst="rect">
            <a:avLst/>
          </a:prstGeom>
          <a:ln>
            <a:noFill/>
          </a:ln>
        </p:spPr>
      </p:pic>
      <p:pic>
        <p:nvPicPr>
          <p:cNvPr id="72" name="Picture 71"/>
          <p:cNvPicPr/>
          <p:nvPr/>
        </p:nvPicPr>
        <p:blipFill>
          <a:blip r:embed="rId2"/>
          <a:stretch/>
        </p:blipFill>
        <p:spPr>
          <a:xfrm>
            <a:off x="3600360" y="1604520"/>
            <a:ext cx="49867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8" name="Picture 107"/>
          <p:cNvPicPr/>
          <p:nvPr/>
        </p:nvPicPr>
        <p:blipFill>
          <a:blip r:embed="rId2"/>
          <a:stretch/>
        </p:blipFill>
        <p:spPr>
          <a:xfrm>
            <a:off x="3600360" y="1604520"/>
            <a:ext cx="4986720" cy="3977280"/>
          </a:xfrm>
          <a:prstGeom prst="rect">
            <a:avLst/>
          </a:prstGeom>
          <a:ln>
            <a:noFill/>
          </a:ln>
        </p:spPr>
      </p:pic>
      <p:pic>
        <p:nvPicPr>
          <p:cNvPr id="109" name="Picture 108"/>
          <p:cNvPicPr/>
          <p:nvPr/>
        </p:nvPicPr>
        <p:blipFill>
          <a:blip r:embed="rId2"/>
          <a:stretch/>
        </p:blipFill>
        <p:spPr>
          <a:xfrm>
            <a:off x="3600360" y="1604520"/>
            <a:ext cx="49867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6" name="Picture 155"/>
          <p:cNvPicPr/>
          <p:nvPr/>
        </p:nvPicPr>
        <p:blipFill>
          <a:blip r:embed="rId2"/>
          <a:stretch/>
        </p:blipFill>
        <p:spPr>
          <a:xfrm>
            <a:off x="3600360" y="1604520"/>
            <a:ext cx="4986720" cy="3977280"/>
          </a:xfrm>
          <a:prstGeom prst="rect">
            <a:avLst/>
          </a:prstGeom>
          <a:ln>
            <a:noFill/>
          </a:ln>
        </p:spPr>
      </p:pic>
      <p:pic>
        <p:nvPicPr>
          <p:cNvPr id="157" name="Picture 156"/>
          <p:cNvPicPr/>
          <p:nvPr/>
        </p:nvPicPr>
        <p:blipFill>
          <a:blip r:embed="rId2"/>
          <a:stretch/>
        </p:blipFill>
        <p:spPr>
          <a:xfrm>
            <a:off x="3600360" y="1604520"/>
            <a:ext cx="49867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2" name="Picture 191"/>
          <p:cNvPicPr/>
          <p:nvPr/>
        </p:nvPicPr>
        <p:blipFill>
          <a:blip r:embed="rId2"/>
          <a:stretch/>
        </p:blipFill>
        <p:spPr>
          <a:xfrm>
            <a:off x="3600360" y="1604520"/>
            <a:ext cx="4986720" cy="3977280"/>
          </a:xfrm>
          <a:prstGeom prst="rect">
            <a:avLst/>
          </a:prstGeom>
          <a:ln>
            <a:noFill/>
          </a:ln>
        </p:spPr>
      </p:pic>
      <p:pic>
        <p:nvPicPr>
          <p:cNvPr id="193" name="Picture 192"/>
          <p:cNvPicPr/>
          <p:nvPr/>
        </p:nvPicPr>
        <p:blipFill>
          <a:blip r:embed="rId2"/>
          <a:stretch/>
        </p:blipFill>
        <p:spPr>
          <a:xfrm>
            <a:off x="3600360" y="1604520"/>
            <a:ext cx="49867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5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6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7"/>
          <p:cNvPicPr/>
          <p:nvPr/>
        </p:nvPicPr>
        <p:blipFill>
          <a:blip r:embed="rId15"/>
          <a:stretch/>
        </p:blipFill>
        <p:spPr>
          <a:xfrm>
            <a:off x="9783000" y="319680"/>
            <a:ext cx="2211480" cy="551160"/>
          </a:xfrm>
          <a:prstGeom prst="rect">
            <a:avLst/>
          </a:prstGeom>
          <a:ln>
            <a:noFill/>
          </a:ln>
        </p:spPr>
      </p:pic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4"/>
          <p:cNvPicPr/>
          <p:nvPr/>
        </p:nvPicPr>
        <p:blipFill>
          <a:blip r:embed="rId15"/>
          <a:stretch/>
        </p:blipFill>
        <p:spPr>
          <a:xfrm>
            <a:off x="9783000" y="319680"/>
            <a:ext cx="2211480" cy="551160"/>
          </a:xfrm>
          <a:prstGeom prst="rect">
            <a:avLst/>
          </a:prstGeom>
          <a:ln>
            <a:noFill/>
          </a:ln>
        </p:spPr>
      </p:pic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 rot="322800">
            <a:off x="10068120" y="2253240"/>
            <a:ext cx="29808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603A1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?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 rot="20630400">
            <a:off x="7569720" y="4341240"/>
            <a:ext cx="2980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603A1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?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11502000" y="4679640"/>
            <a:ext cx="2509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trike="noStrike" spc="-1">
                <a:solidFill>
                  <a:srgbClr val="603A1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?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4"/>
          <p:cNvSpPr/>
          <p:nvPr/>
        </p:nvSpPr>
        <p:spPr>
          <a:xfrm rot="20971200">
            <a:off x="6095880" y="6109560"/>
            <a:ext cx="2631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 spc="-1">
                <a:solidFill>
                  <a:srgbClr val="603A1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?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 rot="568800">
            <a:off x="9158040" y="4031640"/>
            <a:ext cx="287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603A1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?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6"/>
          <p:cNvSpPr/>
          <p:nvPr/>
        </p:nvSpPr>
        <p:spPr>
          <a:xfrm rot="219600">
            <a:off x="7048800" y="2559960"/>
            <a:ext cx="3225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603A1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?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7"/>
          <p:cNvSpPr/>
          <p:nvPr/>
        </p:nvSpPr>
        <p:spPr>
          <a:xfrm rot="20972400">
            <a:off x="11756160" y="2320560"/>
            <a:ext cx="2631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 spc="-1">
                <a:solidFill>
                  <a:srgbClr val="603A1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?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8"/>
          <p:cNvSpPr/>
          <p:nvPr/>
        </p:nvSpPr>
        <p:spPr>
          <a:xfrm rot="562200">
            <a:off x="11776320" y="3447000"/>
            <a:ext cx="2509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trike="noStrike" spc="-1">
                <a:solidFill>
                  <a:srgbClr val="603A1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?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9"/>
          <p:cNvSpPr/>
          <p:nvPr/>
        </p:nvSpPr>
        <p:spPr>
          <a:xfrm rot="571200">
            <a:off x="11139120" y="5625000"/>
            <a:ext cx="2631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 spc="-1">
                <a:solidFill>
                  <a:srgbClr val="603A1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?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10"/>
          <p:cNvSpPr/>
          <p:nvPr/>
        </p:nvSpPr>
        <p:spPr>
          <a:xfrm rot="20949600">
            <a:off x="2718000" y="3305880"/>
            <a:ext cx="4540320" cy="94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6600" b="1" strike="noStrike" spc="-1">
                <a:solidFill>
                  <a:srgbClr val="F3BE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Questions?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0" name="Picture 16"/>
          <p:cNvPicPr/>
          <p:nvPr/>
        </p:nvPicPr>
        <p:blipFill>
          <a:blip r:embed="rId15"/>
          <a:stretch/>
        </p:blipFill>
        <p:spPr>
          <a:xfrm>
            <a:off x="9783000" y="319680"/>
            <a:ext cx="2211480" cy="551160"/>
          </a:xfrm>
          <a:prstGeom prst="rect">
            <a:avLst/>
          </a:prstGeom>
          <a:ln>
            <a:noFill/>
          </a:ln>
        </p:spPr>
      </p:pic>
      <p:pic>
        <p:nvPicPr>
          <p:cNvPr id="121" name="Picture 17"/>
          <p:cNvPicPr/>
          <p:nvPr/>
        </p:nvPicPr>
        <p:blipFill>
          <a:blip r:embed="rId16"/>
          <a:stretch/>
        </p:blipFill>
        <p:spPr>
          <a:xfrm rot="20967600">
            <a:off x="503640" y="2017440"/>
            <a:ext cx="2848680" cy="3304800"/>
          </a:xfrm>
          <a:prstGeom prst="rect">
            <a:avLst/>
          </a:prstGeom>
          <a:ln>
            <a:noFill/>
          </a:ln>
        </p:spPr>
      </p:pic>
      <p:sp>
        <p:nvSpPr>
          <p:cNvPr id="122" name="PlaceHolder 1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23" name="PlaceHolder 1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en/function.array-filter.php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en/function.array-map.php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en/function.array-map.php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liip.ch/archive/2014/11/05/functional-programming-in-php.html" TargetMode="External"/><Relationship Id="rId7" Type="http://schemas.openxmlformats.org/officeDocument/2006/relationships/hyperlink" Target="https://www.cl.cam.ac.uk/teaching/Lectures/funprog-jrh-1996/all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phptherightway.com/pages/Functional-Programming.html" TargetMode="External"/><Relationship Id="rId5" Type="http://schemas.openxmlformats.org/officeDocument/2006/relationships/hyperlink" Target="http://php.net/" TargetMode="External"/><Relationship Id="rId4" Type="http://schemas.openxmlformats.org/officeDocument/2006/relationships/hyperlink" Target="https://www.startutorial.com/articles/view/php-functional-programming-for-beginner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softuni.bg/courses/php-basics" TargetMode="External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9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softuni.org/" TargetMode="External"/><Relationship Id="rId9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4395600" y="22680"/>
            <a:ext cx="7381800" cy="199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en-US" sz="5400" b="1" strike="noStrike" spc="-1">
                <a:solidFill>
                  <a:srgbClr val="F6D18E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Functional Programming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4366440" y="1645920"/>
            <a:ext cx="7381800" cy="175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4000" strike="noStrike" spc="197">
                <a:solidFill>
                  <a:srgbClr val="F0A22E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First Class Functions 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4000" strike="noStrike" spc="197">
                <a:solidFill>
                  <a:srgbClr val="F0A22E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 bound variables,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4000" strike="noStrike" spc="197">
                <a:solidFill>
                  <a:srgbClr val="F0A22E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Higher Order Functions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760320" y="4164120"/>
            <a:ext cx="3186720" cy="52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b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EE792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SoftUni Team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4"/>
          <p:cNvSpPr/>
          <p:nvPr/>
        </p:nvSpPr>
        <p:spPr>
          <a:xfrm>
            <a:off x="760320" y="4633920"/>
            <a:ext cx="3186720" cy="44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/>
          <a:lstStyle/>
          <a:p>
            <a:pPr>
              <a:lnSpc>
                <a:spcPct val="100000"/>
              </a:lnSpc>
            </a:pPr>
            <a:r>
              <a:rPr lang="en-US" sz="2300" b="1" strike="noStrike" spc="-1">
                <a:solidFill>
                  <a:srgbClr val="F4B36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Technical Trainers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5"/>
          <p:cNvSpPr/>
          <p:nvPr/>
        </p:nvSpPr>
        <p:spPr>
          <a:xfrm>
            <a:off x="760320" y="5394600"/>
            <a:ext cx="31867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27A4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Software University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6"/>
          <p:cNvSpPr/>
          <p:nvPr/>
        </p:nvSpPr>
        <p:spPr>
          <a:xfrm>
            <a:off x="760320" y="5735880"/>
            <a:ext cx="3186720" cy="33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5" name="Picture 6"/>
          <p:cNvPicPr/>
          <p:nvPr/>
        </p:nvPicPr>
        <p:blipFill>
          <a:blip r:embed="rId3"/>
          <a:stretch/>
        </p:blipFill>
        <p:spPr>
          <a:xfrm>
            <a:off x="7361640" y="3687840"/>
            <a:ext cx="4122360" cy="2647080"/>
          </a:xfrm>
          <a:prstGeom prst="rect">
            <a:avLst/>
          </a:prstGeom>
          <a:ln>
            <a:noFill/>
          </a:ln>
          <a:effectLst>
            <a:outerShdw dist="139498" dir="2700000">
              <a:srgbClr val="333333">
                <a:alpha val="65000"/>
              </a:srgbClr>
            </a:outerShdw>
          </a:effectLst>
        </p:spPr>
      </p:pic>
      <p:sp>
        <p:nvSpPr>
          <p:cNvPr id="206" name="CustomShape 7"/>
          <p:cNvSpPr/>
          <p:nvPr/>
        </p:nvSpPr>
        <p:spPr>
          <a:xfrm rot="576000">
            <a:off x="5702400" y="3805560"/>
            <a:ext cx="3650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7" name="Picture 16"/>
          <p:cNvPicPr/>
          <p:nvPr/>
        </p:nvPicPr>
        <p:blipFill>
          <a:blip r:embed="rId4"/>
          <a:stretch/>
        </p:blipFill>
        <p:spPr>
          <a:xfrm>
            <a:off x="3450240" y="4191120"/>
            <a:ext cx="2252520" cy="2437560"/>
          </a:xfrm>
          <a:prstGeom prst="rect">
            <a:avLst/>
          </a:prstGeom>
          <a:ln>
            <a:noFill/>
          </a:ln>
        </p:spPr>
      </p:pic>
      <p:pic>
        <p:nvPicPr>
          <p:cNvPr id="208" name="Picture 17"/>
          <p:cNvPicPr/>
          <p:nvPr/>
        </p:nvPicPr>
        <p:blipFill>
          <a:blip r:embed="rId5"/>
          <a:stretch/>
        </p:blipFill>
        <p:spPr>
          <a:xfrm>
            <a:off x="678600" y="2496240"/>
            <a:ext cx="2211480" cy="551160"/>
          </a:xfrm>
          <a:prstGeom prst="rect">
            <a:avLst/>
          </a:prstGeom>
          <a:ln>
            <a:noFill/>
          </a:ln>
        </p:spPr>
      </p:pic>
      <p:pic>
        <p:nvPicPr>
          <p:cNvPr id="209" name="Picture 4"/>
          <p:cNvPicPr/>
          <p:nvPr/>
        </p:nvPicPr>
        <p:blipFill>
          <a:blip r:embed="rId6"/>
          <a:stretch/>
        </p:blipFill>
        <p:spPr>
          <a:xfrm>
            <a:off x="745920" y="3219120"/>
            <a:ext cx="2174760" cy="760320"/>
          </a:xfrm>
          <a:prstGeom prst="rect">
            <a:avLst/>
          </a:prstGeom>
          <a:ln>
            <a:solidFill>
              <a:srgbClr val="376092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/>
          <a:lstStyle/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3BE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Functional versus imperative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3BE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Advantages and disadvantages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455760" y="1554480"/>
            <a:ext cx="11200680" cy="499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/>
          <a:lstStyle/>
          <a:p>
            <a:pPr>
              <a:lnSpc>
                <a:spcPct val="100000"/>
              </a:lnSpc>
            </a:pPr>
            <a:r>
              <a:rPr lang="en-US" sz="3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Advantages of functional programming: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4200">
              <a:lnSpc>
                <a:spcPct val="100000"/>
              </a:lnSpc>
              <a:buClr>
                <a:srgbClr val="F2B254"/>
              </a:buClr>
              <a:buFont typeface="Wingdings" charset="2"/>
              <a:buChar char=""/>
            </a:pPr>
            <a:r>
              <a:rPr lang="en-US" sz="3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Code is </a:t>
            </a:r>
            <a:r>
              <a:rPr lang="en-US" sz="3400" strike="noStrike" spc="-1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predictable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4200">
              <a:lnSpc>
                <a:spcPct val="100000"/>
              </a:lnSpc>
              <a:buClr>
                <a:srgbClr val="F2B254"/>
              </a:buClr>
              <a:buFont typeface="Wingdings" charset="2"/>
              <a:buChar char=""/>
            </a:pPr>
            <a:r>
              <a:rPr lang="en-US" sz="3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Works well in </a:t>
            </a:r>
            <a:r>
              <a:rPr lang="en-US" sz="3400" strike="noStrike" spc="-1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complex systems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4200">
              <a:lnSpc>
                <a:spcPct val="100000"/>
              </a:lnSpc>
              <a:buClr>
                <a:srgbClr val="F2B254"/>
              </a:buClr>
              <a:buFont typeface="Wingdings" charset="2"/>
              <a:buChar char=""/>
            </a:pPr>
            <a:r>
              <a:rPr lang="en-US" sz="3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Almost no errors on basis of </a:t>
            </a:r>
            <a:r>
              <a:rPr lang="en-US" sz="3400" strike="noStrike" spc="-1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dependance</a:t>
            </a:r>
            <a:r>
              <a:rPr lang="en-US" sz="3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of modules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Disadvantages: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4200">
              <a:lnSpc>
                <a:spcPct val="100000"/>
              </a:lnSpc>
              <a:buClr>
                <a:srgbClr val="F2B254"/>
              </a:buClr>
              <a:buFont typeface="Wingdings" charset="2"/>
              <a:buChar char=""/>
            </a:pPr>
            <a:r>
              <a:rPr lang="en-US" sz="3400" strike="noStrike" spc="-1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More memory and processor time</a:t>
            </a:r>
            <a:r>
              <a:rPr lang="en-US" sz="3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used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4200">
              <a:lnSpc>
                <a:spcPct val="100000"/>
              </a:lnSpc>
              <a:buClr>
                <a:srgbClr val="F2B254"/>
              </a:buClr>
              <a:buFont typeface="Wingdings" charset="2"/>
              <a:buChar char=""/>
            </a:pPr>
            <a:r>
              <a:rPr lang="en-US" sz="3400" strike="noStrike" spc="-1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Special skills</a:t>
            </a:r>
            <a:r>
              <a:rPr lang="en-US" sz="3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on behalf of the programmer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4200">
              <a:lnSpc>
                <a:spcPct val="100000"/>
              </a:lnSpc>
              <a:buClr>
                <a:srgbClr val="F2B254"/>
              </a:buClr>
              <a:buFont typeface="Wingdings" charset="2"/>
              <a:buChar char=""/>
            </a:pPr>
            <a:r>
              <a:rPr lang="en-US" sz="3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Not very intuitive with </a:t>
            </a:r>
            <a:r>
              <a:rPr lang="en-US" sz="3400" strike="noStrike" spc="-1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higher learning curve</a:t>
            </a:r>
            <a:r>
              <a:rPr lang="en-US" sz="3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4200">
              <a:lnSpc>
                <a:spcPct val="100000"/>
              </a:lnSpc>
              <a:buClr>
                <a:srgbClr val="F2B254"/>
              </a:buClr>
              <a:buFont typeface="Wingdings" charset="2"/>
              <a:buChar char=""/>
            </a:pPr>
            <a:r>
              <a:rPr lang="en-US" sz="3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548640" y="3934800"/>
            <a:ext cx="11247120" cy="81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b"/>
          <a:lstStyle/>
          <a:p>
            <a:pPr algn="ctr">
              <a:lnSpc>
                <a:spcPct val="100000"/>
              </a:lnSpc>
            </a:pPr>
            <a:r>
              <a:rPr lang="en-US" sz="5400" b="1" strike="noStrike" spc="-1">
                <a:solidFill>
                  <a:srgbClr val="F3BE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Higher Order Functions 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5400" b="1" strike="noStrike" spc="-1">
                <a:solidFill>
                  <a:srgbClr val="F3BE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&amp; Bound Variables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5" name="Picture 6"/>
          <p:cNvPicPr/>
          <p:nvPr/>
        </p:nvPicPr>
        <p:blipFill>
          <a:blip r:embed="rId2"/>
          <a:stretch/>
        </p:blipFill>
        <p:spPr>
          <a:xfrm>
            <a:off x="4212720" y="961560"/>
            <a:ext cx="3559680" cy="1873080"/>
          </a:xfrm>
          <a:prstGeom prst="rect">
            <a:avLst/>
          </a:prstGeom>
          <a:ln>
            <a:noFill/>
          </a:ln>
        </p:spPr>
      </p:pic>
      <p:pic>
        <p:nvPicPr>
          <p:cNvPr id="246" name="Picture 7"/>
          <p:cNvPicPr/>
          <p:nvPr/>
        </p:nvPicPr>
        <p:blipFill>
          <a:blip r:embed="rId3"/>
          <a:stretch/>
        </p:blipFill>
        <p:spPr>
          <a:xfrm>
            <a:off x="7343280" y="2112840"/>
            <a:ext cx="1526400" cy="1179000"/>
          </a:xfrm>
          <a:prstGeom prst="rect">
            <a:avLst/>
          </a:prstGeom>
          <a:ln>
            <a:noFill/>
          </a:ln>
        </p:spPr>
      </p:pic>
      <p:sp>
        <p:nvSpPr>
          <p:cNvPr id="247" name="CustomShape 2"/>
          <p:cNvSpPr/>
          <p:nvPr/>
        </p:nvSpPr>
        <p:spPr>
          <a:xfrm>
            <a:off x="2560320" y="4754880"/>
            <a:ext cx="6857640" cy="169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CustomShape 2"/>
          <p:cNvSpPr/>
          <p:nvPr/>
        </p:nvSpPr>
        <p:spPr>
          <a:xfrm>
            <a:off x="232920" y="901080"/>
            <a:ext cx="11804040" cy="55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/>
          <a:lstStyle/>
          <a:p>
            <a:pPr marL="304920" indent="-304200">
              <a:lnSpc>
                <a:spcPct val="100000"/>
              </a:lnSpc>
              <a:buClr>
                <a:srgbClr val="F2B254"/>
              </a:buClr>
              <a:buFont typeface="Wingdings" charset="2"/>
              <a:buChar char=""/>
            </a:pPr>
            <a:r>
              <a:rPr lang="en-US" sz="3400" strike="noStrike" spc="-1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Argument </a:t>
            </a:r>
            <a:r>
              <a:rPr lang="en-US" sz="3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can be a</a:t>
            </a:r>
            <a:r>
              <a:rPr lang="en-US" sz="3400" strike="noStrike" spc="-1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function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4200">
              <a:lnSpc>
                <a:spcPct val="100000"/>
              </a:lnSpc>
              <a:buClr>
                <a:srgbClr val="F2B254"/>
              </a:buClr>
              <a:buFont typeface="Wingdings" charset="2"/>
              <a:buChar char=""/>
            </a:pPr>
            <a:r>
              <a:rPr lang="en-US" sz="3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Can</a:t>
            </a:r>
            <a:r>
              <a:rPr lang="en-US" sz="3400" strike="noStrike" spc="-1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return other functions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4200">
              <a:lnSpc>
                <a:spcPct val="100000"/>
              </a:lnSpc>
              <a:buClr>
                <a:srgbClr val="F2B254"/>
              </a:buClr>
              <a:buFont typeface="Wingdings" charset="2"/>
              <a:buChar char=""/>
            </a:pPr>
            <a:r>
              <a:rPr lang="en-US" sz="3400" strike="noStrike" spc="-1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Bound variables </a:t>
            </a:r>
            <a:r>
              <a:rPr lang="en-US" sz="3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are imported from outer scope with </a:t>
            </a:r>
            <a:r>
              <a:rPr lang="en-US" sz="3400" strike="noStrike" spc="-1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3BE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Higher Order Functions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4"/>
          <p:cNvSpPr/>
          <p:nvPr/>
        </p:nvSpPr>
        <p:spPr>
          <a:xfrm>
            <a:off x="793080" y="2743200"/>
            <a:ext cx="10514880" cy="3874680"/>
          </a:xfrm>
          <a:prstGeom prst="rect">
            <a:avLst/>
          </a:prstGeom>
          <a:solidFill>
            <a:srgbClr val="B7DEE8">
              <a:alpha val="25000"/>
            </a:srgbClr>
          </a:solidFill>
          <a:ln w="12600">
            <a:solidFill>
              <a:srgbClr val="93C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// anonymous filter function accepting items &gt;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// $min and returns a single filter out of a 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// </a:t>
            </a:r>
            <a:r>
              <a:rPr lang="en-US" sz="2800" strike="noStrike" spc="-1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family of filters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function greater_than(</a:t>
            </a:r>
            <a:r>
              <a:rPr lang="en-US" sz="2800" strike="noStrike" spc="-1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$min</a:t>
            </a:r>
            <a:r>
              <a:rPr lang="en-US" sz="2800" strike="noStrike" spc="-1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){ // Higher order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    return </a:t>
            </a:r>
            <a:r>
              <a:rPr lang="en-US" sz="2800" strike="noStrike" spc="-1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function</a:t>
            </a:r>
            <a:r>
              <a:rPr lang="en-US" sz="2800" strike="noStrike" spc="-1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($item) </a:t>
            </a:r>
            <a:r>
              <a:rPr lang="en-US" sz="2800" strike="noStrike" spc="-1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use </a:t>
            </a:r>
            <a:r>
              <a:rPr lang="en-US" sz="2800" strike="noStrike" spc="-1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(</a:t>
            </a:r>
            <a:r>
              <a:rPr lang="en-US" sz="2800" strike="noStrike" spc="-1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$min</a:t>
            </a:r>
            <a:r>
              <a:rPr lang="en-US" sz="2800" strike="noStrike" spc="-1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) {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        return $item &gt; </a:t>
            </a:r>
            <a:r>
              <a:rPr lang="en-US" sz="2800" strike="noStrike" spc="-1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$min</a:t>
            </a:r>
            <a:r>
              <a:rPr lang="en-US" sz="2800" strike="noStrike" spc="-1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;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    };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}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// Continued on next slide ...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" name="CustomShape 2"/>
          <p:cNvSpPr/>
          <p:nvPr/>
        </p:nvSpPr>
        <p:spPr>
          <a:xfrm>
            <a:off x="190440" y="1151280"/>
            <a:ext cx="11804040" cy="55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/>
          <a:lstStyle/>
          <a:p>
            <a:pPr marL="304920" indent="-304200">
              <a:lnSpc>
                <a:spcPct val="100000"/>
              </a:lnSpc>
              <a:buClr>
                <a:srgbClr val="F2B254"/>
              </a:buClr>
              <a:buFont typeface="Wingdings" charset="2"/>
              <a:buChar char=""/>
            </a:pPr>
            <a:r>
              <a:rPr lang="en-US" sz="3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Example: use </a:t>
            </a:r>
            <a:r>
              <a:rPr lang="en-US" sz="3400" strike="noStrike" spc="-1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array_filter() </a:t>
            </a:r>
            <a:r>
              <a:rPr lang="en-US" sz="3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built in PHP</a:t>
            </a:r>
            <a:r>
              <a:rPr lang="en-US" sz="3400" strike="noStrike" spc="-1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4200">
              <a:lnSpc>
                <a:spcPct val="100000"/>
              </a:lnSpc>
              <a:buClr>
                <a:srgbClr val="F2B254"/>
              </a:buClr>
              <a:buFont typeface="Wingdings" charset="2"/>
              <a:buChar char=""/>
            </a:pPr>
            <a:r>
              <a:rPr lang="en-US" sz="3400" strike="noStrike" spc="-1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greater_than() </a:t>
            </a:r>
            <a:r>
              <a:rPr lang="en-US" sz="3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 the</a:t>
            </a:r>
            <a:r>
              <a:rPr lang="en-US" sz="3400" strike="noStrike" spc="-1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filter function </a:t>
            </a:r>
            <a:r>
              <a:rPr lang="en-US" sz="3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(prev. slide) which is passed as the argument (higher order)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3BE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Higher Order Functions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4"/>
          <p:cNvSpPr/>
          <p:nvPr/>
        </p:nvSpPr>
        <p:spPr>
          <a:xfrm>
            <a:off x="190440" y="2898000"/>
            <a:ext cx="11804040" cy="3502800"/>
          </a:xfrm>
          <a:prstGeom prst="rect">
            <a:avLst/>
          </a:prstGeom>
          <a:solidFill>
            <a:srgbClr val="B7DEE8">
              <a:alpha val="25000"/>
            </a:srgbClr>
          </a:solidFill>
          <a:ln w="12600">
            <a:solidFill>
              <a:srgbClr val="93C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// Code continued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$input = array(1, 2, 3, 4, 5, 6);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// Use array_filter on an input with a selected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// filter function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$output = </a:t>
            </a:r>
            <a:r>
              <a:rPr lang="en-US" sz="2800" strike="noStrike" spc="-1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array_filter</a:t>
            </a:r>
            <a:r>
              <a:rPr lang="en-US" sz="2800" strike="noStrike" spc="-1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($input, </a:t>
            </a:r>
            <a:r>
              <a:rPr lang="en-US" sz="2800" strike="noStrike" spc="-1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greater_than</a:t>
            </a:r>
            <a:r>
              <a:rPr lang="en-US" sz="2800" strike="noStrike" spc="-1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(3));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print_r($output); // items &gt; 3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548640" y="3934800"/>
            <a:ext cx="11247120" cy="81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b"/>
          <a:lstStyle/>
          <a:p>
            <a:pPr algn="ctr">
              <a:lnSpc>
                <a:spcPct val="100000"/>
              </a:lnSpc>
            </a:pP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5400" b="1" strike="noStrike" spc="-1">
                <a:solidFill>
                  <a:srgbClr val="F3BE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Important PHP Built-in Functions 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7" name="Picture 6"/>
          <p:cNvPicPr/>
          <p:nvPr/>
        </p:nvPicPr>
        <p:blipFill>
          <a:blip r:embed="rId2"/>
          <a:stretch/>
        </p:blipFill>
        <p:spPr>
          <a:xfrm>
            <a:off x="4023360" y="914400"/>
            <a:ext cx="3559680" cy="1873080"/>
          </a:xfrm>
          <a:prstGeom prst="rect">
            <a:avLst/>
          </a:prstGeom>
          <a:ln>
            <a:noFill/>
          </a:ln>
        </p:spPr>
      </p:pic>
      <p:pic>
        <p:nvPicPr>
          <p:cNvPr id="258" name="Picture 7"/>
          <p:cNvPicPr/>
          <p:nvPr/>
        </p:nvPicPr>
        <p:blipFill>
          <a:blip r:embed="rId3"/>
          <a:stretch/>
        </p:blipFill>
        <p:spPr>
          <a:xfrm>
            <a:off x="5947920" y="2819520"/>
            <a:ext cx="1526400" cy="1179000"/>
          </a:xfrm>
          <a:prstGeom prst="rect">
            <a:avLst/>
          </a:prstGeom>
          <a:ln>
            <a:noFill/>
          </a:ln>
        </p:spPr>
      </p:pic>
      <p:sp>
        <p:nvSpPr>
          <p:cNvPr id="259" name="CustomShape 2"/>
          <p:cNvSpPr/>
          <p:nvPr/>
        </p:nvSpPr>
        <p:spPr>
          <a:xfrm>
            <a:off x="2560320" y="4754880"/>
            <a:ext cx="6857640" cy="169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" name="CustomShape 2"/>
          <p:cNvSpPr/>
          <p:nvPr/>
        </p:nvSpPr>
        <p:spPr>
          <a:xfrm>
            <a:off x="190440" y="1151280"/>
            <a:ext cx="11804040" cy="55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/>
          <a:lstStyle/>
          <a:p>
            <a:pPr>
              <a:lnSpc>
                <a:spcPct val="100000"/>
              </a:lnSpc>
            </a:pPr>
            <a:r>
              <a:rPr lang="en-US" sz="3400" strike="noStrike" spc="-1" dirty="0" err="1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array_filter</a:t>
            </a:r>
            <a:r>
              <a:rPr lang="en-US" sz="3400" strike="noStrike" spc="-1" dirty="0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() </a:t>
            </a:r>
            <a:r>
              <a:rPr lang="en-US" sz="3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returns </a:t>
            </a:r>
            <a:r>
              <a:rPr lang="en-US" sz="3400" strike="noStrike" spc="-1" dirty="0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only the elements </a:t>
            </a:r>
            <a:r>
              <a:rPr lang="en-US" sz="3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from the  array which</a:t>
            </a:r>
            <a:r>
              <a:rPr lang="en-US" sz="3400" strike="noStrike" spc="-1" dirty="0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pass the callback function with </a:t>
            </a:r>
            <a:r>
              <a:rPr lang="en-US" sz="3400" strike="noStrike" spc="-1" dirty="0" smtClean="0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true</a:t>
            </a:r>
          </a:p>
          <a:p>
            <a:pPr>
              <a:lnSpc>
                <a:spcPct val="100000"/>
              </a:lnSpc>
            </a:pPr>
            <a:endParaRPr lang="en-US" sz="3400" spc="-1" dirty="0">
              <a:solidFill>
                <a:srgbClr val="F3CD6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400" strike="noStrike" spc="-1" dirty="0" smtClean="0">
              <a:solidFill>
                <a:srgbClr val="F3CD6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400" strike="noStrike" spc="-1" dirty="0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More: </a:t>
            </a:r>
            <a:r>
              <a:rPr lang="en-US" sz="3400" strike="noStrike" spc="-1" dirty="0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http://php.net/manual/en/function.array-filter.php</a:t>
            </a: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3BE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PHP Built In array_filter()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4"/>
          <p:cNvSpPr/>
          <p:nvPr/>
        </p:nvSpPr>
        <p:spPr>
          <a:xfrm>
            <a:off x="355032" y="2434680"/>
            <a:ext cx="7527096" cy="2594520"/>
          </a:xfrm>
          <a:prstGeom prst="rect">
            <a:avLst/>
          </a:prstGeom>
          <a:solidFill>
            <a:srgbClr val="B7DEE8">
              <a:alpha val="25000"/>
            </a:srgbClr>
          </a:solidFill>
          <a:ln w="12600">
            <a:solidFill>
              <a:srgbClr val="93C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print_r( 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  array_filter(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    [6, 7, 8, 9, 10, 11, 12],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    </a:t>
            </a:r>
            <a:r>
              <a:rPr lang="en-US" sz="2800" strike="noStrike" spc="-1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function</a:t>
            </a:r>
            <a:r>
              <a:rPr lang="en-US" sz="2800" strike="noStrike" spc="-1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($var) {	return </a:t>
            </a:r>
            <a:r>
              <a:rPr lang="en-US" sz="2800" strike="noStrike" spc="-1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$var % 5 == 0</a:t>
            </a:r>
            <a:r>
              <a:rPr lang="en-US" sz="2800" strike="noStrike" spc="-1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; }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  )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); // Filter elements that can be </a:t>
            </a:r>
            <a:r>
              <a:rPr lang="en-US" sz="2800" strike="noStrike" spc="-1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divided by 5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CustomShape 2"/>
          <p:cNvSpPr/>
          <p:nvPr/>
        </p:nvSpPr>
        <p:spPr>
          <a:xfrm>
            <a:off x="190440" y="1151280"/>
            <a:ext cx="11804040" cy="55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/>
          <a:lstStyle/>
          <a:p>
            <a:pPr>
              <a:lnSpc>
                <a:spcPct val="100000"/>
              </a:lnSpc>
            </a:pPr>
            <a:r>
              <a:rPr lang="en-US" sz="3400" strike="noStrike" spc="-1" dirty="0" err="1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array_map</a:t>
            </a:r>
            <a:r>
              <a:rPr lang="en-US" sz="3400" strike="noStrike" spc="-1" dirty="0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() </a:t>
            </a:r>
            <a:r>
              <a:rPr lang="en-US" sz="3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returns an array with the</a:t>
            </a:r>
            <a:r>
              <a:rPr lang="en-US" sz="3400" strike="noStrike" spc="-1" dirty="0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callback applied to each element </a:t>
            </a:r>
            <a:endParaRPr lang="en-US" sz="3400" strike="noStrike" spc="-1" dirty="0" smtClean="0">
              <a:solidFill>
                <a:srgbClr val="F3CD6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400" spc="-1" dirty="0">
              <a:solidFill>
                <a:srgbClr val="F3CD6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400" strike="noStrike" spc="-1" dirty="0" smtClean="0">
              <a:solidFill>
                <a:srgbClr val="F3CD6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400" strike="noStrike" spc="-1" dirty="0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More: </a:t>
            </a:r>
            <a:r>
              <a:rPr lang="en-US" sz="3400" strike="noStrike" spc="-1" dirty="0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http://php.net/manual/en/function.array-map.php</a:t>
            </a: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3BE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PHP Built In array_map()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4"/>
          <p:cNvSpPr/>
          <p:nvPr/>
        </p:nvSpPr>
        <p:spPr>
          <a:xfrm>
            <a:off x="335628" y="2379816"/>
            <a:ext cx="9282744" cy="2594520"/>
          </a:xfrm>
          <a:prstGeom prst="rect">
            <a:avLst/>
          </a:prstGeom>
          <a:solidFill>
            <a:srgbClr val="B7DEE8">
              <a:alpha val="25000"/>
            </a:srgbClr>
          </a:solidFill>
          <a:ln w="12600">
            <a:solidFill>
              <a:srgbClr val="93C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print_r(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	array_map(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		function($n){ return $n * $n * $n; }, // callback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		[1, 2, 3, 4, 5] // input array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	)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); 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CustomShape 2"/>
          <p:cNvSpPr/>
          <p:nvPr/>
        </p:nvSpPr>
        <p:spPr>
          <a:xfrm>
            <a:off x="146880" y="990720"/>
            <a:ext cx="11804040" cy="55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/>
          <a:lstStyle/>
          <a:p>
            <a:pPr>
              <a:lnSpc>
                <a:spcPct val="100000"/>
              </a:lnSpc>
            </a:pPr>
            <a:r>
              <a:rPr lang="en-US" sz="3400" strike="noStrike" spc="-1" dirty="0" err="1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array_reduce</a:t>
            </a:r>
            <a:r>
              <a:rPr lang="en-US" sz="3400" strike="noStrike" spc="-1" dirty="0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() iteratively reduces </a:t>
            </a:r>
            <a:r>
              <a:rPr lang="en-US" sz="3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input array by applying the</a:t>
            </a:r>
            <a:r>
              <a:rPr lang="en-US" sz="3400" strike="noStrike" spc="-1" dirty="0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callback </a:t>
            </a:r>
            <a:r>
              <a:rPr lang="en-US" sz="3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</a:t>
            </a:r>
            <a:r>
              <a:rPr lang="en-US" sz="3400" strike="noStrike" spc="-1" dirty="0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every iteration </a:t>
            </a:r>
            <a:r>
              <a:rPr lang="en-US" sz="3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reaching a</a:t>
            </a:r>
            <a:r>
              <a:rPr lang="en-US" sz="3400" strike="noStrike" spc="-1" dirty="0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single value </a:t>
            </a:r>
            <a:endParaRPr lang="en-US" sz="3400" strike="noStrike" spc="-1" dirty="0" smtClean="0">
              <a:solidFill>
                <a:srgbClr val="F3CD6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400" spc="-1" dirty="0">
              <a:solidFill>
                <a:srgbClr val="F3CD6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400" strike="noStrike" spc="-1" dirty="0" smtClean="0">
              <a:solidFill>
                <a:srgbClr val="F3CD6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400" spc="-1" dirty="0">
              <a:solidFill>
                <a:srgbClr val="F3CD6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400" strike="noStrike" spc="-1" dirty="0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More: </a:t>
            </a:r>
            <a:r>
              <a:rPr lang="en-US" sz="3400" strike="noStrike" spc="-1" dirty="0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http://php.net/manual/en/function.array-map.php</a:t>
            </a: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3"/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3BE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PHP Built In array_reduce()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4"/>
          <p:cNvSpPr/>
          <p:nvPr/>
        </p:nvSpPr>
        <p:spPr>
          <a:xfrm>
            <a:off x="280817" y="2100960"/>
            <a:ext cx="6449167" cy="3657600"/>
          </a:xfrm>
          <a:prstGeom prst="rect">
            <a:avLst/>
          </a:prstGeom>
          <a:solidFill>
            <a:srgbClr val="B7DEE8">
              <a:alpha val="25000"/>
            </a:srgbClr>
          </a:solidFill>
          <a:ln w="12600">
            <a:solidFill>
              <a:srgbClr val="93C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print_r(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  array_reduce(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    [1,2,3,4,5,6,7,8,9,10], // </a:t>
            </a:r>
            <a:r>
              <a:rPr lang="en-US" sz="2800" strike="noStrike" spc="-1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input array</a:t>
            </a:r>
            <a:r>
              <a:rPr lang="en-US" sz="2800" strike="noStrike" spc="-1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 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    function(</a:t>
            </a:r>
            <a:r>
              <a:rPr lang="en-US" sz="2800" strike="noStrike" spc="-1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$sum</a:t>
            </a:r>
            <a:r>
              <a:rPr lang="en-US" sz="2800" strike="noStrike" spc="-1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, </a:t>
            </a:r>
            <a:r>
              <a:rPr lang="en-US" sz="2800" strike="noStrike" spc="-1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$item</a:t>
            </a:r>
            <a:r>
              <a:rPr lang="en-US" sz="2800" strike="noStrike" spc="-1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){  // </a:t>
            </a:r>
            <a:r>
              <a:rPr lang="en-US" sz="2800" strike="noStrike" spc="-1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callback</a:t>
            </a:r>
            <a:r>
              <a:rPr lang="en-US" sz="2800" strike="noStrike" spc="-1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 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      return $sum + $item;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    }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  )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); // Sum numbers from 1 to 10 == </a:t>
            </a:r>
            <a:r>
              <a:rPr lang="en-US" sz="2800" strike="noStrike" spc="-1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55</a:t>
            </a:r>
            <a:r>
              <a:rPr lang="en-US" sz="2800" strike="noStrike" spc="-1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  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CustomShape 2"/>
          <p:cNvSpPr/>
          <p:nvPr/>
        </p:nvSpPr>
        <p:spPr>
          <a:xfrm>
            <a:off x="146880" y="990720"/>
            <a:ext cx="11804040" cy="55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/>
          <a:lstStyle/>
          <a:p>
            <a:pPr>
              <a:lnSpc>
                <a:spcPct val="100000"/>
              </a:lnSpc>
            </a:pPr>
            <a:r>
              <a:rPr lang="en-US" sz="3400" strike="noStrike" spc="-1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array_walk() : </a:t>
            </a:r>
            <a:r>
              <a:rPr lang="en-US" sz="3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applies a </a:t>
            </a:r>
            <a:r>
              <a:rPr lang="en-US" sz="3400" strike="noStrike" spc="-1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 supplied function </a:t>
            </a:r>
            <a:r>
              <a:rPr lang="en-US" sz="3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</a:t>
            </a:r>
            <a:r>
              <a:rPr lang="en-US" sz="3400" strike="noStrike" spc="-1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every member </a:t>
            </a:r>
            <a:r>
              <a:rPr lang="en-US" sz="3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 the array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400" strike="noStrike" spc="-1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array_walk_recursive():  </a:t>
            </a:r>
            <a:r>
              <a:rPr lang="en-US" sz="3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applies a</a:t>
            </a:r>
            <a:r>
              <a:rPr lang="en-US" sz="3400" strike="noStrike" spc="-1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user supplied function </a:t>
            </a:r>
            <a:r>
              <a:rPr lang="en-US" sz="3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every member of the array </a:t>
            </a:r>
            <a:r>
              <a:rPr lang="en-US" sz="3400" strike="noStrike" spc="-1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recursively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400" strike="noStrike" spc="-1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array_intersect(): </a:t>
            </a:r>
            <a:r>
              <a:rPr lang="en-US" sz="3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computes the </a:t>
            </a:r>
            <a:r>
              <a:rPr lang="en-US" sz="3400" strike="noStrike" spc="-1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intersection</a:t>
            </a:r>
            <a:r>
              <a:rPr lang="en-US" sz="3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of arrays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PHP arrays are widely used in functional code. The usual combination is to pass a function and array to another function.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3BE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More PHP Built In functions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CustomShape 2"/>
          <p:cNvSpPr/>
          <p:nvPr/>
        </p:nvSpPr>
        <p:spPr>
          <a:xfrm>
            <a:off x="190440" y="1151280"/>
            <a:ext cx="11804040" cy="55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/>
          <a:lstStyle/>
          <a:p>
            <a:pPr>
              <a:lnSpc>
                <a:spcPct val="100000"/>
              </a:lnSpc>
            </a:pPr>
            <a:r>
              <a:rPr lang="en-US" sz="3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Write a function to apply twice a function. If twice is applied several times for the same f. it should return a function</a:t>
            </a: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09480" lvl="1" indent="-230760">
              <a:lnSpc>
                <a:spcPct val="100000"/>
              </a:lnSpc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lang="en-US" sz="32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Examples: </a:t>
            </a:r>
            <a:r>
              <a:rPr lang="en-US" sz="3200" b="1" strike="noStrike" spc="-1" dirty="0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$twice($f, 1) = 7</a:t>
            </a: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3BE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Problem: Twice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4"/>
          <p:cNvSpPr/>
          <p:nvPr/>
        </p:nvSpPr>
        <p:spPr>
          <a:xfrm>
            <a:off x="731520" y="2987640"/>
            <a:ext cx="6675120" cy="3413160"/>
          </a:xfrm>
          <a:prstGeom prst="rect">
            <a:avLst/>
          </a:prstGeom>
          <a:solidFill>
            <a:srgbClr val="B7DEE8">
              <a:alpha val="20000"/>
            </a:srgbClr>
          </a:solidFill>
          <a:ln w="12600">
            <a:solidFill>
              <a:srgbClr val="93C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/>
          <a:lstStyle/>
          <a:p>
            <a:pPr>
              <a:lnSpc>
                <a:spcPct val="100000"/>
              </a:lnSpc>
            </a:pPr>
            <a:r>
              <a:rPr lang="en-US" sz="3000" b="1" strike="noStrike" spc="-1" dirty="0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$twice = function($f, $v) {</a:t>
            </a: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1" strike="noStrike" spc="-1" dirty="0" smtClean="0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    return </a:t>
            </a:r>
            <a:r>
              <a:rPr lang="en-US" sz="2800" b="1" spc="-1" dirty="0" smtClean="0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$f($</a:t>
            </a:r>
            <a:r>
              <a:rPr lang="en-US" sz="2800" b="1" spc="-1" dirty="0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f</a:t>
            </a:r>
            <a:r>
              <a:rPr lang="en-US" sz="3000" b="1" strike="noStrike" spc="-1" dirty="0" smtClean="0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( $v) );</a:t>
            </a:r>
            <a:endParaRPr lang="en-US" sz="180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1" strike="noStrike" spc="-1" dirty="0" smtClean="0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};</a:t>
            </a: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1" spc="-1" dirty="0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$f</a:t>
            </a:r>
            <a:r>
              <a:rPr lang="en-US" sz="3000" b="1" strike="noStrike" spc="-1" dirty="0" smtClean="0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 </a:t>
            </a:r>
            <a:r>
              <a:rPr lang="en-US" sz="3000" b="1" strike="noStrike" spc="-1" dirty="0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= function($v){ return $v + 3; };</a:t>
            </a: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1" strike="noStrike" spc="-1" dirty="0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echo</a:t>
            </a:r>
            <a:r>
              <a:rPr lang="en-US" sz="3000" b="1" strike="noStrike" spc="-1" dirty="0" smtClean="0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( $</a:t>
            </a:r>
            <a:r>
              <a:rPr lang="en-US" sz="3000" b="1" strike="noStrike" spc="-1" dirty="0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twice</a:t>
            </a:r>
            <a:r>
              <a:rPr lang="en-US" sz="3000" b="1" strike="noStrike" spc="-1" dirty="0" smtClean="0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(</a:t>
            </a:r>
            <a:r>
              <a:rPr lang="en-US" sz="3200" b="1" spc="-1" dirty="0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$f</a:t>
            </a:r>
            <a:r>
              <a:rPr lang="en-US" sz="3000" b="1" strike="noStrike" spc="-1" dirty="0" smtClean="0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, </a:t>
            </a:r>
            <a:r>
              <a:rPr lang="en-US" sz="3000" b="1" strike="noStrike" spc="-1" dirty="0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7</a:t>
            </a:r>
            <a:r>
              <a:rPr lang="en-US" sz="3000" b="1" strike="noStrike" spc="-1" dirty="0" smtClean="0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) ); </a:t>
            </a:r>
            <a:r>
              <a:rPr lang="en-US" sz="3000" b="1" strike="noStrike" spc="-1" dirty="0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// 13</a:t>
            </a: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3BE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Table of Contents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190440" y="1191600"/>
            <a:ext cx="11804040" cy="552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/>
          <a:lstStyle/>
          <a:p>
            <a:pPr>
              <a:lnSpc>
                <a:spcPct val="95000"/>
              </a:lnSpc>
            </a:pPr>
            <a:r>
              <a:rPr lang="en-US" sz="32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First Class Functions</a:t>
            </a: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5000"/>
              </a:lnSpc>
            </a:pPr>
            <a:r>
              <a:rPr lang="en-US" sz="32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Call a Function</a:t>
            </a: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5000"/>
              </a:lnSpc>
            </a:pPr>
            <a:r>
              <a:rPr lang="en-US" sz="32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Def. Function in Functional Programming</a:t>
            </a: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5000"/>
              </a:lnSpc>
            </a:pPr>
            <a:r>
              <a:rPr lang="en-US" sz="30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Functional Paradigm Explained</a:t>
            </a: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5000"/>
              </a:lnSpc>
            </a:pPr>
            <a:r>
              <a:rPr lang="en-US" sz="30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Functional Versus Imperative</a:t>
            </a: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5000"/>
              </a:lnSpc>
            </a:pPr>
            <a:r>
              <a:rPr lang="en-US" sz="30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Higher Order Functions</a:t>
            </a: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5000"/>
              </a:lnSpc>
            </a:pPr>
            <a:r>
              <a:rPr lang="en-US" sz="30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Important PHP Built-in Functions</a:t>
            </a: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5000"/>
              </a:lnSpc>
            </a:pPr>
            <a:r>
              <a:rPr lang="en-US" sz="30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lang="en-US" sz="30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array_filter</a:t>
            </a:r>
            <a:r>
              <a:rPr lang="en-US" sz="30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(), </a:t>
            </a:r>
            <a:r>
              <a:rPr lang="en-US" sz="30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array_map</a:t>
            </a:r>
            <a:r>
              <a:rPr lang="en-US" sz="30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(), </a:t>
            </a:r>
            <a:r>
              <a:rPr lang="en-US" sz="30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array_reduce</a:t>
            </a:r>
            <a:r>
              <a:rPr lang="en-US" sz="30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()</a:t>
            </a: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5000"/>
              </a:lnSpc>
            </a:pPr>
            <a:r>
              <a:rPr lang="en-US" sz="30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Practice (Lab)</a:t>
            </a: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5000"/>
              </a:lnSpc>
            </a:pPr>
            <a:r>
              <a:rPr lang="en-US" sz="30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Summary</a:t>
            </a: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5000"/>
              </a:lnSpc>
            </a:pP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8720" lvl="1">
              <a:lnSpc>
                <a:spcPct val="95000"/>
              </a:lnSpc>
              <a:buClr>
                <a:srgbClr val="F0A22E"/>
              </a:buClr>
              <a:buSzPct val="80000"/>
            </a:pP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13" name="Picture 2"/>
          <p:cNvPicPr/>
          <p:nvPr/>
        </p:nvPicPr>
        <p:blipFill>
          <a:blip r:embed="rId3"/>
          <a:stretch/>
        </p:blipFill>
        <p:spPr>
          <a:xfrm>
            <a:off x="8253000" y="3301560"/>
            <a:ext cx="3098520" cy="3098520"/>
          </a:xfrm>
          <a:prstGeom prst="rect">
            <a:avLst/>
          </a:prstGeom>
          <a:ln>
            <a:noFill/>
          </a:ln>
        </p:spPr>
      </p:pic>
      <p:pic>
        <p:nvPicPr>
          <p:cNvPr id="214" name="Картина 3"/>
          <p:cNvPicPr/>
          <p:nvPr/>
        </p:nvPicPr>
        <p:blipFill>
          <a:blip r:embed="rId4"/>
          <a:stretch/>
        </p:blipFill>
        <p:spPr>
          <a:xfrm>
            <a:off x="8457120" y="1437120"/>
            <a:ext cx="2690280" cy="1425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640080" y="4952880"/>
            <a:ext cx="10881360" cy="81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b"/>
          <a:lstStyle/>
          <a:p>
            <a:pPr algn="ctr">
              <a:lnSpc>
                <a:spcPct val="100000"/>
              </a:lnSpc>
            </a:pPr>
            <a:r>
              <a:rPr lang="en-US" sz="5400" b="1" strike="noStrike" spc="-1">
                <a:solidFill>
                  <a:srgbClr val="F3BE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Practice: Functional Programming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1446120" y="5754960"/>
            <a:ext cx="8937720" cy="141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 algn="ctr">
              <a:lnSpc>
                <a:spcPct val="100000"/>
              </a:lnSpc>
            </a:pPr>
            <a:r>
              <a:rPr lang="en-US" sz="4000" strike="noStrike" spc="197">
                <a:solidFill>
                  <a:srgbClr val="F0A22E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Live Exercises in Class (Lab)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1" name="Picture 2"/>
          <p:cNvPicPr/>
          <p:nvPr/>
        </p:nvPicPr>
        <p:blipFill>
          <a:blip r:embed="rId2"/>
          <a:stretch/>
        </p:blipFill>
        <p:spPr>
          <a:xfrm>
            <a:off x="3057840" y="1218240"/>
            <a:ext cx="5714280" cy="3332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" name="CustomShape 2"/>
          <p:cNvSpPr/>
          <p:nvPr/>
        </p:nvSpPr>
        <p:spPr>
          <a:xfrm>
            <a:off x="190440" y="1151280"/>
            <a:ext cx="11804040" cy="55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/>
          <a:lstStyle/>
          <a:p>
            <a:pPr marL="304920" indent="-304200">
              <a:lnSpc>
                <a:spcPct val="100000"/>
              </a:lnSpc>
              <a:buClr>
                <a:srgbClr val="F2B254"/>
              </a:buClr>
              <a:buFont typeface="Wingdings" charset="2"/>
              <a:buChar char=""/>
            </a:pPr>
            <a:r>
              <a:rPr lang="en-US" sz="3000" strike="noStrike" spc="-1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First Class</a:t>
            </a:r>
            <a:r>
              <a:rPr lang="en-US" sz="3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functions are stored and passed as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lang="en-US" sz="3000" strike="noStrike" spc="-1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variables</a:t>
            </a:r>
            <a:r>
              <a:rPr lang="en-US" sz="3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4200">
              <a:lnSpc>
                <a:spcPct val="100000"/>
              </a:lnSpc>
              <a:buClr>
                <a:srgbClr val="F2B254"/>
              </a:buClr>
              <a:buFont typeface="Wingdings" charset="2"/>
              <a:buChar char=""/>
            </a:pPr>
            <a:r>
              <a:rPr lang="en-US" sz="3000" strike="noStrike" spc="-1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Higher Order functions </a:t>
            </a:r>
            <a:r>
              <a:rPr lang="en-US" sz="3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either 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Receive a function for argument or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Return a function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4200">
              <a:lnSpc>
                <a:spcPct val="100000"/>
              </a:lnSpc>
              <a:buClr>
                <a:srgbClr val="F2B254"/>
              </a:buClr>
              <a:buFont typeface="Wingdings" charset="2"/>
              <a:buChar char=""/>
            </a:pPr>
            <a:r>
              <a:rPr lang="en-US" sz="3000" strike="noStrike" spc="-1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Recursion</a:t>
            </a:r>
            <a:r>
              <a:rPr lang="en-US" sz="3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is used instead of built in loop constructs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4200">
              <a:lnSpc>
                <a:spcPct val="100000"/>
              </a:lnSpc>
              <a:buClr>
                <a:srgbClr val="F2B254"/>
              </a:buClr>
              <a:buFont typeface="Wingdings" charset="2"/>
              <a:buChar char=""/>
            </a:pPr>
            <a:r>
              <a:rPr lang="en-US" sz="3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 can use a </a:t>
            </a:r>
            <a:r>
              <a:rPr lang="en-US" sz="3000" strike="noStrike" spc="-1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variety of built in functions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4200">
              <a:lnSpc>
                <a:spcPct val="100000"/>
              </a:lnSpc>
              <a:buClr>
                <a:srgbClr val="F2B254"/>
              </a:buClr>
              <a:buFont typeface="Wingdings" charset="2"/>
              <a:buChar char=""/>
            </a:pPr>
            <a:r>
              <a:rPr lang="en-US" sz="3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Keeping a </a:t>
            </a:r>
            <a:r>
              <a:rPr lang="en-US" sz="3000" strike="noStrike" spc="-1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state is avoided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4200">
              <a:lnSpc>
                <a:spcPct val="100000"/>
              </a:lnSpc>
              <a:buClr>
                <a:srgbClr val="F2B254"/>
              </a:buClr>
              <a:buFont typeface="Wingdings" charset="2"/>
              <a:buChar char=""/>
            </a:pPr>
            <a:r>
              <a:rPr lang="en-US" sz="3000" strike="noStrike" spc="-1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Side effects</a:t>
            </a:r>
            <a:r>
              <a:rPr lang="en-US" sz="3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are put </a:t>
            </a:r>
            <a:r>
              <a:rPr lang="en-US" sz="3000" strike="noStrike" spc="-1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 the end </a:t>
            </a:r>
            <a:r>
              <a:rPr lang="en-US" sz="3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after all is computed</a:t>
            </a:r>
            <a:r>
              <a:rPr lang="en-US" sz="3000" strike="noStrike" spc="-1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3BE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Summary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5" name="Picture 8"/>
          <p:cNvPicPr/>
          <p:nvPr/>
        </p:nvPicPr>
        <p:blipFill>
          <a:blip r:embed="rId3"/>
          <a:stretch/>
        </p:blipFill>
        <p:spPr>
          <a:xfrm>
            <a:off x="8216280" y="1371600"/>
            <a:ext cx="2089080" cy="1334520"/>
          </a:xfrm>
          <a:prstGeom prst="rect">
            <a:avLst/>
          </a:prstGeom>
          <a:ln>
            <a:noFill/>
          </a:ln>
        </p:spPr>
      </p:pic>
      <p:pic>
        <p:nvPicPr>
          <p:cNvPr id="286" name="Picture 9"/>
          <p:cNvPicPr/>
          <p:nvPr/>
        </p:nvPicPr>
        <p:blipFill>
          <a:blip r:embed="rId4"/>
          <a:stretch/>
        </p:blipFill>
        <p:spPr>
          <a:xfrm>
            <a:off x="9741600" y="1828800"/>
            <a:ext cx="2253240" cy="2437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" name="CustomShape 2"/>
          <p:cNvSpPr/>
          <p:nvPr/>
        </p:nvSpPr>
        <p:spPr>
          <a:xfrm>
            <a:off x="190440" y="1151280"/>
            <a:ext cx="11804040" cy="55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/>
          <a:lstStyle/>
          <a:p>
            <a:pPr marL="304920" indent="-304200">
              <a:lnSpc>
                <a:spcPct val="100000"/>
              </a:lnSpc>
              <a:buClr>
                <a:srgbClr val="F2B254"/>
              </a:buClr>
              <a:buFont typeface="Wingdings" charset="2"/>
              <a:buChar char=""/>
            </a:pPr>
            <a:r>
              <a:rPr lang="en-US" sz="3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Functional Programming in PHP, </a:t>
            </a:r>
            <a:r>
              <a:rPr lang="en-US" sz="3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https://blog.liip.ch/archive/2014/11/05/functional-programming-in-php.html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4200">
              <a:lnSpc>
                <a:spcPct val="100000"/>
              </a:lnSpc>
              <a:buClr>
                <a:srgbClr val="F2B254"/>
              </a:buClr>
              <a:buFont typeface="Wingdings" charset="2"/>
              <a:buChar char=""/>
            </a:pPr>
            <a:r>
              <a:rPr lang="en-US" sz="3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PHP Functional Programming for Beginner, </a:t>
            </a:r>
            <a:r>
              <a:rPr lang="en-US" sz="3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4"/>
              </a:rPr>
              <a:t>https://www.startutorial.com/articles/view/php-functional-programming-for-beginner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4200">
              <a:lnSpc>
                <a:spcPct val="100000"/>
              </a:lnSpc>
              <a:buClr>
                <a:srgbClr val="F2B254"/>
              </a:buClr>
              <a:buFont typeface="Wingdings" charset="2"/>
              <a:buChar char=""/>
            </a:pPr>
            <a:r>
              <a:rPr lang="en-US" sz="3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PHP Official Documentation, </a:t>
            </a:r>
            <a:r>
              <a:rPr lang="en-US" sz="3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5"/>
              </a:rPr>
              <a:t>http://php.net/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4200">
              <a:lnSpc>
                <a:spcPct val="100000"/>
              </a:lnSpc>
              <a:buClr>
                <a:srgbClr val="F2B254"/>
              </a:buClr>
              <a:buFont typeface="Wingdings" charset="2"/>
              <a:buChar char=""/>
            </a:pPr>
            <a:r>
              <a:rPr lang="en-US" sz="3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PHP The Right Way, Functional Programing in PHP,</a:t>
            </a:r>
            <a:r>
              <a:rPr lang="en-US" sz="3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6"/>
              </a:rPr>
              <a:t>http://www.phptherightway.com/pages/Functional-Programming.html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4200">
              <a:lnSpc>
                <a:spcPct val="100000"/>
              </a:lnSpc>
              <a:buClr>
                <a:srgbClr val="F2B254"/>
              </a:buClr>
              <a:buFont typeface="Wingdings" charset="2"/>
              <a:buChar char=""/>
            </a:pPr>
            <a:r>
              <a:rPr lang="en-US" sz="3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Harrison, John. Introduction to Functional Programming (PDF, 168 pp.), </a:t>
            </a:r>
            <a:r>
              <a:rPr lang="en-US" sz="3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7"/>
              </a:rPr>
              <a:t>https://www.cl.cam.ac.uk/teaching/Lectures/funprog-jrh-1996/all.pdf</a:t>
            </a:r>
            <a:r>
              <a:rPr lang="en-US" sz="3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4200">
              <a:lnSpc>
                <a:spcPct val="100000"/>
              </a:lnSpc>
              <a:buClr>
                <a:srgbClr val="F2B254"/>
              </a:buClr>
              <a:buFont typeface="Wingdings" charset="2"/>
              <a:buChar char=""/>
            </a:pPr>
            <a:r>
              <a:rPr lang="en-US" sz="3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CustomShape 3"/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3BE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Additional Resources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3BE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PHP Basic Syntax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1529280" y="6400800"/>
            <a:ext cx="10481760" cy="35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 algn="r">
              <a:lnSpc>
                <a:spcPct val="100000"/>
              </a:lnSpc>
            </a:pPr>
            <a:r>
              <a:rPr lang="en-US" sz="180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https://softuni.bg/courses/php-basics</a:t>
            </a:r>
            <a:r>
              <a:rPr lang="en-US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2" name="Picture 12"/>
          <p:cNvPicPr/>
          <p:nvPr/>
        </p:nvPicPr>
        <p:blipFill>
          <a:blip r:embed="rId4"/>
          <a:srcRect l="-16209" r="-16209"/>
          <a:stretch/>
        </p:blipFill>
        <p:spPr>
          <a:xfrm>
            <a:off x="303120" y="1246320"/>
            <a:ext cx="2763000" cy="956880"/>
          </a:xfrm>
          <a:prstGeom prst="rect">
            <a:avLst/>
          </a:prstGeom>
          <a:ln>
            <a:noFill/>
          </a:ln>
        </p:spPr>
      </p:pic>
      <p:pic>
        <p:nvPicPr>
          <p:cNvPr id="293" name="Picture 13"/>
          <p:cNvPicPr/>
          <p:nvPr/>
        </p:nvPicPr>
        <p:blipFill>
          <a:blip r:embed="rId5"/>
          <a:srcRect l="-5905" r="-5905"/>
          <a:stretch/>
        </p:blipFill>
        <p:spPr>
          <a:xfrm>
            <a:off x="3787200" y="1254960"/>
            <a:ext cx="2763000" cy="948240"/>
          </a:xfrm>
          <a:prstGeom prst="rect">
            <a:avLst/>
          </a:prstGeom>
          <a:ln>
            <a:noFill/>
          </a:ln>
        </p:spPr>
      </p:pic>
      <p:pic>
        <p:nvPicPr>
          <p:cNvPr id="294" name="Picture 15"/>
          <p:cNvPicPr/>
          <p:nvPr/>
        </p:nvPicPr>
        <p:blipFill>
          <a:blip r:embed="rId6"/>
          <a:srcRect l="-25005" r="-25005"/>
          <a:stretch/>
        </p:blipFill>
        <p:spPr>
          <a:xfrm>
            <a:off x="7271280" y="4002120"/>
            <a:ext cx="4613400" cy="948240"/>
          </a:xfrm>
          <a:prstGeom prst="rect">
            <a:avLst/>
          </a:prstGeom>
          <a:ln>
            <a:noFill/>
          </a:ln>
        </p:spPr>
      </p:pic>
      <p:pic>
        <p:nvPicPr>
          <p:cNvPr id="295" name="Picture 16"/>
          <p:cNvPicPr/>
          <p:nvPr/>
        </p:nvPicPr>
        <p:blipFill>
          <a:blip r:embed="rId7"/>
          <a:srcRect l="-708" r="-708"/>
          <a:stretch/>
        </p:blipFill>
        <p:spPr>
          <a:xfrm>
            <a:off x="7271280" y="5375520"/>
            <a:ext cx="4613400" cy="948240"/>
          </a:xfrm>
          <a:prstGeom prst="rect">
            <a:avLst/>
          </a:prstGeom>
          <a:ln>
            <a:noFill/>
          </a:ln>
        </p:spPr>
      </p:pic>
      <p:pic>
        <p:nvPicPr>
          <p:cNvPr id="296" name="Picture 17"/>
          <p:cNvPicPr/>
          <p:nvPr/>
        </p:nvPicPr>
        <p:blipFill>
          <a:blip r:embed="rId8"/>
          <a:srcRect t="-66517" b="-59511"/>
          <a:stretch/>
        </p:blipFill>
        <p:spPr>
          <a:xfrm>
            <a:off x="7271280" y="2619720"/>
            <a:ext cx="4613400" cy="956880"/>
          </a:xfrm>
          <a:prstGeom prst="rect">
            <a:avLst/>
          </a:prstGeom>
          <a:ln>
            <a:noFill/>
          </a:ln>
        </p:spPr>
      </p:pic>
      <p:pic>
        <p:nvPicPr>
          <p:cNvPr id="297" name="Picture 19"/>
          <p:cNvPicPr/>
          <p:nvPr/>
        </p:nvPicPr>
        <p:blipFill>
          <a:blip r:embed="rId9"/>
          <a:srcRect l="-14710" r="-14710"/>
          <a:stretch/>
        </p:blipFill>
        <p:spPr>
          <a:xfrm>
            <a:off x="303120" y="5375520"/>
            <a:ext cx="2763000" cy="948240"/>
          </a:xfrm>
          <a:prstGeom prst="rect">
            <a:avLst/>
          </a:prstGeom>
          <a:ln>
            <a:noFill/>
          </a:ln>
        </p:spPr>
      </p:pic>
      <p:pic>
        <p:nvPicPr>
          <p:cNvPr id="298" name="Picture 20"/>
          <p:cNvPicPr/>
          <p:nvPr/>
        </p:nvPicPr>
        <p:blipFill>
          <a:blip r:embed="rId10"/>
          <a:stretch/>
        </p:blipFill>
        <p:spPr>
          <a:xfrm>
            <a:off x="3787200" y="5375520"/>
            <a:ext cx="2763000" cy="948240"/>
          </a:xfrm>
          <a:prstGeom prst="rect">
            <a:avLst/>
          </a:prstGeom>
          <a:ln>
            <a:noFill/>
          </a:ln>
        </p:spPr>
      </p:pic>
      <p:pic>
        <p:nvPicPr>
          <p:cNvPr id="299" name="Picture 23"/>
          <p:cNvPicPr/>
          <p:nvPr/>
        </p:nvPicPr>
        <p:blipFill>
          <a:blip r:embed="rId11"/>
          <a:srcRect l="-9956" r="-9956"/>
          <a:stretch/>
        </p:blipFill>
        <p:spPr>
          <a:xfrm>
            <a:off x="7271280" y="1246320"/>
            <a:ext cx="4613400" cy="948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3BE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License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190440" y="1151280"/>
            <a:ext cx="11804040" cy="179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/>
          <a:lstStyle/>
          <a:p>
            <a:r>
              <a:rPr lang="en-US" sz="3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course (slides, examples, demos, videos, homework, etc.)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4200">
              <a:lnSpc>
                <a:spcPct val="100000"/>
              </a:lnSpc>
              <a:buClr>
                <a:srgbClr val="F2B254"/>
              </a:buClr>
              <a:buFont typeface="Wingdings" charset="2"/>
              <a:buChar char=""/>
            </a:pPr>
            <a:r>
              <a:rPr lang="en-US" sz="3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 licensed under the "</a:t>
            </a:r>
            <a:r>
              <a:rPr lang="en-US" sz="340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Creative Commons Attribution-NonCommercial-ShareAlike 4.0 International</a:t>
            </a:r>
            <a:r>
              <a:rPr lang="en-US" sz="3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 license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3"/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03" name="Picture 4"/>
          <p:cNvPicPr/>
          <p:nvPr/>
        </p:nvPicPr>
        <p:blipFill>
          <a:blip r:embed="rId4"/>
          <a:stretch/>
        </p:blipFill>
        <p:spPr>
          <a:xfrm>
            <a:off x="3771720" y="3809880"/>
            <a:ext cx="4641480" cy="1623600"/>
          </a:xfrm>
          <a:prstGeom prst="rect">
            <a:avLst/>
          </a:prstGeom>
          <a:ln>
            <a:solidFill>
              <a:srgbClr val="953735"/>
            </a:solidFill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259920" y="102960"/>
            <a:ext cx="9073440" cy="93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F3BE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Trainings @ Software University (SoftUni)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259920" y="1039680"/>
            <a:ext cx="9433800" cy="563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/>
          <a:lstStyle/>
          <a:p>
            <a:pPr marL="304920" indent="-304200">
              <a:lnSpc>
                <a:spcPct val="100000"/>
              </a:lnSpc>
              <a:buClr>
                <a:srgbClr val="F2B254"/>
              </a:buClr>
              <a:buFont typeface="Wingdings" charset="2"/>
              <a:buChar char=""/>
            </a:pPr>
            <a:r>
              <a:rPr lang="en-US" sz="32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Software University – High-Quality Education, Profession and Job for Software Developers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09480" lvl="1" indent="-230760">
              <a:lnSpc>
                <a:spcPct val="100000"/>
              </a:lnSpc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lang="en-US" sz="290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softuni.bg</a:t>
            </a:r>
            <a:r>
              <a:rPr lang="en-US" sz="29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4200">
              <a:lnSpc>
                <a:spcPct val="100000"/>
              </a:lnSpc>
              <a:buClr>
                <a:srgbClr val="F2B254"/>
              </a:buClr>
              <a:buFont typeface="Wingdings" charset="2"/>
              <a:buChar char=""/>
            </a:pPr>
            <a:r>
              <a:rPr lang="en-US" sz="32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Software University Foundation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09480" lvl="1" indent="-230760">
              <a:lnSpc>
                <a:spcPct val="100000"/>
              </a:lnSpc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lang="en-US" sz="300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4"/>
              </a:rPr>
              <a:t>softuni.org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lvl="1" indent="-304200">
              <a:lnSpc>
                <a:spcPct val="100000"/>
              </a:lnSpc>
              <a:buClr>
                <a:srgbClr val="F2B254"/>
              </a:buClr>
              <a:buFont typeface="Wingdings" charset="2"/>
              <a:buChar char=""/>
            </a:pPr>
            <a:r>
              <a:rPr lang="en-US" sz="32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Software University @ Facebook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09480" lvl="1" indent="-230760">
              <a:lnSpc>
                <a:spcPct val="100000"/>
              </a:lnSpc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lang="en-US" sz="290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5"/>
              </a:rPr>
              <a:t>facebook.com/SoftwareUniversity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lvl="1" indent="-304200">
              <a:lnSpc>
                <a:spcPct val="100000"/>
              </a:lnSpc>
              <a:buClr>
                <a:srgbClr val="F2B254"/>
              </a:buClr>
              <a:buFont typeface="Wingdings" charset="2"/>
              <a:buChar char=""/>
            </a:pPr>
            <a:r>
              <a:rPr lang="en-US" sz="32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Software University Forums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09480" lvl="2" indent="-304200">
              <a:lnSpc>
                <a:spcPct val="100000"/>
              </a:lnSpc>
              <a:buClr>
                <a:srgbClr val="F2B254"/>
              </a:buClr>
              <a:buFont typeface="Wingdings" charset="2"/>
              <a:buChar char=""/>
            </a:pPr>
            <a:r>
              <a:rPr lang="en-US" sz="300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6"/>
              </a:rPr>
              <a:t>forum.softuni.bg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6" name="Picture 4"/>
          <p:cNvPicPr/>
          <p:nvPr/>
        </p:nvPicPr>
        <p:blipFill>
          <a:blip r:embed="rId7"/>
          <a:stretch/>
        </p:blipFill>
        <p:spPr>
          <a:xfrm>
            <a:off x="10075680" y="4064400"/>
            <a:ext cx="1003320" cy="1017000"/>
          </a:xfrm>
          <a:prstGeom prst="rect">
            <a:avLst/>
          </a:prstGeom>
          <a:ln>
            <a:noFill/>
          </a:ln>
        </p:spPr>
      </p:pic>
      <p:pic>
        <p:nvPicPr>
          <p:cNvPr id="307" name="Picture 12"/>
          <p:cNvPicPr/>
          <p:nvPr/>
        </p:nvPicPr>
        <p:blipFill>
          <a:blip r:embed="rId8"/>
          <a:stretch/>
        </p:blipFill>
        <p:spPr>
          <a:xfrm>
            <a:off x="10109160" y="5410080"/>
            <a:ext cx="969480" cy="965160"/>
          </a:xfrm>
          <a:prstGeom prst="rect">
            <a:avLst/>
          </a:prstGeom>
          <a:ln>
            <a:noFill/>
          </a:ln>
        </p:spPr>
      </p:pic>
      <p:pic>
        <p:nvPicPr>
          <p:cNvPr id="308" name="Picture 11"/>
          <p:cNvPicPr/>
          <p:nvPr/>
        </p:nvPicPr>
        <p:blipFill>
          <a:blip r:embed="rId9"/>
          <a:stretch/>
        </p:blipFill>
        <p:spPr>
          <a:xfrm>
            <a:off x="6295320" y="2727360"/>
            <a:ext cx="2746440" cy="3656880"/>
          </a:xfrm>
          <a:prstGeom prst="rect">
            <a:avLst/>
          </a:prstGeom>
          <a:ln>
            <a:noFill/>
          </a:ln>
        </p:spPr>
      </p:pic>
      <p:pic>
        <p:nvPicPr>
          <p:cNvPr id="309" name="Picture 13"/>
          <p:cNvPicPr/>
          <p:nvPr/>
        </p:nvPicPr>
        <p:blipFill>
          <a:blip r:embed="rId10"/>
          <a:stretch/>
        </p:blipFill>
        <p:spPr>
          <a:xfrm>
            <a:off x="9643320" y="3129840"/>
            <a:ext cx="1867680" cy="465480"/>
          </a:xfrm>
          <a:prstGeom prst="rect">
            <a:avLst/>
          </a:prstGeom>
          <a:ln>
            <a:noFill/>
          </a:ln>
        </p:spPr>
      </p:pic>
      <p:pic>
        <p:nvPicPr>
          <p:cNvPr id="310" name="Picture 14"/>
          <p:cNvPicPr/>
          <p:nvPr/>
        </p:nvPicPr>
        <p:blipFill>
          <a:blip r:embed="rId11"/>
          <a:stretch/>
        </p:blipFill>
        <p:spPr>
          <a:xfrm>
            <a:off x="9829440" y="1039680"/>
            <a:ext cx="1495440" cy="1845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CustomShape 2"/>
          <p:cNvSpPr/>
          <p:nvPr/>
        </p:nvSpPr>
        <p:spPr>
          <a:xfrm>
            <a:off x="190440" y="1151280"/>
            <a:ext cx="11804040" cy="537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/>
          <a:lstStyle/>
          <a:p>
            <a:pPr algn="ctr">
              <a:lnSpc>
                <a:spcPct val="100000"/>
              </a:lnSpc>
            </a:pP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7200" b="1" strike="noStrike" spc="-1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sli.do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15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#PHP-Web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3BE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Questions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3BE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First-class Functions</a:t>
            </a: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455760" y="1147680"/>
            <a:ext cx="11200680" cy="540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/>
          <a:lstStyle/>
          <a:p>
            <a:pPr marL="304920" indent="-304200">
              <a:lnSpc>
                <a:spcPct val="100000"/>
              </a:lnSpc>
              <a:buClr>
                <a:srgbClr val="F2B254"/>
              </a:buClr>
              <a:buFont typeface="Wingdings" charset="2"/>
              <a:buChar char=""/>
            </a:pPr>
            <a:r>
              <a:rPr lang="en-US" sz="3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PHP supports </a:t>
            </a:r>
            <a:r>
              <a:rPr lang="en-US" sz="3400" strike="noStrike" spc="-1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functions as variable values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4200">
              <a:lnSpc>
                <a:spcPct val="100000"/>
              </a:lnSpc>
              <a:buClr>
                <a:srgbClr val="F2B254"/>
              </a:buClr>
              <a:buFont typeface="Wingdings" charset="2"/>
              <a:buChar char=""/>
            </a:pPr>
            <a:r>
              <a:rPr lang="en-US" sz="32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PHP functions can be </a:t>
            </a:r>
            <a:r>
              <a:rPr lang="en-US" sz="3200" strike="noStrike" spc="-1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passed as variables to other functions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785880" y="2560320"/>
            <a:ext cx="10735200" cy="3337200"/>
          </a:xfrm>
          <a:prstGeom prst="rect">
            <a:avLst/>
          </a:prstGeom>
          <a:solidFill>
            <a:srgbClr val="B7DEE8">
              <a:alpha val="25000"/>
            </a:srgbClr>
          </a:solidFill>
          <a:ln w="12600">
            <a:solidFill>
              <a:srgbClr val="93C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20000"/>
              </a:lnSpc>
            </a:pP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2600" b="1" strike="noStrike" spc="-1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$filter_even = </a:t>
            </a:r>
            <a:r>
              <a:rPr lang="en-US" sz="2600" b="1" strike="noStrike" spc="-1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function($item) {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2600" b="1" strike="noStrike" spc="-1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    return ($item % 2) == 0; // out depends on in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2600" b="1" strike="noStrike" spc="-1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};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2600" b="1" strike="noStrike" spc="-1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// Built-in array_filter accepts both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2600" b="1" strike="noStrike" spc="-1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// the data and the function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2600" b="1" strike="noStrike" spc="-1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$output = </a:t>
            </a:r>
            <a:r>
              <a:rPr lang="en-US" sz="2600" b="1" strike="noStrike" spc="-1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array_filter</a:t>
            </a:r>
            <a:r>
              <a:rPr lang="en-US" sz="2600" b="1" strike="noStrike" spc="-1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($input, </a:t>
            </a:r>
            <a:r>
              <a:rPr lang="en-US" sz="2600" b="1" strike="noStrike" spc="-1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$filter_even</a:t>
            </a:r>
            <a:r>
              <a:rPr lang="en-US" sz="2600" b="1" strike="noStrike" spc="-1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);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3BE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Call a function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455760" y="1147680"/>
            <a:ext cx="11200680" cy="540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/>
          <a:lstStyle/>
          <a:p>
            <a:pPr marL="304920" indent="-304200">
              <a:lnSpc>
                <a:spcPct val="100000"/>
              </a:lnSpc>
              <a:buClr>
                <a:srgbClr val="F2B254"/>
              </a:buClr>
              <a:buFont typeface="Wingdings" charset="2"/>
              <a:buChar char=""/>
            </a:pPr>
            <a:r>
              <a:rPr lang="en-US" sz="3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Instead of function name we use a variable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4200">
              <a:lnSpc>
                <a:spcPct val="100000"/>
              </a:lnSpc>
              <a:buClr>
                <a:srgbClr val="F2B254"/>
              </a:buClr>
              <a:buFont typeface="Wingdings" charset="2"/>
              <a:buChar char=""/>
            </a:pPr>
            <a:r>
              <a:rPr lang="en-US" sz="32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function receives arguments as usual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785880" y="2560320"/>
            <a:ext cx="10735200" cy="3337200"/>
          </a:xfrm>
          <a:prstGeom prst="rect">
            <a:avLst/>
          </a:prstGeom>
          <a:solidFill>
            <a:srgbClr val="B7DEE8">
              <a:alpha val="25000"/>
            </a:srgbClr>
          </a:solidFill>
          <a:ln w="12600">
            <a:solidFill>
              <a:srgbClr val="93C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20000"/>
              </a:lnSpc>
            </a:pPr>
            <a:r>
              <a:rPr lang="en-US" sz="2600" b="1" strike="noStrike" spc="-1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$filter_even = </a:t>
            </a:r>
            <a:r>
              <a:rPr lang="en-US" sz="2600" b="1" strike="noStrike" spc="-1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function($item) {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2600" b="1" strike="noStrike" spc="-1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    return ($item % 2) == 0; // out depends on in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2600" b="1" strike="noStrike" spc="-1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};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2600" b="1" strike="noStrike" spc="-1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$even_wrap = function($input){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2600" b="1" strike="noStrike" spc="-1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	Return </a:t>
            </a:r>
            <a:r>
              <a:rPr lang="en-US" sz="2600" b="1" strike="noStrike" spc="-1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array_filter</a:t>
            </a:r>
            <a:r>
              <a:rPr lang="en-US" sz="2600" b="1" strike="noStrike" spc="-1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($input, </a:t>
            </a:r>
            <a:r>
              <a:rPr lang="en-US" sz="2600" b="1" strike="noStrike" spc="-1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$filter_even</a:t>
            </a:r>
            <a:r>
              <a:rPr lang="en-US" sz="2600" b="1" strike="noStrike" spc="-1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);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2600" b="1" strike="noStrike" spc="-1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}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2600" b="1" strike="noStrike" spc="-1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$even_wrap($input); 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4"/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274320" y="3751920"/>
            <a:ext cx="11612520" cy="81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b"/>
          <a:lstStyle/>
          <a:p>
            <a:pPr algn="ctr">
              <a:lnSpc>
                <a:spcPct val="100000"/>
              </a:lnSpc>
            </a:pPr>
            <a:r>
              <a:rPr lang="en-US" sz="5400" b="1" strike="noStrike" spc="-1">
                <a:solidFill>
                  <a:srgbClr val="F3BE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Function in Functional programming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7" name="Picture 2"/>
          <p:cNvPicPr/>
          <p:nvPr/>
        </p:nvPicPr>
        <p:blipFill>
          <a:blip r:embed="rId2"/>
          <a:stretch/>
        </p:blipFill>
        <p:spPr>
          <a:xfrm>
            <a:off x="2665440" y="1197000"/>
            <a:ext cx="6462720" cy="2094480"/>
          </a:xfrm>
          <a:prstGeom prst="rect">
            <a:avLst/>
          </a:prstGeom>
          <a:ln>
            <a:noFill/>
          </a:ln>
        </p:spPr>
      </p:pic>
      <p:sp>
        <p:nvSpPr>
          <p:cNvPr id="228" name="CustomShape 2"/>
          <p:cNvSpPr/>
          <p:nvPr/>
        </p:nvSpPr>
        <p:spPr>
          <a:xfrm>
            <a:off x="1554480" y="4798440"/>
            <a:ext cx="8937720" cy="68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 algn="ctr">
              <a:lnSpc>
                <a:spcPct val="100000"/>
              </a:lnSpc>
            </a:pPr>
            <a:r>
              <a:rPr lang="en-US" sz="4000" strike="noStrike" spc="197">
                <a:solidFill>
                  <a:srgbClr val="F0A22E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Expression connecting output to input without side effects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3BE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Functional Paradigm Explained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412200" y="996120"/>
            <a:ext cx="11200680" cy="540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/>
          <a:lstStyle/>
          <a:p>
            <a:pPr marL="304920" indent="-304200">
              <a:lnSpc>
                <a:spcPct val="100000"/>
              </a:lnSpc>
              <a:buClr>
                <a:srgbClr val="F2B254"/>
              </a:buClr>
              <a:buFont typeface="Wingdings" charset="2"/>
              <a:buChar char=""/>
            </a:pPr>
            <a:r>
              <a:rPr lang="en-US" sz="3400" strike="noStrike" spc="-1" dirty="0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Immutable </a:t>
            </a:r>
            <a:r>
              <a:rPr lang="en-US" sz="3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variable types created once and unchanged</a:t>
            </a: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4200">
              <a:lnSpc>
                <a:spcPct val="100000"/>
              </a:lnSpc>
              <a:buClr>
                <a:srgbClr val="F2B254"/>
              </a:buClr>
              <a:buFont typeface="Wingdings" charset="2"/>
              <a:buChar char=""/>
            </a:pPr>
            <a:r>
              <a:rPr lang="en-US" sz="3400" strike="noStrike" spc="-1" dirty="0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Predictable functions:</a:t>
            </a: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Output depends on input only trough an </a:t>
            </a:r>
            <a:r>
              <a:rPr lang="en-US" sz="3400" strike="noStrike" spc="-1" dirty="0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expression</a:t>
            </a: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lang="en-US" sz="3400" strike="noStrike" spc="-1" dirty="0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 keeping or change</a:t>
            </a:r>
            <a:r>
              <a:rPr lang="en-US" sz="3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of </a:t>
            </a:r>
            <a:r>
              <a:rPr lang="en-US" sz="340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state</a:t>
            </a:r>
            <a:endParaRPr lang="en-US" sz="34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40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4200">
              <a:lnSpc>
                <a:spcPct val="100000"/>
              </a:lnSpc>
              <a:buClr>
                <a:srgbClr val="F2B254"/>
              </a:buClr>
              <a:buFont typeface="Wingdings" charset="2"/>
              <a:buChar char=""/>
            </a:pPr>
            <a:r>
              <a:rPr lang="en-US" sz="3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Functions can receive other </a:t>
            </a:r>
            <a:r>
              <a:rPr lang="en-US" sz="3400" strike="noStrike" spc="-1" dirty="0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functions as arguments</a:t>
            </a: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4200">
              <a:lnSpc>
                <a:spcPct val="100000"/>
              </a:lnSpc>
              <a:buClr>
                <a:srgbClr val="F2B254"/>
              </a:buClr>
              <a:buFont typeface="Wingdings" charset="2"/>
              <a:buChar char=""/>
            </a:pPr>
            <a:r>
              <a:rPr lang="en-US" sz="3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Functions can </a:t>
            </a:r>
            <a:r>
              <a:rPr lang="en-US" sz="3400" strike="noStrike" spc="-1" dirty="0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return functions</a:t>
            </a: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4200">
              <a:lnSpc>
                <a:spcPct val="100000"/>
              </a:lnSpc>
              <a:buClr>
                <a:srgbClr val="F2B254"/>
              </a:buClr>
              <a:buFont typeface="Wingdings" charset="2"/>
              <a:buChar char=""/>
            </a:pPr>
            <a:r>
              <a:rPr lang="en-US" sz="3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 </a:t>
            </a:r>
            <a:r>
              <a:rPr lang="en-US" sz="3400" strike="noStrike" spc="-1" dirty="0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recursion</a:t>
            </a:r>
            <a:r>
              <a:rPr lang="en-US" sz="3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</a:t>
            </a:r>
            <a:r>
              <a:rPr lang="en-US" sz="3400" strike="noStrike" spc="-1" dirty="0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function calling itself</a:t>
            </a:r>
            <a:r>
              <a:rPr lang="en-US" sz="3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instead of loops</a:t>
            </a: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" name="CustomShape 4"/>
          <p:cNvSpPr/>
          <p:nvPr/>
        </p:nvSpPr>
        <p:spPr>
          <a:xfrm>
            <a:off x="831240" y="3054096"/>
            <a:ext cx="10735200" cy="2011680"/>
          </a:xfrm>
          <a:prstGeom prst="rect">
            <a:avLst/>
          </a:prstGeom>
          <a:solidFill>
            <a:srgbClr val="B7DEE8">
              <a:alpha val="25000"/>
            </a:srgbClr>
          </a:solidFill>
          <a:ln w="12600">
            <a:solidFill>
              <a:srgbClr val="93C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20000"/>
              </a:lnSpc>
            </a:pPr>
            <a:r>
              <a:rPr lang="en-US" sz="2600" b="1" strike="noStrike" spc="-1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$fib = function($n) use(&amp;$fib){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2600" b="1" strike="noStrike" spc="-1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    return ($n === 0 || $n === 1) ? $n : $fib($n -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2600" b="1" strike="noStrike" spc="-1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    1) + $fib($n - 2);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2600" b="1" strike="noStrike" spc="-1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};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3BE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Functional Paradigm Explained - example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455760" y="1147680"/>
            <a:ext cx="11200680" cy="540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/>
          <a:lstStyle/>
          <a:p>
            <a:pPr>
              <a:lnSpc>
                <a:spcPct val="100000"/>
              </a:lnSpc>
            </a:pPr>
            <a:r>
              <a:rPr lang="en-US" sz="3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 purely functional code</a:t>
            </a:r>
            <a:r>
              <a:rPr lang="en-US" sz="340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</a:p>
          <a:p>
            <a:pPr>
              <a:lnSpc>
                <a:spcPct val="100000"/>
              </a:lnSpc>
            </a:pPr>
            <a:endParaRPr lang="en-US" sz="34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40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4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4200">
              <a:lnSpc>
                <a:spcPct val="100000"/>
              </a:lnSpc>
              <a:buClr>
                <a:srgbClr val="F2B254"/>
              </a:buClr>
              <a:buFont typeface="Wingdings" charset="2"/>
              <a:buChar char=""/>
            </a:pPr>
            <a:r>
              <a:rPr lang="en-US" sz="3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Recursion – functional code</a:t>
            </a: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4200">
              <a:lnSpc>
                <a:spcPct val="100000"/>
              </a:lnSpc>
              <a:buClr>
                <a:srgbClr val="F2B254"/>
              </a:buClr>
              <a:buFont typeface="Wingdings" charset="2"/>
              <a:buChar char=""/>
            </a:pPr>
            <a:r>
              <a:rPr lang="en-US" sz="3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for loop – non functional code</a:t>
            </a: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640080" y="1737360"/>
            <a:ext cx="10735200" cy="3566160"/>
          </a:xfrm>
          <a:prstGeom prst="rect">
            <a:avLst/>
          </a:prstGeom>
          <a:solidFill>
            <a:srgbClr val="B7DEE8">
              <a:alpha val="25000"/>
            </a:srgbClr>
          </a:solidFill>
          <a:ln w="12600">
            <a:solidFill>
              <a:srgbClr val="93C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20000"/>
              </a:lnSpc>
            </a:pPr>
            <a:r>
              <a:rPr lang="en-US" sz="2600" b="1" strike="noStrike" spc="-1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$fib</a:t>
            </a:r>
            <a:r>
              <a:rPr lang="en-US" sz="2600" b="1" strike="noStrike" spc="-1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 = function( $n ) use(&amp;</a:t>
            </a:r>
            <a:r>
              <a:rPr lang="en-US" sz="2600" b="1" strike="noStrike" spc="-1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$fib</a:t>
            </a:r>
            <a:r>
              <a:rPr lang="en-US" sz="2600" b="1" strike="noStrike" spc="-1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) {</a:t>
            </a:r>
            <a:r>
              <a:rPr lang="en-US" sz="2600" b="1" strike="noStrike" spc="-1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// Recursion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2600" b="1" strike="noStrike" spc="-1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    return ($n === 0 || $n === 1) ? $n : </a:t>
            </a:r>
            <a:r>
              <a:rPr lang="en-US" sz="2600" b="1" strike="noStrike" spc="-1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$fib</a:t>
            </a:r>
            <a:r>
              <a:rPr lang="en-US" sz="2600" b="1" strike="noStrike" spc="-1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($n -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2600" b="1" strike="noStrike" spc="-1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    1) + </a:t>
            </a:r>
            <a:r>
              <a:rPr lang="en-US" sz="2600" b="1" strike="noStrike" spc="-1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$fib</a:t>
            </a:r>
            <a:r>
              <a:rPr lang="en-US" sz="2600" b="1" strike="noStrike" spc="-1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($n - 2);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2600" b="1" strike="noStrike" spc="-1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};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2600" b="1" strike="noStrike" spc="-1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for($i = 1; $i &lt; 11; $i++){</a:t>
            </a:r>
            <a:r>
              <a:rPr lang="en-US" sz="2600" b="1" strike="noStrike" spc="-1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// Non functional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2600" b="1" strike="noStrike" spc="-1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	echo "i = $i, Fib. = ".$fib( $i )."&lt;br /&gt;";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2600" b="1" strike="noStrike" spc="-1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};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4"/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3BE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Functional Paradigm Explained – example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455760" y="1147680"/>
            <a:ext cx="11200680" cy="540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/>
          <a:lstStyle/>
          <a:p>
            <a:pPr>
              <a:lnSpc>
                <a:spcPct val="100000"/>
              </a:lnSpc>
            </a:pPr>
            <a:r>
              <a:rPr lang="en-US" sz="3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Loop in functional code (we use </a:t>
            </a:r>
            <a:r>
              <a:rPr lang="en-US" sz="3400" strike="noStrike" spc="-1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$fib</a:t>
            </a:r>
            <a:r>
              <a:rPr lang="en-US" sz="3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from </a:t>
            </a:r>
            <a:r>
              <a:rPr lang="en-US" sz="3400" strike="noStrike" spc="-1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prev. slide</a:t>
            </a:r>
            <a:r>
              <a:rPr lang="en-US" sz="3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):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4200">
              <a:lnSpc>
                <a:spcPct val="100000"/>
              </a:lnSpc>
              <a:buClr>
                <a:srgbClr val="F2B254"/>
              </a:buClr>
              <a:buFont typeface="Wingdings" charset="2"/>
              <a:buChar char=""/>
            </a:pPr>
            <a:r>
              <a:rPr lang="en-US" sz="3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548640" y="1920240"/>
            <a:ext cx="10881360" cy="4572000"/>
          </a:xfrm>
          <a:prstGeom prst="rect">
            <a:avLst/>
          </a:prstGeom>
          <a:solidFill>
            <a:srgbClr val="B7DEE8">
              <a:alpha val="25000"/>
            </a:srgbClr>
          </a:solidFill>
          <a:ln w="12600">
            <a:solidFill>
              <a:srgbClr val="93C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20000"/>
              </a:lnSpc>
            </a:pPr>
            <a:r>
              <a:rPr lang="en-US" sz="2600" b="1" strike="noStrike" spc="-1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$fibN</a:t>
            </a:r>
            <a:r>
              <a:rPr lang="en-US" sz="2600" b="1" strike="noStrike" spc="-1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 = function(&amp;$fib, &amp;$fibN, $i = 1, $n = 10,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2600" b="1" strike="noStrike" spc="-1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                 $out = ""){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2600" b="1" strike="noStrike" spc="-1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	if($i &lt; $n)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2600" b="1" strike="noStrike" spc="-1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    return </a:t>
            </a:r>
            <a:r>
              <a:rPr lang="en-US" sz="2600" b="1" strike="noStrike" spc="-1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$fibN</a:t>
            </a:r>
            <a:r>
              <a:rPr lang="en-US" sz="2600" b="1" strike="noStrike" spc="-1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($fib, $fibN, $i+1, $n, $out.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2600" b="1" strike="noStrike" spc="-1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    "Fib.($i) = ".</a:t>
            </a:r>
            <a:r>
              <a:rPr lang="en-US" sz="2600" b="1" strike="noStrike" spc="-1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$fib</a:t>
            </a:r>
            <a:r>
              <a:rPr lang="en-US" sz="2600" b="1" strike="noStrike" spc="-1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($i)."&lt;br /&gt;"); </a:t>
            </a:r>
            <a:r>
              <a:rPr lang="en-US" sz="2600" b="1" strike="noStrike" spc="-1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// Recursion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2600" b="1" strike="noStrike" spc="-1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	else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2600" b="1" strike="noStrike" spc="-1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	  return $out."Fib.($i) = ".</a:t>
            </a:r>
            <a:r>
              <a:rPr lang="en-US" sz="2600" b="1" strike="noStrike" spc="-1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$fib</a:t>
            </a:r>
            <a:r>
              <a:rPr lang="en-US" sz="2600" b="1" strike="noStrike" spc="-1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($i)."&lt;br /&gt;";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2600" b="1" strike="noStrike" spc="-1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};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2600" b="1" strike="noStrike" spc="-1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echo</a:t>
            </a:r>
            <a:r>
              <a:rPr lang="en-US" sz="2600" b="1" strike="noStrike" spc="-1">
                <a:solidFill>
                  <a:srgbClr val="FBEEDC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 $fibN( $fib, $fibN, 1, 10 ); </a:t>
            </a:r>
            <a:r>
              <a:rPr lang="en-US" sz="2600" b="1" strike="noStrike" spc="-1">
                <a:solidFill>
                  <a:srgbClr val="F3CD6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// Side effect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4"/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307</TotalTime>
  <Words>1378</Words>
  <Application>Microsoft Office PowerPoint</Application>
  <PresentationFormat>Custom</PresentationFormat>
  <Paragraphs>294</Paragraphs>
  <Slides>25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Arial</vt:lpstr>
      <vt:lpstr>Calibri</vt:lpstr>
      <vt:lpstr>Courier 10 Pitch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Functional programming</dc:title>
  <dc:subject>PHP Fundamentals Course</dc:subject>
  <dc:creator>Boyan Mak Mihaylov</dc:creator>
  <cp:keywords>SoftUni Software University programming software development software engineering education training course</cp:keywords>
  <dc:description>Software University Foundation - http://softuni.org</dc:description>
  <cp:lastModifiedBy>Jordan Iliev</cp:lastModifiedBy>
  <cp:revision>55</cp:revision>
  <dcterms:created xsi:type="dcterms:W3CDTF">2014-01-02T17:00:34Z</dcterms:created>
  <dcterms:modified xsi:type="dcterms:W3CDTF">2017-09-26T13:03:42Z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15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37</vt:i4>
  </property>
  <property fmtid="{D5CDD505-2E9C-101B-9397-08002B2CF9AE}" pid="12" name="_TemplateID">
    <vt:lpwstr>TC027879909991</vt:lpwstr>
  </property>
  <property fmtid="{D5CDD505-2E9C-101B-9397-08002B2CF9AE}" pid="13" name="category">
    <vt:lpwstr>programming;computer programming;software development</vt:lpwstr>
  </property>
</Properties>
</file>