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6"/>
  </p:notesMasterIdLst>
  <p:handoutMasterIdLst>
    <p:handoutMasterId r:id="rId37"/>
  </p:handoutMasterIdLst>
  <p:sldIdLst>
    <p:sldId id="394" r:id="rId3"/>
    <p:sldId id="616" r:id="rId4"/>
    <p:sldId id="435" r:id="rId5"/>
    <p:sldId id="551" r:id="rId6"/>
    <p:sldId id="553" r:id="rId7"/>
    <p:sldId id="554" r:id="rId8"/>
    <p:sldId id="555" r:id="rId9"/>
    <p:sldId id="617" r:id="rId10"/>
    <p:sldId id="606" r:id="rId11"/>
    <p:sldId id="562" r:id="rId12"/>
    <p:sldId id="563" r:id="rId13"/>
    <p:sldId id="564" r:id="rId14"/>
    <p:sldId id="611" r:id="rId15"/>
    <p:sldId id="612" r:id="rId16"/>
    <p:sldId id="613" r:id="rId17"/>
    <p:sldId id="614" r:id="rId18"/>
    <p:sldId id="607" r:id="rId19"/>
    <p:sldId id="571" r:id="rId20"/>
    <p:sldId id="597" r:id="rId21"/>
    <p:sldId id="598" r:id="rId22"/>
    <p:sldId id="599" r:id="rId23"/>
    <p:sldId id="600" r:id="rId24"/>
    <p:sldId id="601" r:id="rId25"/>
    <p:sldId id="602" r:id="rId26"/>
    <p:sldId id="603" r:id="rId27"/>
    <p:sldId id="604" r:id="rId28"/>
    <p:sldId id="610" r:id="rId29"/>
    <p:sldId id="608" r:id="rId30"/>
    <p:sldId id="618" r:id="rId31"/>
    <p:sldId id="570" r:id="rId32"/>
    <p:sldId id="596" r:id="rId33"/>
    <p:sldId id="352" r:id="rId34"/>
    <p:sldId id="393" r:id="rId3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A598739-672D-41F7-813A-E553A8A4A365}">
          <p14:sldIdLst>
            <p14:sldId id="394"/>
            <p14:sldId id="616"/>
            <p14:sldId id="435"/>
            <p14:sldId id="551"/>
            <p14:sldId id="553"/>
          </p14:sldIdLst>
        </p14:section>
        <p14:section name="Encapsulation" id="{8F0DF688-63FC-4DF7-9AC2-88C6BA983637}">
          <p14:sldIdLst>
            <p14:sldId id="554"/>
            <p14:sldId id="555"/>
            <p14:sldId id="617"/>
            <p14:sldId id="606"/>
            <p14:sldId id="562"/>
            <p14:sldId id="563"/>
            <p14:sldId id="564"/>
            <p14:sldId id="611"/>
            <p14:sldId id="612"/>
            <p14:sldId id="613"/>
            <p14:sldId id="614"/>
            <p14:sldId id="607"/>
          </p14:sldIdLst>
        </p14:section>
        <p14:section name="Inheritance" id="{A17E9439-6202-4B89-BAFC-B77D71AC46B2}">
          <p14:sldIdLst>
            <p14:sldId id="571"/>
            <p14:sldId id="597"/>
            <p14:sldId id="598"/>
            <p14:sldId id="599"/>
            <p14:sldId id="600"/>
            <p14:sldId id="601"/>
            <p14:sldId id="602"/>
            <p14:sldId id="603"/>
            <p14:sldId id="604"/>
            <p14:sldId id="610"/>
            <p14:sldId id="608"/>
            <p14:sldId id="618"/>
          </p14:sldIdLst>
        </p14:section>
        <p14:section name="Summary" id="{B3C87638-BA88-4A98-BE8B-B78F863FCD78}">
          <p14:sldIdLst>
            <p14:sldId id="570"/>
            <p14:sldId id="596"/>
            <p14:sldId id="352"/>
            <p14:sldId id="3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22E"/>
    <a:srgbClr val="F3CD60"/>
    <a:srgbClr val="FBEEDC"/>
    <a:srgbClr val="F3CC5F"/>
    <a:srgbClr val="663606"/>
    <a:srgbClr val="F9E6AB"/>
    <a:srgbClr val="EBFFD2"/>
    <a:srgbClr val="F9F0AB"/>
    <a:srgbClr val="F9E0CD"/>
    <a:srgbClr val="BFAC7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73462" autoAdjust="0"/>
  </p:normalViewPr>
  <p:slideViewPr>
    <p:cSldViewPr>
      <p:cViewPr varScale="1">
        <p:scale>
          <a:sx n="76" d="100"/>
          <a:sy n="76" d="100"/>
        </p:scale>
        <p:origin x="114" y="12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E24BDD9B-DD11-41AF-849E-09E3DA165C99}" type="datetimeFigureOut">
              <a:rPr lang="en-US" smtClean="0"/>
              <a:t>10/2/2017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E90F09B0-6427-4444-8176-9922A80456A9}" type="datetimeFigureOut">
              <a:rPr lang="en-US" smtClean="0"/>
              <a:t>10/2/2017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0" kern="1200" dirty="0">
                <a:solidFill>
                  <a:schemeClr val="tx1"/>
                </a:solidFill>
                <a:effectLst/>
                <a:latin typeface="+mn-lt"/>
                <a:ea typeface="+mn-ea"/>
                <a:cs typeface="+mn-cs"/>
              </a:rPr>
              <a:t>Exception</a:t>
            </a:r>
            <a:r>
              <a:rPr lang="en-GB" sz="1600" b="0" i="0" kern="1200" dirty="0">
                <a:solidFill>
                  <a:schemeClr val="tx1"/>
                </a:solidFill>
                <a:effectLst/>
                <a:latin typeface="+mn-lt"/>
                <a:ea typeface="+mn-ea"/>
                <a:cs typeface="+mn-cs"/>
              </a:rPr>
              <a:t> in </a:t>
            </a:r>
            <a:r>
              <a:rPr lang="en-GB" sz="1600" b="0" i="0" kern="1200" dirty="0" smtClean="0">
                <a:solidFill>
                  <a:schemeClr val="tx1"/>
                </a:solidFill>
                <a:effectLst/>
                <a:latin typeface="+mn-lt"/>
                <a:ea typeface="+mn-ea"/>
                <a:cs typeface="+mn-cs"/>
              </a:rPr>
              <a:t>PHP</a:t>
            </a:r>
            <a:r>
              <a:rPr lang="en-GB" sz="1600" b="0" i="0" kern="1200" baseline="0" dirty="0" smtClean="0">
                <a:solidFill>
                  <a:schemeClr val="tx1"/>
                </a:solidFill>
                <a:effectLst/>
                <a:latin typeface="+mn-lt"/>
                <a:ea typeface="+mn-ea"/>
                <a:cs typeface="+mn-cs"/>
              </a:rPr>
              <a:t> </a:t>
            </a:r>
            <a:r>
              <a:rPr lang="en-GB" sz="1600" b="0" i="0" kern="1200" dirty="0" smtClean="0">
                <a:solidFill>
                  <a:schemeClr val="tx1"/>
                </a:solidFill>
                <a:effectLst/>
                <a:latin typeface="+mn-lt"/>
                <a:ea typeface="+mn-ea"/>
                <a:cs typeface="+mn-cs"/>
              </a:rPr>
              <a:t>is </a:t>
            </a:r>
            <a:r>
              <a:rPr lang="en-GB" sz="1600" b="0" i="0" kern="1200" dirty="0">
                <a:solidFill>
                  <a:schemeClr val="tx1"/>
                </a:solidFill>
                <a:effectLst/>
                <a:latin typeface="+mn-lt"/>
                <a:ea typeface="+mn-ea"/>
                <a:cs typeface="+mn-cs"/>
              </a:rPr>
              <a:t>an </a:t>
            </a:r>
            <a:r>
              <a:rPr lang="en-GB" sz="1600" b="1" i="0" kern="1200" dirty="0">
                <a:solidFill>
                  <a:schemeClr val="tx1"/>
                </a:solidFill>
                <a:effectLst/>
                <a:latin typeface="+mn-lt"/>
                <a:ea typeface="+mn-ea"/>
                <a:cs typeface="+mn-cs"/>
              </a:rPr>
              <a:t>object</a:t>
            </a:r>
            <a:r>
              <a:rPr lang="en-GB" sz="1600" b="0" i="0" kern="1200" dirty="0">
                <a:solidFill>
                  <a:schemeClr val="tx1"/>
                </a:solidFill>
                <a:effectLst/>
                <a:latin typeface="+mn-lt"/>
                <a:ea typeface="+mn-ea"/>
                <a:cs typeface="+mn-cs"/>
              </a:rPr>
              <a:t>, which signals an error or an event, which is not anticipated in the normal program flow. When such unusual event takes place, the executing method ’throws' a special object containing information about the type of the error, the place in the program where the error occurred as well as the program state at the moment of the error.</a:t>
            </a:r>
          </a:p>
          <a:p>
            <a:r>
              <a:rPr lang="en-GB" sz="1600" b="0" i="0" kern="1200" dirty="0">
                <a:solidFill>
                  <a:schemeClr val="tx1"/>
                </a:solidFill>
                <a:effectLst/>
                <a:latin typeface="+mn-lt"/>
                <a:ea typeface="+mn-ea"/>
                <a:cs typeface="+mn-cs"/>
              </a:rPr>
              <a:t>Each exception </a:t>
            </a:r>
            <a:r>
              <a:rPr lang="en-GB" sz="1600" b="0" i="0" kern="1200">
                <a:solidFill>
                  <a:schemeClr val="tx1"/>
                </a:solidFill>
                <a:effectLst/>
                <a:latin typeface="+mn-lt"/>
                <a:ea typeface="+mn-ea"/>
                <a:cs typeface="+mn-cs"/>
              </a:rPr>
              <a:t>in </a:t>
            </a:r>
            <a:r>
              <a:rPr lang="en-GB" sz="1600" b="0" i="0" kern="1200" smtClean="0">
                <a:solidFill>
                  <a:schemeClr val="tx1"/>
                </a:solidFill>
                <a:effectLst/>
                <a:latin typeface="+mn-lt"/>
                <a:ea typeface="+mn-ea"/>
                <a:cs typeface="+mn-cs"/>
              </a:rPr>
              <a:t>PHP contains </a:t>
            </a:r>
            <a:r>
              <a:rPr lang="en-GB" sz="1600" b="0" i="0" kern="1200" dirty="0">
                <a:solidFill>
                  <a:schemeClr val="tx1"/>
                </a:solidFill>
                <a:effectLst/>
                <a:latin typeface="+mn-lt"/>
                <a:ea typeface="+mn-ea"/>
                <a:cs typeface="+mn-cs"/>
              </a:rPr>
              <a:t>the so-called </a:t>
            </a:r>
            <a:r>
              <a:rPr lang="en-GB" sz="1600" b="1" i="0" kern="1200" dirty="0">
                <a:solidFill>
                  <a:schemeClr val="tx1"/>
                </a:solidFill>
                <a:effectLst/>
                <a:latin typeface="+mn-lt"/>
                <a:ea typeface="+mn-ea"/>
                <a:cs typeface="+mn-cs"/>
              </a:rPr>
              <a:t>stack trace</a:t>
            </a:r>
            <a:r>
              <a:rPr lang="en-GB" sz="1600" b="0" i="0" kern="1200" dirty="0">
                <a:solidFill>
                  <a:schemeClr val="tx1"/>
                </a:solidFill>
                <a:effectLst/>
                <a:latin typeface="+mn-lt"/>
                <a:ea typeface="+mn-ea"/>
                <a:cs typeface="+mn-cs"/>
              </a:rPr>
              <a:t>, which gives information of where exactly the error occurred.</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4130110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smtClean="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4137321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98" name="Shape 98"/>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18</a:t>
            </a:fld>
            <a:r>
              <a:rPr lang="en-US" sz="1000" b="0" i="0" u="none" strike="noStrike" cap="none">
                <a:solidFill>
                  <a:schemeClr val="dk1"/>
                </a:solidFill>
                <a:latin typeface="Calibri"/>
                <a:ea typeface="Calibri"/>
                <a:cs typeface="Calibri"/>
                <a:sym typeface="Calibri"/>
              </a:rPr>
              <a:t>##</a:t>
            </a:r>
          </a:p>
        </p:txBody>
      </p:sp>
      <p:sp>
        <p:nvSpPr>
          <p:cNvPr id="99" name="Shape 99"/>
          <p:cNvSpPr txBox="1">
            <a:spLocks noGrp="1"/>
          </p:cNvSpPr>
          <p:nvPr>
            <p:ph type="hdr" idx="2"/>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00" name="Shape 100"/>
          <p:cNvSpPr txBox="1">
            <a:spLocks noGrp="1"/>
          </p:cNvSpPr>
          <p:nvPr>
            <p:ph type="dt" idx="10"/>
          </p:nvPr>
        </p:nvSpPr>
        <p:spPr>
          <a:xfrm>
            <a:off x="3884612" y="0"/>
            <a:ext cx="2971799" cy="25199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01" name="Shape 101"/>
          <p:cNvSpPr txBox="1"/>
          <p:nvPr/>
        </p:nvSpPr>
        <p:spPr>
          <a:xfrm>
            <a:off x="0" y="8687296"/>
            <a:ext cx="2972002" cy="456702"/>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02" name="Shape 102"/>
          <p:cNvSpPr txBox="1"/>
          <p:nvPr/>
        </p:nvSpPr>
        <p:spPr>
          <a:xfrm>
            <a:off x="3885996" y="8687296"/>
            <a:ext cx="2972002" cy="456702"/>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18</a:t>
            </a:fld>
            <a:r>
              <a:rPr lang="en-US" sz="1000" b="0" i="1" u="none" strike="noStrike" cap="none">
                <a:solidFill>
                  <a:schemeClr val="dk1"/>
                </a:solidFill>
                <a:latin typeface="Calibri"/>
                <a:ea typeface="Calibri"/>
                <a:cs typeface="Calibri"/>
                <a:sym typeface="Calibri"/>
              </a:rPr>
              <a:t>##</a:t>
            </a:r>
          </a:p>
        </p:txBody>
      </p:sp>
      <p:sp>
        <p:nvSpPr>
          <p:cNvPr id="103" name="Shape 103"/>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smtClean="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4137321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0834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2968412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381000" y="4343400"/>
            <a:ext cx="60960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39" name="Shape 239"/>
          <p:cNvSpPr txBox="1">
            <a:spLocks noGrp="1"/>
          </p:cNvSpPr>
          <p:nvPr>
            <p:ph type="sldNum" idx="12"/>
          </p:nvPr>
        </p:nvSpPr>
        <p:spPr>
          <a:xfrm>
            <a:off x="6308998" y="8747999"/>
            <a:ext cx="547500" cy="3945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extLst>
      <p:ext uri="{BB962C8B-B14F-4D97-AF65-F5344CB8AC3E}">
        <p14:creationId xmlns:p14="http://schemas.microsoft.com/office/powerpoint/2010/main" val="206273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222289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81000" y="4343400"/>
            <a:ext cx="6096000" cy="4114800"/>
          </a:xfrm>
          <a:prstGeom prst="rect">
            <a:avLst/>
          </a:prstGeom>
        </p:spPr>
        <p:txBody>
          <a:bodyPr lIns="91425" tIns="91425" rIns="91425" bIns="91425" anchor="t" anchorCtr="0">
            <a:noAutofit/>
          </a:bodyPr>
          <a:lstStyle/>
          <a:p>
            <a:pPr lvl="0">
              <a:spcBef>
                <a:spcPts val="0"/>
              </a:spcBef>
              <a:buNone/>
            </a:pPr>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14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331726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lumMod val="75000"/>
                  </a:schemeClr>
                </a:solidFill>
              </a:rPr>
              <a:t>Encapsulation</a:t>
            </a:r>
            <a:r>
              <a:rPr lang="en-US" dirty="0"/>
              <a:t> hides the implementation details</a:t>
            </a:r>
          </a:p>
          <a:p>
            <a:r>
              <a:rPr lang="en-US" dirty="0"/>
              <a:t>Class announces only a few operations (methods) available for its clients – its </a:t>
            </a:r>
            <a:r>
              <a:rPr lang="en-US" dirty="0">
                <a:solidFill>
                  <a:schemeClr val="tx2">
                    <a:lumMod val="75000"/>
                  </a:schemeClr>
                </a:solidFill>
              </a:rPr>
              <a:t>public interface</a:t>
            </a:r>
          </a:p>
          <a:p>
            <a:r>
              <a:rPr lang="en-US" dirty="0"/>
              <a:t>All data members (fields) of a class should be hidden</a:t>
            </a:r>
          </a:p>
          <a:p>
            <a:pPr lvl="1"/>
            <a:r>
              <a:rPr lang="en-US" dirty="0"/>
              <a:t>Accessed via properties (read-only and read-write)</a:t>
            </a:r>
          </a:p>
          <a:p>
            <a:r>
              <a:rPr lang="en-US" dirty="0"/>
              <a:t>No interface members should be hidden</a:t>
            </a:r>
          </a:p>
          <a:p>
            <a:r>
              <a:rPr lang="en-US" dirty="0">
                <a:solidFill>
                  <a:schemeClr val="tx2">
                    <a:lumMod val="75000"/>
                  </a:schemeClr>
                </a:solidFill>
              </a:rPr>
              <a:t>Encapsulation</a:t>
            </a:r>
            <a:r>
              <a:rPr lang="en-US" dirty="0"/>
              <a:t> == hide (encapsulate) data behind constructors and properties</a:t>
            </a: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402174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lumMod val="75000"/>
                  </a:schemeClr>
                </a:solidFill>
              </a:rPr>
              <a:t>Encapsulation</a:t>
            </a:r>
            <a:r>
              <a:rPr lang="en-US" dirty="0"/>
              <a:t> hides the implementation details</a:t>
            </a:r>
          </a:p>
          <a:p>
            <a:r>
              <a:rPr lang="en-US" dirty="0"/>
              <a:t>Class announces only a few operations (methods) available for its clients – its </a:t>
            </a:r>
            <a:r>
              <a:rPr lang="en-US" dirty="0">
                <a:solidFill>
                  <a:schemeClr val="tx2">
                    <a:lumMod val="75000"/>
                  </a:schemeClr>
                </a:solidFill>
              </a:rPr>
              <a:t>public interface</a:t>
            </a:r>
          </a:p>
          <a:p>
            <a:r>
              <a:rPr lang="en-US" dirty="0"/>
              <a:t>All data members (fields) of a class should be hidden</a:t>
            </a:r>
          </a:p>
          <a:p>
            <a:pPr lvl="1"/>
            <a:r>
              <a:rPr lang="en-US" dirty="0"/>
              <a:t>Accessed via properties (read-only and read-write)</a:t>
            </a:r>
          </a:p>
          <a:p>
            <a:r>
              <a:rPr lang="en-US" dirty="0"/>
              <a:t>No interface members should be hidden</a:t>
            </a:r>
          </a:p>
          <a:p>
            <a:r>
              <a:rPr lang="en-US" dirty="0">
                <a:solidFill>
                  <a:schemeClr val="tx2">
                    <a:lumMod val="75000"/>
                  </a:schemeClr>
                </a:solidFill>
              </a:rPr>
              <a:t>Encapsulation</a:t>
            </a:r>
            <a:r>
              <a:rPr lang="en-US" dirty="0"/>
              <a:t> == hide (encapsulate) data behind constructors and properties</a:t>
            </a: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4021743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Constructors are declared</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Constructors perform checks to keep the object state valid</a:t>
            </a:r>
          </a:p>
          <a:p>
            <a:pPr>
              <a:lnSpc>
                <a:spcPct val="100000"/>
              </a:lnSpc>
            </a:pPr>
            <a:r>
              <a:rPr lang="en-US" dirty="0"/>
              <a:t>Interface methods are always</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Not explicitly declared with </a:t>
            </a:r>
            <a:r>
              <a:rPr lang="en-US" b="1" dirty="0">
                <a:solidFill>
                  <a:schemeClr val="tx2">
                    <a:lumMod val="75000"/>
                  </a:schemeClr>
                </a:solidFill>
                <a:latin typeface="Consolas" pitchFamily="49" charset="0"/>
                <a:cs typeface="Consolas" pitchFamily="49" charset="0"/>
              </a:rPr>
              <a:t>public</a:t>
            </a:r>
            <a:endParaRPr lang="en-US" b="1" dirty="0">
              <a:solidFill>
                <a:schemeClr val="tx2">
                  <a:lumMod val="75000"/>
                </a:schemeClr>
              </a:solidFill>
            </a:endParaRPr>
          </a:p>
          <a:p>
            <a:pPr>
              <a:lnSpc>
                <a:spcPct val="100000"/>
              </a:lnSpc>
            </a:pPr>
            <a:r>
              <a:rPr lang="en-US" dirty="0"/>
              <a:t>Non-interface</a:t>
            </a:r>
            <a:r>
              <a:rPr lang="en-US" i="1" dirty="0"/>
              <a:t> </a:t>
            </a:r>
            <a:r>
              <a:rPr lang="en-US" dirty="0"/>
              <a:t>methods are declared </a:t>
            </a:r>
            <a:r>
              <a:rPr lang="en-US" sz="3200" b="1" dirty="0">
                <a:solidFill>
                  <a:schemeClr val="tx2">
                    <a:lumMod val="75000"/>
                  </a:schemeClr>
                </a:solidFill>
                <a:latin typeface="Consolas" pitchFamily="49" charset="0"/>
                <a:cs typeface="Consolas" pitchFamily="49" charset="0"/>
              </a:rPr>
              <a:t>private</a:t>
            </a:r>
            <a:r>
              <a:rPr lang="en-US" dirty="0">
                <a:solidFill>
                  <a:schemeClr val="tx2">
                    <a:lumMod val="75000"/>
                  </a:schemeClr>
                </a:solidFill>
              </a:rPr>
              <a:t> </a:t>
            </a:r>
            <a:r>
              <a:rPr lang="en-US" dirty="0">
                <a:solidFill>
                  <a:srgbClr val="EBFFD2"/>
                </a:solidFill>
              </a:rPr>
              <a:t>/</a:t>
            </a:r>
            <a:r>
              <a:rPr lang="en-US" dirty="0"/>
              <a:t> </a:t>
            </a:r>
            <a:r>
              <a:rPr lang="en-US" sz="3200" b="1" dirty="0">
                <a:solidFill>
                  <a:schemeClr val="tx2">
                    <a:lumMod val="75000"/>
                  </a:schemeClr>
                </a:solidFill>
                <a:latin typeface="Consolas" pitchFamily="49" charset="0"/>
                <a:cs typeface="Consolas" pitchFamily="49" charset="0"/>
              </a:rPr>
              <a:t>protected</a:t>
            </a:r>
            <a:endParaRPr lang="bg-BG" sz="3200" b="1" dirty="0">
              <a:solidFill>
                <a:schemeClr val="tx2">
                  <a:lumMod val="75000"/>
                </a:schemeClr>
              </a:solidFill>
            </a:endParaRP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654754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Constructors are declared</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Constructors perform checks to keep the object state valid</a:t>
            </a:r>
          </a:p>
          <a:p>
            <a:pPr>
              <a:lnSpc>
                <a:spcPct val="100000"/>
              </a:lnSpc>
            </a:pPr>
            <a:r>
              <a:rPr lang="en-US" dirty="0"/>
              <a:t>Interface methods are always</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Not explicitly declared with </a:t>
            </a:r>
            <a:r>
              <a:rPr lang="en-US" b="1" dirty="0">
                <a:solidFill>
                  <a:schemeClr val="tx2">
                    <a:lumMod val="75000"/>
                  </a:schemeClr>
                </a:solidFill>
                <a:latin typeface="Consolas" pitchFamily="49" charset="0"/>
                <a:cs typeface="Consolas" pitchFamily="49" charset="0"/>
              </a:rPr>
              <a:t>public</a:t>
            </a:r>
            <a:endParaRPr lang="en-US" b="1" dirty="0">
              <a:solidFill>
                <a:schemeClr val="tx2">
                  <a:lumMod val="75000"/>
                </a:schemeClr>
              </a:solidFill>
            </a:endParaRPr>
          </a:p>
          <a:p>
            <a:pPr>
              <a:lnSpc>
                <a:spcPct val="100000"/>
              </a:lnSpc>
            </a:pPr>
            <a:r>
              <a:rPr lang="en-US" dirty="0"/>
              <a:t>Non-interface</a:t>
            </a:r>
            <a:r>
              <a:rPr lang="en-US" i="1" dirty="0"/>
              <a:t> </a:t>
            </a:r>
            <a:r>
              <a:rPr lang="en-US" dirty="0"/>
              <a:t>methods are declared </a:t>
            </a:r>
            <a:r>
              <a:rPr lang="en-US" sz="3200" b="1" dirty="0">
                <a:solidFill>
                  <a:schemeClr val="tx2">
                    <a:lumMod val="75000"/>
                  </a:schemeClr>
                </a:solidFill>
                <a:latin typeface="Consolas" pitchFamily="49" charset="0"/>
                <a:cs typeface="Consolas" pitchFamily="49" charset="0"/>
              </a:rPr>
              <a:t>private</a:t>
            </a:r>
            <a:r>
              <a:rPr lang="en-US" dirty="0">
                <a:solidFill>
                  <a:schemeClr val="tx2">
                    <a:lumMod val="75000"/>
                  </a:schemeClr>
                </a:solidFill>
              </a:rPr>
              <a:t> </a:t>
            </a:r>
            <a:r>
              <a:rPr lang="en-US" dirty="0">
                <a:solidFill>
                  <a:srgbClr val="EBFFD2"/>
                </a:solidFill>
              </a:rPr>
              <a:t>/</a:t>
            </a:r>
            <a:r>
              <a:rPr lang="en-US" dirty="0"/>
              <a:t> </a:t>
            </a:r>
            <a:r>
              <a:rPr lang="en-US" sz="3200" b="1" dirty="0">
                <a:solidFill>
                  <a:schemeClr val="tx2">
                    <a:lumMod val="75000"/>
                  </a:schemeClr>
                </a:solidFill>
                <a:latin typeface="Consolas" pitchFamily="49" charset="0"/>
                <a:cs typeface="Consolas" pitchFamily="49" charset="0"/>
              </a:rPr>
              <a:t>protected</a:t>
            </a:r>
            <a:endParaRPr lang="bg-BG" sz="3200" b="1" dirty="0">
              <a:solidFill>
                <a:schemeClr val="tx2">
                  <a:lumMod val="75000"/>
                </a:schemeClr>
              </a:solidFill>
            </a:endParaRP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026392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10/2/2017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smtClean="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Tree>
    <p:extLst>
      <p:ext uri="{BB962C8B-B14F-4D97-AF65-F5344CB8AC3E}">
        <p14:creationId xmlns:p14="http://schemas.microsoft.com/office/powerpoint/2010/main" val="258879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10/2/2017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hp.net/manual/en/language.oop5.overloading.php#object.s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php.net/manual/en/language.oop5.overloading.php#object.g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24.png"/><Relationship Id="rId18" Type="http://schemas.openxmlformats.org/officeDocument/2006/relationships/hyperlink" Target="http://www.superhosting.bg/" TargetMode="External"/><Relationship Id="rId3" Type="http://schemas.openxmlformats.org/officeDocument/2006/relationships/hyperlink" Target="https://softuni.bg/courses/php-basics/" TargetMode="External"/><Relationship Id="rId21" Type="http://schemas.openxmlformats.org/officeDocument/2006/relationships/image" Target="../media/image28.png"/><Relationship Id="rId7" Type="http://schemas.openxmlformats.org/officeDocument/2006/relationships/image" Target="../media/image21.png"/><Relationship Id="rId12" Type="http://schemas.openxmlformats.org/officeDocument/2006/relationships/hyperlink" Target="http://www.indeavr.com/" TargetMode="External"/><Relationship Id="rId17" Type="http://schemas.openxmlformats.org/officeDocument/2006/relationships/image" Target="../media/image26.png"/><Relationship Id="rId2" Type="http://schemas.openxmlformats.org/officeDocument/2006/relationships/notesSlide" Target="../notesSlides/notesSlide14.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hyperlink" Target="http://www.softwaregroup-bg.com/" TargetMode="External"/><Relationship Id="rId19" Type="http://schemas.openxmlformats.org/officeDocument/2006/relationships/image" Target="../media/image27.png"/><Relationship Id="rId4" Type="http://schemas.openxmlformats.org/officeDocument/2006/relationships/hyperlink" Target="http://www.luxoft.com/" TargetMode="External"/><Relationship Id="rId9" Type="http://schemas.openxmlformats.org/officeDocument/2006/relationships/image" Target="../media/image22.png"/><Relationship Id="rId14" Type="http://schemas.openxmlformats.org/officeDocument/2006/relationships/hyperlink" Target="http://www.infragistics.com/"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creativecommons.org/licenses/by-nc-sa/4.0/" TargetMode="External"/><Relationship Id="rId7" Type="http://schemas.openxmlformats.org/officeDocument/2006/relationships/hyperlink" Target="http://creativecommons.org/licenses/by-nc-sa/3.0/deed.en_U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php-uroci.devbg.org/" TargetMode="External"/><Relationship Id="rId5" Type="http://schemas.openxmlformats.org/officeDocument/2006/relationships/hyperlink" Target="http://www.php.net/manual/en/cc.license.php" TargetMode="External"/><Relationship Id="rId4" Type="http://schemas.openxmlformats.org/officeDocument/2006/relationships/hyperlink" Target="http://www.php.net/manual/"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2.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0.png"/><Relationship Id="rId5" Type="http://schemas.openxmlformats.org/officeDocument/2006/relationships/hyperlink" Target="https://www.facebook.com/SoftwareUniversity" TargetMode="External"/><Relationship Id="rId10" Type="http://schemas.openxmlformats.org/officeDocument/2006/relationships/image" Target="../media/image29.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037012" y="762000"/>
            <a:ext cx="7382341" cy="1171552"/>
          </a:xfrm>
        </p:spPr>
        <p:txBody>
          <a:bodyPr>
            <a:normAutofit/>
          </a:bodyPr>
          <a:lstStyle/>
          <a:p>
            <a:r>
              <a:rPr lang="en-US" dirty="0" smtClean="0"/>
              <a:t>OOP </a:t>
            </a:r>
            <a:r>
              <a:rPr lang="en-US" dirty="0" smtClean="0"/>
              <a:t>Fundamentals Part I</a:t>
            </a:r>
            <a:endParaRPr lang="en-US" dirty="0"/>
          </a:p>
        </p:txBody>
      </p:sp>
      <p:sp>
        <p:nvSpPr>
          <p:cNvPr id="6" name="Subtitle 5"/>
          <p:cNvSpPr>
            <a:spLocks noGrp="1"/>
          </p:cNvSpPr>
          <p:nvPr>
            <p:ph type="subTitle" idx="1"/>
          </p:nvPr>
        </p:nvSpPr>
        <p:spPr>
          <a:xfrm>
            <a:off x="4189412" y="1965298"/>
            <a:ext cx="7229941" cy="1235101"/>
          </a:xfrm>
        </p:spPr>
        <p:txBody>
          <a:bodyPr>
            <a:normAutofit/>
          </a:bodyPr>
          <a:lstStyle/>
          <a:p>
            <a:r>
              <a:rPr lang="en-US" dirty="0" smtClean="0"/>
              <a:t>Encapsulation and Inheritance</a:t>
            </a:r>
            <a:endParaRPr lang="en-US" dirty="0"/>
          </a:p>
        </p:txBody>
      </p:sp>
      <p:sp>
        <p:nvSpPr>
          <p:cNvPr id="11" name="Text Placeholder 10"/>
          <p:cNvSpPr>
            <a:spLocks noGrp="1"/>
          </p:cNvSpPr>
          <p:nvPr>
            <p:ph type="body" sz="quarter" idx="17"/>
          </p:nvPr>
        </p:nvSpPr>
        <p:spPr/>
        <p:txBody>
          <a:bodyPr/>
          <a:lstStyle/>
          <a:p>
            <a:r>
              <a:rPr lang="en-US" dirty="0"/>
              <a:t>Software </a:t>
            </a:r>
            <a:r>
              <a:rPr lang="en-US" dirty="0" smtClean="0"/>
              <a:t>University</a:t>
            </a:r>
            <a:endParaRPr lang="en-US" dirty="0"/>
          </a:p>
        </p:txBody>
      </p:sp>
      <p:sp>
        <p:nvSpPr>
          <p:cNvPr id="12" name="Text Placeholder 11"/>
          <p:cNvSpPr>
            <a:spLocks noGrp="1"/>
          </p:cNvSpPr>
          <p:nvPr>
            <p:ph type="body" sz="quarter" idx="18"/>
          </p:nvPr>
        </p:nvSpPr>
        <p:spPr/>
        <p:txBody>
          <a:bodyPr/>
          <a:lstStyle/>
          <a:p>
            <a:r>
              <a:rPr lang="en-US" dirty="0">
                <a:hlinkClick r:id="rId3"/>
              </a:rPr>
              <a:t>http://</a:t>
            </a:r>
            <a:r>
              <a:rPr lang="en-US" dirty="0" smtClean="0">
                <a:hlinkClick r:id="rId3"/>
              </a:rPr>
              <a:t>softuni.bg</a:t>
            </a:r>
            <a:endParaRPr lang="en-US"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33" t="-12099" r="-4044"/>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2054" name="Picture 6" descr="C:\Users\bubbles\Desktop\Arrays, Strings and Objects\PHP images\PHP-We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3772" y="2682840"/>
            <a:ext cx="5997040" cy="38513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Text Placeholder 6"/>
          <p:cNvSpPr>
            <a:spLocks noGrp="1"/>
          </p:cNvSpPr>
          <p:nvPr>
            <p:ph type="body" sz="quarter" idx="10"/>
          </p:nvPr>
        </p:nvSpPr>
        <p:spPr>
          <a:xfrm>
            <a:off x="760412" y="4343558"/>
            <a:ext cx="3187613" cy="525135"/>
          </a:xfrm>
        </p:spPr>
        <p:txBody>
          <a:bodyPr/>
          <a:lstStyle/>
          <a:p>
            <a:r>
              <a:rPr lang="en-US" dirty="0" smtClean="0"/>
              <a:t>SoftUni Team</a:t>
            </a:r>
            <a:endParaRPr lang="en-US" dirty="0"/>
          </a:p>
        </p:txBody>
      </p:sp>
      <p:sp>
        <p:nvSpPr>
          <p:cNvPr id="16" name="Text Placeholder 7"/>
          <p:cNvSpPr>
            <a:spLocks noGrp="1"/>
          </p:cNvSpPr>
          <p:nvPr>
            <p:ph type="body" sz="quarter" idx="13"/>
          </p:nvPr>
        </p:nvSpPr>
        <p:spPr>
          <a:xfrm>
            <a:off x="760413" y="4813457"/>
            <a:ext cx="3187614" cy="444343"/>
          </a:xfrm>
        </p:spPr>
        <p:txBody>
          <a:bodyPr/>
          <a:lstStyle/>
          <a:p>
            <a:r>
              <a:rPr lang="en-US" dirty="0" smtClean="0"/>
              <a:t>Technical Trainers</a:t>
            </a:r>
            <a:endParaRPr lang="en-US" dirty="0"/>
          </a:p>
        </p:txBody>
      </p:sp>
    </p:spTree>
    <p:extLst>
      <p:ext uri="{BB962C8B-B14F-4D97-AF65-F5344CB8AC3E}">
        <p14:creationId xmlns:p14="http://schemas.microsoft.com/office/powerpoint/2010/main" val="4014073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Visibility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6" name="Rectangle 5"/>
          <p:cNvSpPr>
            <a:spLocks noChangeArrowheads="1"/>
          </p:cNvSpPr>
          <p:nvPr/>
        </p:nvSpPr>
        <p:spPr bwMode="auto">
          <a:xfrm>
            <a:off x="769215" y="1066800"/>
            <a:ext cx="10744200" cy="557458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setGender($gender)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this-&gt;gender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getGender()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return $this-</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getAge()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&gt;age;</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$newPerson = new Person(12, "male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echo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$newPerson-</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&gt;getGender();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8743002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Getters and Setters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11</a:t>
            </a:fld>
            <a:endParaRPr lang="en-US" dirty="0"/>
          </a:p>
        </p:txBody>
      </p:sp>
      <p:sp>
        <p:nvSpPr>
          <p:cNvPr id="4" name="Content Placeholder 3"/>
          <p:cNvSpPr>
            <a:spLocks noGrp="1"/>
          </p:cNvSpPr>
          <p:nvPr>
            <p:ph idx="1"/>
          </p:nvPr>
        </p:nvSpPr>
        <p:spPr/>
        <p:txBody>
          <a:bodyPr/>
          <a:lstStyle/>
          <a:p>
            <a:r>
              <a:rPr lang="en-US" dirty="0" smtClean="0"/>
              <a:t>You can define your own setters and getters</a:t>
            </a:r>
          </a:p>
          <a:p>
            <a:r>
              <a:rPr lang="en-US" dirty="0"/>
              <a:t>Using getters and setters you can control data validation</a:t>
            </a:r>
            <a:endParaRPr lang="bg-BG" dirty="0"/>
          </a:p>
        </p:txBody>
      </p:sp>
      <p:sp>
        <p:nvSpPr>
          <p:cNvPr id="6" name="Rectangle 5"/>
          <p:cNvSpPr>
            <a:spLocks noChangeArrowheads="1"/>
          </p:cNvSpPr>
          <p:nvPr/>
        </p:nvSpPr>
        <p:spPr bwMode="auto">
          <a:xfrm>
            <a:off x="608012" y="2514600"/>
            <a:ext cx="10744200" cy="42172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function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getAge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$this-&gt;age;</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setAge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($age &lt;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18</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new Exception('Should be an adult');  </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else </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$this-&gt;age = $age;</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70273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dirty="0" smtClean="0"/>
              <a:t>Magic Setters and Getters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4" name="Content Placeholder 3"/>
          <p:cNvSpPr>
            <a:spLocks noGrp="1"/>
          </p:cNvSpPr>
          <p:nvPr>
            <p:ph idx="1"/>
          </p:nvPr>
        </p:nvSpPr>
        <p:spPr/>
        <p:txBody>
          <a:bodyPr/>
          <a:lstStyle/>
          <a:p>
            <a:r>
              <a:rPr lang="en-US" dirty="0">
                <a:solidFill>
                  <a:srgbClr val="F3CD60"/>
                </a:solidFill>
                <a:hlinkClick r:id="rId3"/>
              </a:rPr>
              <a:t>__set()</a:t>
            </a:r>
            <a:r>
              <a:rPr lang="en-US" dirty="0"/>
              <a:t> is run when writing data to inaccessible </a:t>
            </a:r>
            <a:r>
              <a:rPr lang="en-US" dirty="0" smtClean="0"/>
              <a:t>properties</a:t>
            </a:r>
            <a:endParaRPr lang="en-US" dirty="0"/>
          </a:p>
          <a:p>
            <a:r>
              <a:rPr lang="en-US" dirty="0">
                <a:solidFill>
                  <a:srgbClr val="F3CD60"/>
                </a:solidFill>
                <a:hlinkClick r:id="rId4"/>
              </a:rPr>
              <a:t>__get()</a:t>
            </a:r>
            <a:r>
              <a:rPr lang="en-US" dirty="0"/>
              <a:t> is utilized for reading data from inaccessible </a:t>
            </a:r>
            <a:r>
              <a:rPr lang="en-US" dirty="0" smtClean="0"/>
              <a:t>properties</a:t>
            </a:r>
          </a:p>
          <a:p>
            <a:r>
              <a:rPr lang="en-US" dirty="0"/>
              <a:t>D</a:t>
            </a:r>
            <a:r>
              <a:rPr lang="en-US" dirty="0" smtClean="0"/>
              <a:t>ata validation is not so flexible this way</a:t>
            </a:r>
            <a:endParaRPr lang="en-US" dirty="0"/>
          </a:p>
        </p:txBody>
      </p:sp>
      <p:sp>
        <p:nvSpPr>
          <p:cNvPr id="6" name="Rectangle 5"/>
          <p:cNvSpPr>
            <a:spLocks noChangeArrowheads="1"/>
          </p:cNvSpPr>
          <p:nvPr/>
        </p:nvSpPr>
        <p:spPr bwMode="auto">
          <a:xfrm>
            <a:off x="684212" y="3464604"/>
            <a:ext cx="10744200" cy="28599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__set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 $value)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this-&gt;{$name} = $value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__get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$this-&gt;{$name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63785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lstStyle/>
          <a:p>
            <a:r>
              <a:rPr lang="en-US" dirty="0" smtClean="0"/>
              <a:t>Every Employee should have:</a:t>
            </a:r>
          </a:p>
          <a:p>
            <a:pPr lvl="1"/>
            <a:r>
              <a:rPr lang="en-US" dirty="0" smtClean="0"/>
              <a:t>First and last name </a:t>
            </a:r>
          </a:p>
          <a:p>
            <a:pPr lvl="1"/>
            <a:r>
              <a:rPr lang="en-US" dirty="0"/>
              <a:t>S</a:t>
            </a:r>
            <a:r>
              <a:rPr lang="en-US" dirty="0" smtClean="0"/>
              <a:t>alary and age</a:t>
            </a:r>
          </a:p>
          <a:p>
            <a:r>
              <a:rPr lang="en-US" dirty="0" smtClean="0"/>
              <a:t>Salary should </a:t>
            </a:r>
            <a:r>
              <a:rPr lang="en-US" dirty="0" smtClean="0">
                <a:solidFill>
                  <a:srgbClr val="F3CD60"/>
                </a:solidFill>
              </a:rPr>
              <a:t>not be</a:t>
            </a:r>
            <a:r>
              <a:rPr lang="en-US" dirty="0" smtClean="0"/>
              <a:t> visible outside the class but visible for </a:t>
            </a:r>
            <a:r>
              <a:rPr lang="en-US" dirty="0" smtClean="0">
                <a:solidFill>
                  <a:srgbClr val="F3CD60"/>
                </a:solidFill>
              </a:rPr>
              <a:t>child</a:t>
            </a:r>
            <a:r>
              <a:rPr lang="en-US" dirty="0" smtClean="0"/>
              <a:t> classes</a:t>
            </a:r>
          </a:p>
          <a:p>
            <a:pPr lvl="1"/>
            <a:r>
              <a:rPr lang="en-US" dirty="0" smtClean="0"/>
              <a:t>Salary should be bigger than </a:t>
            </a:r>
            <a:r>
              <a:rPr lang="en-US" dirty="0" smtClean="0">
                <a:solidFill>
                  <a:srgbClr val="F3CD60"/>
                </a:solidFill>
              </a:rPr>
              <a:t>0</a:t>
            </a:r>
            <a:r>
              <a:rPr lang="en-US" dirty="0"/>
              <a:t> </a:t>
            </a:r>
            <a:r>
              <a:rPr lang="en-US" dirty="0" smtClean="0"/>
              <a:t>and must have a way to increase that salary. Lowest increase is </a:t>
            </a:r>
            <a:r>
              <a:rPr lang="en-US" dirty="0" smtClean="0">
                <a:solidFill>
                  <a:srgbClr val="F3CD60"/>
                </a:solidFill>
              </a:rPr>
              <a:t>10%</a:t>
            </a:r>
          </a:p>
          <a:p>
            <a:r>
              <a:rPr lang="en-US" dirty="0" smtClean="0"/>
              <a:t>Every employee should be at least </a:t>
            </a:r>
            <a:r>
              <a:rPr lang="en-US" dirty="0" smtClean="0">
                <a:solidFill>
                  <a:srgbClr val="F3CD60"/>
                </a:solidFill>
              </a:rPr>
              <a:t>16</a:t>
            </a:r>
            <a:r>
              <a:rPr lang="en-US" dirty="0" smtClean="0"/>
              <a:t> years old</a:t>
            </a:r>
          </a:p>
        </p:txBody>
      </p:sp>
      <p:sp>
        <p:nvSpPr>
          <p:cNvPr id="4" name="Title 3"/>
          <p:cNvSpPr>
            <a:spLocks noGrp="1"/>
          </p:cNvSpPr>
          <p:nvPr>
            <p:ph type="title"/>
          </p:nvPr>
        </p:nvSpPr>
        <p:spPr/>
        <p:txBody>
          <a:bodyPr/>
          <a:lstStyle/>
          <a:p>
            <a:r>
              <a:rPr lang="en-US" dirty="0" smtClean="0"/>
              <a:t>Problem: Employee Class</a:t>
            </a:r>
            <a:endParaRPr lang="bg-BG" dirty="0"/>
          </a:p>
        </p:txBody>
      </p:sp>
    </p:spTree>
    <p:extLst>
      <p:ext uri="{BB962C8B-B14F-4D97-AF65-F5344CB8AC3E}">
        <p14:creationId xmlns:p14="http://schemas.microsoft.com/office/powerpoint/2010/main" val="348745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smtClean="0"/>
              <a:t>Solution: </a:t>
            </a:r>
            <a:r>
              <a:rPr lang="en-US" dirty="0"/>
              <a:t>Employee Class</a:t>
            </a:r>
            <a:endParaRPr lang="bg-BG" dirty="0"/>
          </a:p>
        </p:txBody>
      </p:sp>
      <p:sp>
        <p:nvSpPr>
          <p:cNvPr id="5" name="Rectangle 4"/>
          <p:cNvSpPr>
            <a:spLocks noChangeArrowheads="1"/>
          </p:cNvSpPr>
          <p:nvPr/>
        </p:nvSpPr>
        <p:spPr bwMode="auto">
          <a:xfrm>
            <a:off x="760412" y="990600"/>
            <a:ext cx="10744200" cy="557458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Employee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protected</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private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__construct($fname, $lname, $age, $salary)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this-&gt;fname = $fname;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this-&gt;lname = $lname;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setSalary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setAge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p:txBody>
      </p:sp>
    </p:spTree>
    <p:extLst>
      <p:ext uri="{BB962C8B-B14F-4D97-AF65-F5344CB8AC3E}">
        <p14:creationId xmlns:p14="http://schemas.microsoft.com/office/powerpoint/2010/main" val="91984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4" name="Title 3"/>
          <p:cNvSpPr>
            <a:spLocks noGrp="1"/>
          </p:cNvSpPr>
          <p:nvPr>
            <p:ph type="title"/>
          </p:nvPr>
        </p:nvSpPr>
        <p:spPr/>
        <p:txBody>
          <a:bodyPr/>
          <a:lstStyle/>
          <a:p>
            <a:r>
              <a:rPr lang="en-US" dirty="0"/>
              <a:t>Solution: Employee </a:t>
            </a:r>
            <a:r>
              <a:rPr lang="en-US" dirty="0" smtClean="0"/>
              <a:t>Class (2)</a:t>
            </a:r>
            <a:endParaRPr lang="bg-BG" dirty="0"/>
          </a:p>
        </p:txBody>
      </p:sp>
      <p:sp>
        <p:nvSpPr>
          <p:cNvPr id="5" name="Rectangle 4"/>
          <p:cNvSpPr>
            <a:spLocks noChangeArrowheads="1"/>
          </p:cNvSpPr>
          <p:nvPr/>
        </p:nvSpPr>
        <p:spPr bwMode="auto">
          <a:xfrm>
            <a:off x="760412" y="1066800"/>
            <a:ext cx="10744200" cy="557458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increaseSalary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($increase)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($increase &lt;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Exception('Invalid increase');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this-&gt;salary *= (1 + $increase / 100);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setSalary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&lt;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Exception('Invalid 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this-&gt;salary = $salary;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p:txBody>
      </p:sp>
    </p:spTree>
    <p:extLst>
      <p:ext uri="{BB962C8B-B14F-4D97-AF65-F5344CB8AC3E}">
        <p14:creationId xmlns:p14="http://schemas.microsoft.com/office/powerpoint/2010/main" val="3598129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4" name="Title 3"/>
          <p:cNvSpPr>
            <a:spLocks noGrp="1"/>
          </p:cNvSpPr>
          <p:nvPr>
            <p:ph type="title"/>
          </p:nvPr>
        </p:nvSpPr>
        <p:spPr/>
        <p:txBody>
          <a:bodyPr/>
          <a:lstStyle/>
          <a:p>
            <a:r>
              <a:rPr lang="en-US" dirty="0"/>
              <a:t>Solution: Employee </a:t>
            </a:r>
            <a:r>
              <a:rPr lang="en-US" dirty="0" smtClean="0"/>
              <a:t>Class (3)</a:t>
            </a:r>
            <a:endParaRPr lang="bg-BG" dirty="0"/>
          </a:p>
        </p:txBody>
      </p:sp>
      <p:sp>
        <p:nvSpPr>
          <p:cNvPr id="5" name="Rectangle 4"/>
          <p:cNvSpPr>
            <a:spLocks noChangeArrowheads="1"/>
          </p:cNvSpPr>
          <p:nvPr/>
        </p:nvSpPr>
        <p:spPr bwMode="auto">
          <a:xfrm>
            <a:off x="684212" y="1447800"/>
            <a:ext cx="10744200" cy="466972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setAge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&lt;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16</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Exception('Invalid 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this-&gt;age = $age;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new Employee('Gosho</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','Petrov',25,5000);</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increaseSalary(15);</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7169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514350" indent="-514350">
              <a:defRPr/>
            </a:pPr>
            <a:r>
              <a:rPr lang="en-US" dirty="0" smtClean="0"/>
              <a:t>Encapsulation</a:t>
            </a:r>
            <a:endParaRPr lang="en-US" dirty="0"/>
          </a:p>
        </p:txBody>
      </p:sp>
      <p:sp>
        <p:nvSpPr>
          <p:cNvPr id="4" name="Text Placeholder 3"/>
          <p:cNvSpPr>
            <a:spLocks noGrp="1"/>
          </p:cNvSpPr>
          <p:nvPr>
            <p:ph type="body" idx="1"/>
          </p:nvPr>
        </p:nvSpPr>
        <p:spPr>
          <a:xfrm>
            <a:off x="1446212" y="5754968"/>
            <a:ext cx="8938472" cy="719034"/>
          </a:xfrm>
        </p:spPr>
        <p:txBody>
          <a:bodyPr/>
          <a:lstStyle/>
          <a:p>
            <a:r>
              <a:rPr lang="en-GB" b="1" dirty="0">
                <a:solidFill>
                  <a:srgbClr val="F3BE60"/>
                </a:solidFill>
                <a:ea typeface="Calibri"/>
                <a:cs typeface="Calibri"/>
                <a:sym typeface="Calibri"/>
              </a:rPr>
              <a:t>Live Exercises in </a:t>
            </a:r>
            <a:r>
              <a:rPr lang="en-GB" b="1" dirty="0" smtClean="0">
                <a:solidFill>
                  <a:srgbClr val="F3BE60"/>
                </a:solidFill>
                <a:ea typeface="Calibri"/>
                <a:cs typeface="Calibri"/>
                <a:sym typeface="Calibri"/>
              </a:rPr>
              <a:t>Class (Lab, part 1)</a:t>
            </a:r>
            <a:endParaRPr lang="bg-BG" dirty="0"/>
          </a:p>
        </p:txBody>
      </p:sp>
      <p:pic>
        <p:nvPicPr>
          <p:cNvPr id="5" name="Shape 207"/>
          <p:cNvPicPr preferRelativeResize="0"/>
          <p:nvPr/>
        </p:nvPicPr>
        <p:blipFill>
          <a:blip r:embed="rId3" cstate="print">
            <a:alphaModFix/>
          </a:blip>
          <a:stretch>
            <a:fillRect/>
          </a:stretch>
        </p:blipFill>
        <p:spPr>
          <a:xfrm>
            <a:off x="4037012" y="762000"/>
            <a:ext cx="3990975" cy="4124325"/>
          </a:xfrm>
          <a:prstGeom prst="rect">
            <a:avLst/>
          </a:prstGeom>
          <a:noFill/>
          <a:ln>
            <a:noFill/>
          </a:ln>
        </p:spPr>
      </p:pic>
    </p:spTree>
    <p:extLst>
      <p:ext uri="{BB962C8B-B14F-4D97-AF65-F5344CB8AC3E}">
        <p14:creationId xmlns:p14="http://schemas.microsoft.com/office/powerpoint/2010/main" val="3569612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a:spLocks noGrp="1"/>
          </p:cNvSpPr>
          <p:nvPr>
            <p:ph type="title"/>
          </p:nvPr>
        </p:nvSpPr>
        <p:spPr>
          <a:xfrm>
            <a:off x="1446212" y="5656400"/>
            <a:ext cx="8938472" cy="820600"/>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400" b="1" i="0" u="none" strike="noStrike" cap="none" dirty="0" smtClean="0">
                <a:solidFill>
                  <a:srgbClr val="F3BE60"/>
                </a:solidFill>
                <a:latin typeface="Calibri"/>
                <a:ea typeface="Calibri"/>
                <a:cs typeface="Calibri"/>
                <a:sym typeface="Calibri"/>
              </a:rPr>
              <a:t>Class Inheritance</a:t>
            </a:r>
            <a:endParaRPr lang="en-US" sz="5400" b="1" i="0" u="none" strike="noStrike" cap="none" dirty="0">
              <a:solidFill>
                <a:srgbClr val="F3BE60"/>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752" y="1538020"/>
            <a:ext cx="6730460" cy="3795979"/>
          </a:xfrm>
          <a:prstGeom prst="rect">
            <a:avLst/>
          </a:prstGeom>
        </p:spPr>
      </p:pic>
    </p:spTree>
    <p:extLst>
      <p:ext uri="{BB962C8B-B14F-4D97-AF65-F5344CB8AC3E}">
        <p14:creationId xmlns:p14="http://schemas.microsoft.com/office/powerpoint/2010/main" val="2901222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a:xfrm>
            <a:off x="190413" y="1151121"/>
            <a:ext cx="6361199" cy="5570355"/>
          </a:xfrm>
        </p:spPr>
        <p:txBody>
          <a:bodyPr>
            <a:normAutofit/>
          </a:bodyPr>
          <a:lstStyle/>
          <a:p>
            <a:r>
              <a:rPr lang="en-US" dirty="0"/>
              <a:t>Classes can </a:t>
            </a:r>
            <a:r>
              <a:rPr lang="en-US" dirty="0">
                <a:solidFill>
                  <a:schemeClr val="tx2">
                    <a:lumMod val="75000"/>
                  </a:schemeClr>
                </a:solidFill>
              </a:rPr>
              <a:t>inherit</a:t>
            </a:r>
            <a:r>
              <a:rPr lang="en-US" dirty="0"/>
              <a:t> (extend) other classes</a:t>
            </a:r>
          </a:p>
          <a:p>
            <a:pPr lvl="1"/>
            <a:r>
              <a:rPr lang="en-US" dirty="0">
                <a:solidFill>
                  <a:schemeClr val="tx2">
                    <a:lumMod val="75000"/>
                  </a:schemeClr>
                </a:solidFill>
              </a:rPr>
              <a:t>Child class </a:t>
            </a:r>
            <a:r>
              <a:rPr lang="en-US" dirty="0"/>
              <a:t>inherits data </a:t>
            </a:r>
            <a:r>
              <a:rPr lang="en-US" dirty="0" smtClean="0"/>
              <a:t>+ methods </a:t>
            </a:r>
            <a:r>
              <a:rPr lang="en-US" dirty="0"/>
              <a:t>from its </a:t>
            </a:r>
            <a:r>
              <a:rPr lang="en-US" dirty="0">
                <a:solidFill>
                  <a:schemeClr val="tx2">
                    <a:lumMod val="75000"/>
                  </a:schemeClr>
                </a:solidFill>
              </a:rPr>
              <a:t>parent</a:t>
            </a:r>
          </a:p>
          <a:p>
            <a:pPr>
              <a:spcBef>
                <a:spcPts val="1200"/>
              </a:spcBef>
            </a:pPr>
            <a:r>
              <a:rPr lang="en-US" dirty="0"/>
              <a:t>Child class can:</a:t>
            </a:r>
          </a:p>
          <a:p>
            <a:pPr lvl="1"/>
            <a:r>
              <a:rPr lang="en-US" dirty="0"/>
              <a:t>Add </a:t>
            </a:r>
            <a:r>
              <a:rPr lang="en-US" dirty="0">
                <a:solidFill>
                  <a:schemeClr val="tx2">
                    <a:lumMod val="75000"/>
                  </a:schemeClr>
                </a:solidFill>
              </a:rPr>
              <a:t>properties</a:t>
            </a:r>
            <a:r>
              <a:rPr lang="en-US" dirty="0"/>
              <a:t> (data)</a:t>
            </a:r>
          </a:p>
          <a:p>
            <a:pPr lvl="1"/>
            <a:r>
              <a:rPr lang="en-US" dirty="0"/>
              <a:t>Add / replace </a:t>
            </a:r>
            <a:r>
              <a:rPr lang="en-US" dirty="0">
                <a:solidFill>
                  <a:schemeClr val="tx2">
                    <a:lumMod val="75000"/>
                  </a:schemeClr>
                </a:solidFill>
              </a:rPr>
              <a:t>methods</a:t>
            </a:r>
          </a:p>
          <a:p>
            <a:pPr lvl="1"/>
            <a:r>
              <a:rPr lang="en-US" dirty="0"/>
              <a:t>Add / replace </a:t>
            </a:r>
            <a:r>
              <a:rPr lang="en-US" dirty="0">
                <a:solidFill>
                  <a:schemeClr val="tx2">
                    <a:lumMod val="75000"/>
                  </a:schemeClr>
                </a:solidFill>
              </a:rPr>
              <a:t>accessor</a:t>
            </a:r>
            <a:r>
              <a:rPr lang="en-US" dirty="0"/>
              <a:t> properties</a:t>
            </a:r>
          </a:p>
        </p:txBody>
      </p:sp>
      <p:sp>
        <p:nvSpPr>
          <p:cNvPr id="4" name="Title 3"/>
          <p:cNvSpPr>
            <a:spLocks noGrp="1"/>
          </p:cNvSpPr>
          <p:nvPr>
            <p:ph type="title"/>
          </p:nvPr>
        </p:nvSpPr>
        <p:spPr/>
        <p:txBody>
          <a:bodyPr/>
          <a:lstStyle/>
          <a:p>
            <a:r>
              <a:rPr lang="en-US" dirty="0"/>
              <a:t>Class Inheritance</a:t>
            </a:r>
          </a:p>
        </p:txBody>
      </p:sp>
      <p:cxnSp>
        <p:nvCxnSpPr>
          <p:cNvPr id="17" name="Straight Arrow Connector 35"/>
          <p:cNvCxnSpPr>
            <a:stCxn id="20" idx="0"/>
            <a:endCxn id="23" idx="2"/>
          </p:cNvCxnSpPr>
          <p:nvPr/>
        </p:nvCxnSpPr>
        <p:spPr>
          <a:xfrm flipV="1">
            <a:off x="9966548" y="3667541"/>
            <a:ext cx="0" cy="908595"/>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8" name="Group 17"/>
          <p:cNvGrpSpPr/>
          <p:nvPr/>
        </p:nvGrpSpPr>
        <p:grpSpPr>
          <a:xfrm>
            <a:off x="8504682" y="1393219"/>
            <a:ext cx="2923730" cy="2274322"/>
            <a:chOff x="4446384" y="1457528"/>
            <a:chExt cx="2943427" cy="1874912"/>
          </a:xfrm>
        </p:grpSpPr>
        <p:sp>
          <p:nvSpPr>
            <p:cNvPr id="23" name="Rectangle: Rounded Corners 6"/>
            <p:cNvSpPr/>
            <p:nvPr/>
          </p:nvSpPr>
          <p:spPr>
            <a:xfrm>
              <a:off x="4446384" y="1457528"/>
              <a:ext cx="2943427" cy="187491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4" name="Rectangle: Rounded Corners 13"/>
            <p:cNvSpPr/>
            <p:nvPr/>
          </p:nvSpPr>
          <p:spPr>
            <a:xfrm>
              <a:off x="4770843" y="204372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25" name="TextBox 24"/>
            <p:cNvSpPr txBox="1"/>
            <p:nvPr/>
          </p:nvSpPr>
          <p:spPr>
            <a:xfrm>
              <a:off x="4570412" y="1495064"/>
              <a:ext cx="1795789" cy="482078"/>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26" name="Rectangle: Rounded Corners 13"/>
            <p:cNvSpPr/>
            <p:nvPr/>
          </p:nvSpPr>
          <p:spPr>
            <a:xfrm>
              <a:off x="4770844" y="2555052"/>
              <a:ext cx="2281664"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email</a:t>
              </a:r>
            </a:p>
          </p:txBody>
        </p:sp>
      </p:grpSp>
      <p:grpSp>
        <p:nvGrpSpPr>
          <p:cNvPr id="19" name="Group 18"/>
          <p:cNvGrpSpPr/>
          <p:nvPr/>
        </p:nvGrpSpPr>
        <p:grpSpPr>
          <a:xfrm>
            <a:off x="8504682" y="4576137"/>
            <a:ext cx="2923730" cy="1663790"/>
            <a:chOff x="4446384" y="1457528"/>
            <a:chExt cx="2943427" cy="1371600"/>
          </a:xfrm>
        </p:grpSpPr>
        <p:sp>
          <p:nvSpPr>
            <p:cNvPr id="20" name="Rectangle: Rounded Corners 6"/>
            <p:cNvSpPr/>
            <p:nvPr/>
          </p:nvSpPr>
          <p:spPr>
            <a:xfrm>
              <a:off x="4446384" y="1457528"/>
              <a:ext cx="2943427" cy="1371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1" name="Rectangle: Rounded Corners 13"/>
            <p:cNvSpPr/>
            <p:nvPr/>
          </p:nvSpPr>
          <p:spPr>
            <a:xfrm>
              <a:off x="4770843" y="205174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22" name="TextBox 21"/>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grpSp>
      <p:sp>
        <p:nvSpPr>
          <p:cNvPr id="27" name="AutoShape 25"/>
          <p:cNvSpPr>
            <a:spLocks noChangeArrowheads="1"/>
          </p:cNvSpPr>
          <p:nvPr/>
        </p:nvSpPr>
        <p:spPr bwMode="auto">
          <a:xfrm>
            <a:off x="5729592" y="597614"/>
            <a:ext cx="2481447" cy="1097369"/>
          </a:xfrm>
          <a:prstGeom prst="wedgeRoundRectCallout">
            <a:avLst>
              <a:gd name="adj1" fmla="val 68028"/>
              <a:gd name="adj2" fmla="val 478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chemeClr val="tx2">
                    <a:lumMod val="75000"/>
                  </a:schemeClr>
                </a:solidFill>
              </a:rPr>
              <a:t>Base</a:t>
            </a:r>
            <a:r>
              <a:rPr lang="en-US" sz="3000" noProof="1">
                <a:solidFill>
                  <a:srgbClr val="FFFFFF"/>
                </a:solidFill>
              </a:rPr>
              <a:t> (parent, super) class</a:t>
            </a:r>
            <a:endParaRPr lang="en-US" sz="3000" b="1" noProof="1">
              <a:solidFill>
                <a:schemeClr val="tx2">
                  <a:lumMod val="75000"/>
                </a:schemeClr>
              </a:solidFill>
              <a:latin typeface="Consolas" panose="020B0609020204030204" pitchFamily="49" charset="0"/>
            </a:endParaRPr>
          </a:p>
        </p:txBody>
      </p:sp>
      <p:sp>
        <p:nvSpPr>
          <p:cNvPr id="28" name="AutoShape 25"/>
          <p:cNvSpPr>
            <a:spLocks noChangeArrowheads="1"/>
          </p:cNvSpPr>
          <p:nvPr/>
        </p:nvSpPr>
        <p:spPr bwMode="auto">
          <a:xfrm>
            <a:off x="5494540" y="3725907"/>
            <a:ext cx="2706771" cy="1148493"/>
          </a:xfrm>
          <a:prstGeom prst="wedgeRoundRectCallout">
            <a:avLst>
              <a:gd name="adj1" fmla="val 67018"/>
              <a:gd name="adj2" fmla="val 5029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chemeClr val="tx2">
                    <a:lumMod val="75000"/>
                  </a:schemeClr>
                </a:solidFill>
              </a:rPr>
              <a:t>Child</a:t>
            </a:r>
            <a:r>
              <a:rPr lang="en-US" sz="3000" noProof="1">
                <a:solidFill>
                  <a:srgbClr val="FFFFFF"/>
                </a:solidFill>
              </a:rPr>
              <a:t> (derived) class</a:t>
            </a:r>
            <a:endParaRPr lang="en-US" sz="3000" b="1"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10011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240"/>
        <p:cNvGrpSpPr/>
        <p:nvPr/>
      </p:nvGrpSpPr>
      <p:grpSpPr>
        <a:xfrm>
          <a:off x="0" y="0"/>
          <a:ext cx="0" cy="0"/>
          <a:chOff x="0" y="0"/>
          <a:chExt cx="0" cy="0"/>
        </a:xfrm>
      </p:grpSpPr>
      <p:sp>
        <p:nvSpPr>
          <p:cNvPr id="241" name="Shape 241"/>
          <p:cNvSpPr txBox="1">
            <a:spLocks noGrp="1"/>
          </p:cNvSpPr>
          <p:nvPr>
            <p:ph type="sldNum" idx="4294967295"/>
          </p:nvPr>
        </p:nvSpPr>
        <p:spPr>
          <a:xfrm>
            <a:off x="11566411" y="6525001"/>
            <a:ext cx="428700" cy="196500"/>
          </a:xfrm>
          <a:prstGeom prst="rect">
            <a:avLst/>
          </a:prstGeom>
        </p:spPr>
        <p:txBody>
          <a:bodyPr wrap="square" lIns="36000" tIns="36000" rIns="36000" bIns="36000" anchor="ctr"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
        <p:nvSpPr>
          <p:cNvPr id="242" name="Shape 242"/>
          <p:cNvSpPr txBox="1">
            <a:spLocks noGrp="1"/>
          </p:cNvSpPr>
          <p:nvPr>
            <p:ph type="body" idx="1"/>
          </p:nvPr>
        </p:nvSpPr>
        <p:spPr>
          <a:xfrm>
            <a:off x="190412" y="1151120"/>
            <a:ext cx="11804700" cy="5570400"/>
          </a:xfrm>
          <a:prstGeom prst="rect">
            <a:avLst/>
          </a:prstGeom>
        </p:spPr>
        <p:txBody>
          <a:bodyPr wrap="square" lIns="91425" tIns="91425" rIns="91425" bIns="91425" anchor="ctr" anchorCtr="0">
            <a:noAutofit/>
          </a:bodyPr>
          <a:lstStyle/>
          <a:p>
            <a:pPr marL="457200" lvl="0" indent="-228600" rtl="0">
              <a:spcBef>
                <a:spcPts val="0"/>
              </a:spcBef>
            </a:pPr>
            <a:r>
              <a:rPr lang="en-US" dirty="0" smtClean="0"/>
              <a:t>Class vs. </a:t>
            </a:r>
            <a:r>
              <a:rPr lang="en-US" dirty="0"/>
              <a:t>o</a:t>
            </a:r>
            <a:r>
              <a:rPr lang="en-US" dirty="0" smtClean="0"/>
              <a:t>bject</a:t>
            </a:r>
          </a:p>
          <a:p>
            <a:pPr marL="457200" lvl="0" indent="-228600" rtl="0">
              <a:spcBef>
                <a:spcPts val="0"/>
              </a:spcBef>
            </a:pPr>
            <a:r>
              <a:rPr lang="en-US" dirty="0" smtClean="0"/>
              <a:t>Object vs. </a:t>
            </a:r>
            <a:r>
              <a:rPr lang="en-US" dirty="0"/>
              <a:t>a</a:t>
            </a:r>
            <a:r>
              <a:rPr lang="en-US" dirty="0" smtClean="0"/>
              <a:t>rray</a:t>
            </a:r>
            <a:endParaRPr lang="en-US" dirty="0" smtClean="0"/>
          </a:p>
          <a:p>
            <a:pPr marL="457200" lvl="0" indent="-228600" rtl="0">
              <a:spcBef>
                <a:spcPts val="0"/>
              </a:spcBef>
            </a:pPr>
            <a:r>
              <a:rPr lang="en-US" dirty="0" smtClean="0"/>
              <a:t>Instance </a:t>
            </a:r>
            <a:r>
              <a:rPr lang="en-US" dirty="0" smtClean="0"/>
              <a:t>of </a:t>
            </a:r>
            <a:r>
              <a:rPr lang="en-US" dirty="0" smtClean="0"/>
              <a:t>Class </a:t>
            </a:r>
            <a:r>
              <a:rPr lang="en-US" dirty="0"/>
              <a:t>=</a:t>
            </a:r>
            <a:r>
              <a:rPr lang="en-US" dirty="0" smtClean="0"/>
              <a:t>= object </a:t>
            </a:r>
            <a:endParaRPr lang="en-US" dirty="0"/>
          </a:p>
          <a:p>
            <a:pPr marL="457200" lvl="0" indent="-228600" rtl="0">
              <a:spcBef>
                <a:spcPts val="0"/>
              </a:spcBef>
            </a:pPr>
            <a:r>
              <a:rPr lang="en-US" dirty="0" smtClean="0"/>
              <a:t>How to reach </a:t>
            </a:r>
            <a:r>
              <a:rPr lang="en-US" dirty="0" smtClean="0"/>
              <a:t>object properties and methods</a:t>
            </a:r>
          </a:p>
          <a:p>
            <a:pPr marL="457200" lvl="0" indent="-228600" rtl="0">
              <a:spcBef>
                <a:spcPts val="0"/>
              </a:spcBef>
            </a:pPr>
            <a:r>
              <a:rPr lang="en-US" dirty="0" smtClean="0"/>
              <a:t>Constructors</a:t>
            </a:r>
          </a:p>
          <a:p>
            <a:pPr marL="457200" lvl="0" indent="-228600" rtl="0">
              <a:spcBef>
                <a:spcPts val="0"/>
              </a:spcBef>
            </a:pPr>
            <a:r>
              <a:rPr lang="en-US" dirty="0" smtClean="0"/>
              <a:t>Public and Private visibility levels</a:t>
            </a:r>
            <a:endParaRPr lang="en-US" dirty="0"/>
          </a:p>
          <a:p>
            <a:pPr marL="0" lvl="0" indent="0">
              <a:spcBef>
                <a:spcPts val="0"/>
              </a:spcBef>
              <a:buNone/>
            </a:pPr>
            <a:endParaRPr dirty="0"/>
          </a:p>
        </p:txBody>
      </p:sp>
      <p:sp>
        <p:nvSpPr>
          <p:cNvPr id="243" name="Shape 243"/>
          <p:cNvSpPr txBox="1">
            <a:spLocks noGrp="1"/>
          </p:cNvSpPr>
          <p:nvPr>
            <p:ph type="title"/>
          </p:nvPr>
        </p:nvSpPr>
        <p:spPr>
          <a:xfrm>
            <a:off x="188815" y="40340"/>
            <a:ext cx="9577500" cy="1110900"/>
          </a:xfrm>
          <a:prstGeom prst="rect">
            <a:avLst/>
          </a:prstGeom>
        </p:spPr>
        <p:txBody>
          <a:bodyPr wrap="square" lIns="91425" tIns="91425" rIns="91425" bIns="91425" anchor="ctr" anchorCtr="0">
            <a:noAutofit/>
          </a:bodyPr>
          <a:lstStyle/>
          <a:p>
            <a:pPr lvl="0">
              <a:spcBef>
                <a:spcPts val="0"/>
              </a:spcBef>
              <a:buNone/>
            </a:pPr>
            <a:r>
              <a:rPr lang="en-US" dirty="0"/>
              <a:t>Check list</a:t>
            </a:r>
          </a:p>
        </p:txBody>
      </p:sp>
    </p:spTree>
    <p:extLst>
      <p:ext uri="{BB962C8B-B14F-4D97-AF65-F5344CB8AC3E}">
        <p14:creationId xmlns:p14="http://schemas.microsoft.com/office/powerpoint/2010/main" val="41882588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Class Inheritance – Example</a:t>
            </a:r>
          </a:p>
        </p:txBody>
      </p:sp>
      <p:sp>
        <p:nvSpPr>
          <p:cNvPr id="5" name="Text Placeholder 3"/>
          <p:cNvSpPr txBox="1">
            <a:spLocks/>
          </p:cNvSpPr>
          <p:nvPr/>
        </p:nvSpPr>
        <p:spPr>
          <a:xfrm>
            <a:off x="703668" y="926871"/>
            <a:ext cx="8166940" cy="27307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a:solidFill>
                  <a:schemeClr val="tx2">
                    <a:lumMod val="75000"/>
                  </a:schemeClr>
                </a:solidFill>
              </a:rPr>
              <a:t>class</a:t>
            </a:r>
            <a:r>
              <a:rPr lang="en-US" noProof="1"/>
              <a:t> Person {</a:t>
            </a:r>
          </a:p>
          <a:p>
            <a:r>
              <a:rPr lang="en-US" noProof="1"/>
              <a:t>  </a:t>
            </a:r>
            <a:r>
              <a:rPr lang="en-US" noProof="1" smtClean="0"/>
              <a:t>function __</a:t>
            </a:r>
            <a:r>
              <a:rPr lang="en-US" noProof="1" smtClean="0">
                <a:solidFill>
                  <a:schemeClr val="tx2">
                    <a:lumMod val="75000"/>
                  </a:schemeClr>
                </a:solidFill>
              </a:rPr>
              <a:t>construct</a:t>
            </a:r>
            <a:r>
              <a:rPr lang="en-US" noProof="1" smtClean="0"/>
              <a:t>($name</a:t>
            </a:r>
            <a:r>
              <a:rPr lang="en-US" noProof="1"/>
              <a:t>,</a:t>
            </a:r>
            <a:r>
              <a:rPr lang="en-US" noProof="1">
                <a:latin typeface="+mn-lt"/>
              </a:rPr>
              <a:t> </a:t>
            </a:r>
            <a:r>
              <a:rPr lang="en-US" noProof="1" smtClean="0">
                <a:latin typeface="+mn-lt"/>
              </a:rPr>
              <a:t>$</a:t>
            </a:r>
            <a:r>
              <a:rPr lang="en-US" noProof="1" smtClean="0"/>
              <a:t>email</a:t>
            </a:r>
            <a:r>
              <a:rPr lang="en-US" noProof="1"/>
              <a:t>) {</a:t>
            </a:r>
          </a:p>
          <a:p>
            <a:r>
              <a:rPr lang="en-US" noProof="1"/>
              <a:t> </a:t>
            </a:r>
            <a:r>
              <a:rPr lang="en-US" noProof="1" smtClean="0"/>
              <a:t>   </a:t>
            </a:r>
            <a:r>
              <a:rPr lang="en-US" noProof="1" smtClean="0">
                <a:solidFill>
                  <a:schemeClr val="tx2">
                    <a:lumMod val="75000"/>
                  </a:schemeClr>
                </a:solidFill>
              </a:rPr>
              <a:t>$this</a:t>
            </a:r>
            <a:r>
              <a:rPr lang="en-US" noProof="1" smtClean="0"/>
              <a:t>-&gt;name</a:t>
            </a:r>
            <a:r>
              <a:rPr lang="en-US" noProof="1" smtClean="0">
                <a:latin typeface="+mn-lt"/>
              </a:rPr>
              <a:t> </a:t>
            </a:r>
            <a:r>
              <a:rPr lang="en-US" noProof="1"/>
              <a:t>=</a:t>
            </a:r>
            <a:r>
              <a:rPr lang="en-US" noProof="1">
                <a:latin typeface="+mn-lt"/>
              </a:rPr>
              <a:t> </a:t>
            </a:r>
            <a:r>
              <a:rPr lang="en-US" noProof="1" smtClean="0">
                <a:latin typeface="+mn-lt"/>
              </a:rPr>
              <a:t>$</a:t>
            </a:r>
            <a:r>
              <a:rPr lang="en-US" noProof="1" smtClean="0"/>
              <a:t>name</a:t>
            </a:r>
            <a:r>
              <a:rPr lang="en-US" noProof="1"/>
              <a:t>; </a:t>
            </a:r>
            <a:endParaRPr lang="en-US" noProof="1" smtClean="0"/>
          </a:p>
          <a:p>
            <a:r>
              <a:rPr lang="en-US" noProof="1">
                <a:solidFill>
                  <a:schemeClr val="tx2">
                    <a:lumMod val="75000"/>
                  </a:schemeClr>
                </a:solidFill>
              </a:rPr>
              <a:t> </a:t>
            </a:r>
            <a:r>
              <a:rPr lang="en-US" noProof="1" smtClean="0">
                <a:solidFill>
                  <a:schemeClr val="tx2">
                    <a:lumMod val="75000"/>
                  </a:schemeClr>
                </a:solidFill>
              </a:rPr>
              <a:t>   $this</a:t>
            </a:r>
            <a:r>
              <a:rPr lang="en-US" noProof="1" smtClean="0"/>
              <a:t>-&gt;email</a:t>
            </a:r>
            <a:r>
              <a:rPr lang="en-US" noProof="1" smtClean="0">
                <a:latin typeface="+mn-lt"/>
              </a:rPr>
              <a:t> </a:t>
            </a:r>
            <a:r>
              <a:rPr lang="en-US" noProof="1"/>
              <a:t>=</a:t>
            </a:r>
            <a:r>
              <a:rPr lang="en-US" noProof="1">
                <a:latin typeface="+mn-lt"/>
              </a:rPr>
              <a:t> </a:t>
            </a:r>
            <a:r>
              <a:rPr lang="en-US" noProof="1" smtClean="0">
                <a:latin typeface="+mn-lt"/>
              </a:rPr>
              <a:t>$</a:t>
            </a:r>
            <a:r>
              <a:rPr lang="en-US" noProof="1" smtClean="0"/>
              <a:t>email</a:t>
            </a:r>
            <a:r>
              <a:rPr lang="en-US" noProof="1"/>
              <a:t>;</a:t>
            </a:r>
          </a:p>
          <a:p>
            <a:r>
              <a:rPr lang="en-US" noProof="1"/>
              <a:t>  }</a:t>
            </a:r>
          </a:p>
          <a:p>
            <a:r>
              <a:rPr lang="en-US" noProof="1"/>
              <a:t>}</a:t>
            </a:r>
          </a:p>
        </p:txBody>
      </p:sp>
      <p:sp>
        <p:nvSpPr>
          <p:cNvPr id="7" name="Text Placeholder 3"/>
          <p:cNvSpPr txBox="1">
            <a:spLocks/>
          </p:cNvSpPr>
          <p:nvPr/>
        </p:nvSpPr>
        <p:spPr>
          <a:xfrm>
            <a:off x="703668" y="3659224"/>
            <a:ext cx="8166940" cy="316161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a:solidFill>
                  <a:schemeClr val="tx2">
                    <a:lumMod val="75000"/>
                  </a:schemeClr>
                </a:solidFill>
              </a:rPr>
              <a:t>class</a:t>
            </a:r>
            <a:r>
              <a:rPr lang="en-US" noProof="1"/>
              <a:t> Teacher </a:t>
            </a:r>
            <a:r>
              <a:rPr lang="en-US" noProof="1">
                <a:solidFill>
                  <a:schemeClr val="tx2">
                    <a:lumMod val="75000"/>
                  </a:schemeClr>
                </a:solidFill>
              </a:rPr>
              <a:t>extends</a:t>
            </a:r>
            <a:r>
              <a:rPr lang="en-US" noProof="1"/>
              <a:t> Person {</a:t>
            </a:r>
          </a:p>
          <a:p>
            <a:r>
              <a:rPr lang="en-US" noProof="1"/>
              <a:t>  </a:t>
            </a:r>
            <a:r>
              <a:rPr lang="en-US" noProof="1" smtClean="0"/>
              <a:t>function __</a:t>
            </a:r>
            <a:r>
              <a:rPr lang="en-US" noProof="1" smtClean="0">
                <a:solidFill>
                  <a:schemeClr val="tx2">
                    <a:lumMod val="75000"/>
                  </a:schemeClr>
                </a:solidFill>
              </a:rPr>
              <a:t>construct</a:t>
            </a:r>
            <a:r>
              <a:rPr lang="en-US" noProof="1" smtClean="0"/>
              <a:t>($name</a:t>
            </a:r>
            <a:r>
              <a:rPr lang="en-US" noProof="1"/>
              <a:t>,</a:t>
            </a:r>
            <a:r>
              <a:rPr lang="en-US" noProof="1">
                <a:latin typeface="+mn-lt"/>
              </a:rPr>
              <a:t> </a:t>
            </a:r>
            <a:r>
              <a:rPr lang="en-US" noProof="1" smtClean="0">
                <a:latin typeface="+mn-lt"/>
              </a:rPr>
              <a:t>$</a:t>
            </a:r>
            <a:r>
              <a:rPr lang="en-US" noProof="1" smtClean="0"/>
              <a:t>email</a:t>
            </a:r>
            <a:r>
              <a:rPr lang="en-US" noProof="1"/>
              <a:t>,</a:t>
            </a:r>
            <a:r>
              <a:rPr lang="en-US" noProof="1">
                <a:latin typeface="+mn-lt"/>
              </a:rPr>
              <a:t> </a:t>
            </a:r>
            <a:r>
              <a:rPr lang="en-US" noProof="1" smtClean="0">
                <a:latin typeface="+mn-lt"/>
              </a:rPr>
              <a:t>$</a:t>
            </a:r>
            <a:r>
              <a:rPr lang="en-US" noProof="1" smtClean="0"/>
              <a:t>subject</a:t>
            </a:r>
            <a:r>
              <a:rPr lang="en-US" noProof="1"/>
              <a:t>) {</a:t>
            </a:r>
          </a:p>
          <a:p>
            <a:r>
              <a:rPr lang="en-US" noProof="1"/>
              <a:t>    </a:t>
            </a:r>
            <a:r>
              <a:rPr lang="en-US" noProof="1" smtClean="0">
                <a:solidFill>
                  <a:schemeClr val="tx2">
                    <a:lumMod val="75000"/>
                  </a:schemeClr>
                </a:solidFill>
              </a:rPr>
              <a:t>parent::__construct</a:t>
            </a:r>
            <a:r>
              <a:rPr lang="en-US" noProof="1" smtClean="0"/>
              <a:t>($name</a:t>
            </a:r>
            <a:r>
              <a:rPr lang="en-US" noProof="1"/>
              <a:t>, </a:t>
            </a:r>
            <a:r>
              <a:rPr lang="en-US" noProof="1" smtClean="0"/>
              <a:t>$email</a:t>
            </a:r>
            <a:r>
              <a:rPr lang="en-US" noProof="1"/>
              <a:t>);</a:t>
            </a:r>
          </a:p>
          <a:p>
            <a:r>
              <a:rPr lang="en-US" noProof="1"/>
              <a:t> </a:t>
            </a:r>
            <a:r>
              <a:rPr lang="en-US" noProof="1" smtClean="0"/>
              <a:t>   </a:t>
            </a:r>
            <a:r>
              <a:rPr lang="en-US" noProof="1" smtClean="0">
                <a:solidFill>
                  <a:schemeClr val="tx2">
                    <a:lumMod val="75000"/>
                  </a:schemeClr>
                </a:solidFill>
              </a:rPr>
              <a:t>$this</a:t>
            </a:r>
            <a:r>
              <a:rPr lang="en-US" noProof="1" smtClean="0"/>
              <a:t>-&gt;subject </a:t>
            </a:r>
            <a:r>
              <a:rPr lang="en-US" noProof="1"/>
              <a:t>= </a:t>
            </a:r>
            <a:r>
              <a:rPr lang="en-US" noProof="1" smtClean="0"/>
              <a:t>$subject</a:t>
            </a:r>
            <a:r>
              <a:rPr lang="en-US" noProof="1"/>
              <a:t>;</a:t>
            </a:r>
          </a:p>
          <a:p>
            <a:r>
              <a:rPr lang="en-US" noProof="1"/>
              <a:t>  }</a:t>
            </a:r>
          </a:p>
          <a:p>
            <a:r>
              <a:rPr lang="en-US" noProof="1"/>
              <a:t>}</a:t>
            </a:r>
          </a:p>
        </p:txBody>
      </p:sp>
      <p:sp>
        <p:nvSpPr>
          <p:cNvPr id="9" name="AutoShape 25"/>
          <p:cNvSpPr>
            <a:spLocks noChangeArrowheads="1"/>
          </p:cNvSpPr>
          <p:nvPr/>
        </p:nvSpPr>
        <p:spPr bwMode="auto">
          <a:xfrm>
            <a:off x="5716144" y="2587123"/>
            <a:ext cx="3045268" cy="994277"/>
          </a:xfrm>
          <a:prstGeom prst="wedgeRoundRectCallout">
            <a:avLst>
              <a:gd name="adj1" fmla="val -64335"/>
              <a:gd name="adj2" fmla="val 579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class </a:t>
            </a:r>
            <a:r>
              <a:rPr lang="en-US" sz="3000" b="1" noProof="1">
                <a:solidFill>
                  <a:schemeClr val="tx2">
                    <a:lumMod val="75000"/>
                  </a:schemeClr>
                </a:solidFill>
                <a:latin typeface="Consolas" panose="020B0609020204030204" pitchFamily="49" charset="0"/>
              </a:rPr>
              <a:t>Teacher</a:t>
            </a:r>
            <a:r>
              <a:rPr lang="en-US" sz="3000" noProof="1">
                <a:solidFill>
                  <a:srgbClr val="FFFFFF"/>
                </a:solidFill>
              </a:rPr>
              <a:t> inherits </a:t>
            </a:r>
            <a:r>
              <a:rPr lang="en-US" sz="3000" b="1" noProof="1">
                <a:solidFill>
                  <a:schemeClr val="tx2">
                    <a:lumMod val="75000"/>
                  </a:schemeClr>
                </a:solidFill>
                <a:latin typeface="Consolas" panose="020B0609020204030204" pitchFamily="49" charset="0"/>
              </a:rPr>
              <a:t>Person</a:t>
            </a:r>
          </a:p>
        </p:txBody>
      </p:sp>
      <p:sp>
        <p:nvSpPr>
          <p:cNvPr id="10" name="AutoShape 25"/>
          <p:cNvSpPr>
            <a:spLocks noChangeArrowheads="1"/>
          </p:cNvSpPr>
          <p:nvPr/>
        </p:nvSpPr>
        <p:spPr bwMode="auto">
          <a:xfrm>
            <a:off x="4570412" y="5867400"/>
            <a:ext cx="4469319" cy="838200"/>
          </a:xfrm>
          <a:prstGeom prst="wedgeRoundRectCallout">
            <a:avLst>
              <a:gd name="adj1" fmla="val 16382"/>
              <a:gd name="adj2" fmla="val -860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the </a:t>
            </a:r>
            <a:r>
              <a:rPr lang="en-US" sz="3000" noProof="1">
                <a:solidFill>
                  <a:schemeClr val="tx2">
                    <a:lumMod val="75000"/>
                  </a:schemeClr>
                </a:solidFill>
              </a:rPr>
              <a:t>parent constructor</a:t>
            </a:r>
            <a:endParaRPr lang="en-US" sz="3000" b="1" noProof="1">
              <a:solidFill>
                <a:schemeClr val="tx2">
                  <a:lumMod val="75000"/>
                </a:schemeClr>
              </a:solidFill>
              <a:latin typeface="Consolas" panose="020B0609020204030204" pitchFamily="49" charset="0"/>
            </a:endParaRPr>
          </a:p>
        </p:txBody>
      </p:sp>
      <p:sp>
        <p:nvSpPr>
          <p:cNvPr id="3" name="Rectangle 2"/>
          <p:cNvSpPr/>
          <p:nvPr/>
        </p:nvSpPr>
        <p:spPr>
          <a:xfrm>
            <a:off x="3477160" y="3745916"/>
            <a:ext cx="2957176" cy="43698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Rectangle 10"/>
          <p:cNvSpPr/>
          <p:nvPr/>
        </p:nvSpPr>
        <p:spPr>
          <a:xfrm>
            <a:off x="1577568" y="5049420"/>
            <a:ext cx="6498044" cy="43698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cxnSp>
        <p:nvCxnSpPr>
          <p:cNvPr id="12" name="Straight Arrow Connector 35"/>
          <p:cNvCxnSpPr>
            <a:stCxn id="19" idx="0"/>
            <a:endCxn id="14" idx="2"/>
          </p:cNvCxnSpPr>
          <p:nvPr/>
        </p:nvCxnSpPr>
        <p:spPr>
          <a:xfrm flipV="1">
            <a:off x="10316933" y="3564163"/>
            <a:ext cx="0" cy="1087601"/>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3" name="Group 12"/>
          <p:cNvGrpSpPr/>
          <p:nvPr/>
        </p:nvGrpSpPr>
        <p:grpSpPr>
          <a:xfrm>
            <a:off x="9218612" y="1496598"/>
            <a:ext cx="2196641" cy="2067565"/>
            <a:chOff x="4446384" y="1457528"/>
            <a:chExt cx="2943427" cy="1874912"/>
          </a:xfrm>
        </p:grpSpPr>
        <p:sp>
          <p:nvSpPr>
            <p:cNvPr id="14" name="Rectangle: Rounded Corners 6"/>
            <p:cNvSpPr/>
            <p:nvPr/>
          </p:nvSpPr>
          <p:spPr>
            <a:xfrm>
              <a:off x="4446384" y="1457528"/>
              <a:ext cx="2943427" cy="187491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15" name="Rectangle: Rounded Corners 13"/>
            <p:cNvSpPr/>
            <p:nvPr/>
          </p:nvSpPr>
          <p:spPr>
            <a:xfrm>
              <a:off x="4770843" y="204372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16" name="TextBox 15"/>
            <p:cNvSpPr txBox="1"/>
            <p:nvPr/>
          </p:nvSpPr>
          <p:spPr>
            <a:xfrm>
              <a:off x="4570411" y="1495064"/>
              <a:ext cx="2482096" cy="530286"/>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17" name="Rectangle: Rounded Corners 13"/>
            <p:cNvSpPr/>
            <p:nvPr/>
          </p:nvSpPr>
          <p:spPr>
            <a:xfrm>
              <a:off x="4770844" y="2558076"/>
              <a:ext cx="2281664"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email</a:t>
              </a:r>
            </a:p>
          </p:txBody>
        </p:sp>
      </p:grpSp>
      <p:grpSp>
        <p:nvGrpSpPr>
          <p:cNvPr id="18" name="Group 17"/>
          <p:cNvGrpSpPr/>
          <p:nvPr/>
        </p:nvGrpSpPr>
        <p:grpSpPr>
          <a:xfrm>
            <a:off x="9218612" y="4651764"/>
            <a:ext cx="2196641" cy="1512536"/>
            <a:chOff x="4446384" y="1457528"/>
            <a:chExt cx="2943427" cy="1371600"/>
          </a:xfrm>
        </p:grpSpPr>
        <p:sp>
          <p:nvSpPr>
            <p:cNvPr id="19" name="Rectangle: Rounded Corners 6"/>
            <p:cNvSpPr/>
            <p:nvPr/>
          </p:nvSpPr>
          <p:spPr>
            <a:xfrm>
              <a:off x="4446384" y="1457528"/>
              <a:ext cx="2943427" cy="1371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0" name="Rectangle: Rounded Corners 13"/>
            <p:cNvSpPr/>
            <p:nvPr/>
          </p:nvSpPr>
          <p:spPr>
            <a:xfrm>
              <a:off x="4770843" y="205174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21" name="TextBox 20"/>
            <p:cNvSpPr txBox="1"/>
            <p:nvPr/>
          </p:nvSpPr>
          <p:spPr>
            <a:xfrm>
              <a:off x="4570411" y="1503083"/>
              <a:ext cx="2482096" cy="530286"/>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grpSp>
    </p:spTree>
    <p:extLst>
      <p:ext uri="{BB962C8B-B14F-4D97-AF65-F5344CB8AC3E}">
        <p14:creationId xmlns:p14="http://schemas.microsoft.com/office/powerpoint/2010/main" val="3890164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3"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Class Inheritance – Example (2)</a:t>
            </a:r>
          </a:p>
        </p:txBody>
      </p:sp>
      <p:sp>
        <p:nvSpPr>
          <p:cNvPr id="5" name="Text Placeholder 3"/>
          <p:cNvSpPr txBox="1">
            <a:spLocks/>
          </p:cNvSpPr>
          <p:nvPr/>
        </p:nvSpPr>
        <p:spPr>
          <a:xfrm>
            <a:off x="700936" y="1408888"/>
            <a:ext cx="10803676" cy="21305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200" noProof="1" smtClean="0">
                <a:solidFill>
                  <a:schemeClr val="tx2">
                    <a:lumMod val="75000"/>
                  </a:schemeClr>
                </a:solidFill>
              </a:rPr>
              <a:t>$</a:t>
            </a:r>
            <a:r>
              <a:rPr lang="en-US" sz="3000" noProof="1" smtClean="0">
                <a:solidFill>
                  <a:schemeClr val="tx2">
                    <a:lumMod val="75000"/>
                  </a:schemeClr>
                </a:solidFill>
              </a:rPr>
              <a:t>p</a:t>
            </a:r>
            <a:r>
              <a:rPr lang="en-US" sz="3000" noProof="1" smtClean="0"/>
              <a:t> </a:t>
            </a:r>
            <a:r>
              <a:rPr lang="en-US" sz="3000" noProof="1"/>
              <a:t>= </a:t>
            </a:r>
            <a:r>
              <a:rPr lang="en-US" sz="3000" noProof="1">
                <a:solidFill>
                  <a:schemeClr val="tx2">
                    <a:lumMod val="75000"/>
                  </a:schemeClr>
                </a:solidFill>
              </a:rPr>
              <a:t>new Person</a:t>
            </a:r>
            <a:r>
              <a:rPr lang="en-US" sz="3000" noProof="1"/>
              <a:t>("Maria", "maria@gmail.com");</a:t>
            </a:r>
          </a:p>
          <a:p>
            <a:r>
              <a:rPr lang="en-US" sz="3000" noProof="1" smtClean="0"/>
              <a:t>echo "</a:t>
            </a:r>
            <a:r>
              <a:rPr lang="en-US" sz="3000" noProof="1"/>
              <a:t>Person: " </a:t>
            </a:r>
            <a:r>
              <a:rPr lang="en-US" sz="3000" noProof="1" smtClean="0"/>
              <a:t>.</a:t>
            </a:r>
            <a:endParaRPr lang="en-US" sz="3000" noProof="1"/>
          </a:p>
          <a:p>
            <a:r>
              <a:rPr lang="en-US" sz="3000" noProof="1"/>
              <a:t>  </a:t>
            </a:r>
            <a:r>
              <a:rPr lang="en-US" sz="3000" noProof="1" smtClean="0">
                <a:solidFill>
                  <a:schemeClr val="tx2">
                    <a:lumMod val="75000"/>
                  </a:schemeClr>
                </a:solidFill>
              </a:rPr>
              <a:t>$p-&gt;name</a:t>
            </a:r>
            <a:r>
              <a:rPr lang="en-US" sz="3000" noProof="1" smtClean="0"/>
              <a:t> </a:t>
            </a:r>
            <a:r>
              <a:rPr lang="en-US" sz="3000" noProof="1"/>
              <a:t>.</a:t>
            </a:r>
            <a:r>
              <a:rPr lang="en-US" sz="3000" noProof="1" smtClean="0"/>
              <a:t> </a:t>
            </a:r>
            <a:r>
              <a:rPr lang="en-US" sz="3000" noProof="1"/>
              <a:t>'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p-&gt;email</a:t>
            </a:r>
            <a:r>
              <a:rPr lang="en-US" sz="3000" noProof="1" smtClean="0"/>
              <a:t> </a:t>
            </a:r>
            <a:r>
              <a:rPr lang="en-US" sz="3000" noProof="1"/>
              <a:t>.</a:t>
            </a:r>
            <a:r>
              <a:rPr lang="en-US" sz="3000" noProof="1" smtClean="0"/>
              <a:t> ')';</a:t>
            </a:r>
            <a:endParaRPr lang="en-US" sz="3000" noProof="1"/>
          </a:p>
          <a:p>
            <a:pPr>
              <a:spcBef>
                <a:spcPts val="600"/>
              </a:spcBef>
              <a:spcAft>
                <a:spcPts val="0"/>
              </a:spcAft>
            </a:pPr>
            <a:r>
              <a:rPr lang="en-US" sz="3000" noProof="1">
                <a:solidFill>
                  <a:schemeClr val="tx2">
                    <a:lumMod val="75000"/>
                  </a:schemeClr>
                </a:solidFill>
              </a:rPr>
              <a:t>// </a:t>
            </a:r>
            <a:r>
              <a:rPr lang="en-US" sz="3000" i="1" noProof="1">
                <a:solidFill>
                  <a:schemeClr val="tx2">
                    <a:lumMod val="75000"/>
                  </a:schemeClr>
                </a:solidFill>
              </a:rPr>
              <a:t>Person: Maria (maria@gmail.com)</a:t>
            </a:r>
          </a:p>
        </p:txBody>
      </p:sp>
      <p:sp>
        <p:nvSpPr>
          <p:cNvPr id="12" name="Text Placeholder 3"/>
          <p:cNvSpPr txBox="1">
            <a:spLocks/>
          </p:cNvSpPr>
          <p:nvPr/>
        </p:nvSpPr>
        <p:spPr>
          <a:xfrm>
            <a:off x="700936" y="3950790"/>
            <a:ext cx="10803676" cy="26230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200" noProof="1" smtClean="0">
                <a:solidFill>
                  <a:schemeClr val="tx2">
                    <a:lumMod val="75000"/>
                  </a:schemeClr>
                </a:solidFill>
              </a:rPr>
              <a:t>$</a:t>
            </a:r>
            <a:r>
              <a:rPr lang="en-US" sz="3000" noProof="1" smtClean="0">
                <a:solidFill>
                  <a:schemeClr val="tx2">
                    <a:lumMod val="75000"/>
                  </a:schemeClr>
                </a:solidFill>
              </a:rPr>
              <a:t>t</a:t>
            </a:r>
            <a:r>
              <a:rPr lang="en-US" sz="3000" noProof="1" smtClean="0"/>
              <a:t> </a:t>
            </a:r>
            <a:r>
              <a:rPr lang="en-US" sz="3000" noProof="1"/>
              <a:t>= </a:t>
            </a:r>
            <a:r>
              <a:rPr lang="en-US" sz="3000" noProof="1">
                <a:solidFill>
                  <a:schemeClr val="tx2">
                    <a:lumMod val="75000"/>
                  </a:schemeClr>
                </a:solidFill>
              </a:rPr>
              <a:t>new Teacher</a:t>
            </a:r>
            <a:r>
              <a:rPr lang="en-US" sz="3000" noProof="1"/>
              <a:t>("Ivan",</a:t>
            </a:r>
            <a:r>
              <a:rPr lang="en-US" sz="3000" noProof="1">
                <a:latin typeface="+mn-lt"/>
              </a:rPr>
              <a:t> </a:t>
            </a:r>
            <a:r>
              <a:rPr lang="en-US" sz="3000" noProof="1"/>
              <a:t>"iv@yahoo.com",</a:t>
            </a:r>
            <a:r>
              <a:rPr lang="en-US" sz="3000" noProof="1">
                <a:latin typeface="+mn-lt"/>
              </a:rPr>
              <a:t> </a:t>
            </a:r>
            <a:r>
              <a:rPr lang="en-US" sz="3000" noProof="1"/>
              <a:t>"PHP");</a:t>
            </a:r>
          </a:p>
          <a:p>
            <a:r>
              <a:rPr lang="en-US" sz="3000" noProof="1" smtClean="0"/>
              <a:t>echo "Teacher</a:t>
            </a:r>
            <a:r>
              <a:rPr lang="en-US" sz="3000" noProof="1"/>
              <a:t>: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t-&gt;name</a:t>
            </a:r>
            <a:r>
              <a:rPr lang="en-US" sz="3000" noProof="1" smtClean="0"/>
              <a:t> </a:t>
            </a:r>
            <a:r>
              <a:rPr lang="en-US" sz="3000" noProof="1"/>
              <a:t>.</a:t>
            </a:r>
          </a:p>
          <a:p>
            <a:r>
              <a:rPr lang="en-US" sz="3000" noProof="1"/>
              <a:t>  '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t-&gt;email</a:t>
            </a:r>
            <a:r>
              <a:rPr lang="en-US" sz="3000" noProof="1" smtClean="0"/>
              <a:t> </a:t>
            </a:r>
            <a:r>
              <a:rPr lang="en-US" sz="3000" noProof="1"/>
              <a:t>.</a:t>
            </a:r>
            <a:r>
              <a:rPr lang="en-US" sz="3000" noProof="1" smtClean="0"/>
              <a:t> </a:t>
            </a:r>
            <a:r>
              <a:rPr lang="en-US" sz="3000" noProof="1"/>
              <a:t>'), teaches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t-&gt;subject </a:t>
            </a:r>
            <a:r>
              <a:rPr lang="en-US" sz="3000" noProof="1" smtClean="0"/>
              <a:t>.')';</a:t>
            </a:r>
            <a:endParaRPr lang="en-US" sz="3000" noProof="1"/>
          </a:p>
          <a:p>
            <a:pPr>
              <a:spcBef>
                <a:spcPts val="600"/>
              </a:spcBef>
              <a:spcAft>
                <a:spcPts val="0"/>
              </a:spcAft>
            </a:pPr>
            <a:r>
              <a:rPr lang="en-US" sz="3000" noProof="1">
                <a:solidFill>
                  <a:schemeClr val="tx2">
                    <a:lumMod val="75000"/>
                  </a:schemeClr>
                </a:solidFill>
              </a:rPr>
              <a:t>// </a:t>
            </a:r>
            <a:r>
              <a:rPr lang="en-US" sz="3000" i="1" noProof="1">
                <a:solidFill>
                  <a:schemeClr val="tx2">
                    <a:lumMod val="75000"/>
                  </a:schemeClr>
                </a:solidFill>
              </a:rPr>
              <a:t>Teacher: Ivan (iv@yahoo.com), teaches PHP</a:t>
            </a:r>
          </a:p>
        </p:txBody>
      </p:sp>
    </p:spTree>
    <p:extLst>
      <p:ext uri="{BB962C8B-B14F-4D97-AF65-F5344CB8AC3E}">
        <p14:creationId xmlns:p14="http://schemas.microsoft.com/office/powerpoint/2010/main" val="307867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36700" y="1404099"/>
            <a:ext cx="3326320" cy="2296437"/>
          </a:xfrm>
        </p:spPr>
        <p:txBody>
          <a:bodyPr/>
          <a:lstStyle/>
          <a:p>
            <a:r>
              <a:rPr lang="en-US" dirty="0"/>
              <a:t>Accessing Parent Members</a:t>
            </a:r>
          </a:p>
        </p:txBody>
      </p:sp>
      <p:sp>
        <p:nvSpPr>
          <p:cNvPr id="6" name="Text Placeholder 5"/>
          <p:cNvSpPr>
            <a:spLocks noGrp="1"/>
          </p:cNvSpPr>
          <p:nvPr>
            <p:ph type="body" idx="1"/>
          </p:nvPr>
        </p:nvSpPr>
        <p:spPr>
          <a:xfrm>
            <a:off x="8036700" y="4015399"/>
            <a:ext cx="3326320" cy="2156801"/>
          </a:xfrm>
        </p:spPr>
        <p:txBody>
          <a:bodyPr/>
          <a:lstStyle/>
          <a:p>
            <a:r>
              <a:rPr lang="en-US" dirty="0"/>
              <a:t>Invoking Parent Methods</a:t>
            </a:r>
          </a:p>
        </p:txBody>
      </p:sp>
      <p:cxnSp>
        <p:nvCxnSpPr>
          <p:cNvPr id="10" name="Straight Arrow Connector 35"/>
          <p:cNvCxnSpPr>
            <a:stCxn id="35" idx="0"/>
            <a:endCxn id="12" idx="2"/>
          </p:cNvCxnSpPr>
          <p:nvPr/>
        </p:nvCxnSpPr>
        <p:spPr>
          <a:xfrm rot="5400000" flipH="1" flipV="1">
            <a:off x="3116171" y="2908423"/>
            <a:ext cx="467695" cy="1653228"/>
          </a:xfrm>
          <a:prstGeom prst="bentConnector3">
            <a:avLst>
              <a:gd name="adj1" fmla="val 50000"/>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2237341" y="304799"/>
            <a:ext cx="3878581" cy="3196390"/>
            <a:chOff x="4446384" y="1457530"/>
            <a:chExt cx="2943427" cy="2135810"/>
          </a:xfrm>
        </p:grpSpPr>
        <p:sp>
          <p:nvSpPr>
            <p:cNvPr id="12" name="Rectangle: Rounded Corners 6"/>
            <p:cNvSpPr/>
            <p:nvPr/>
          </p:nvSpPr>
          <p:spPr>
            <a:xfrm>
              <a:off x="4446384" y="1457530"/>
              <a:ext cx="2943427" cy="213581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13" name="Rectangle: Rounded Corners 13"/>
            <p:cNvSpPr/>
            <p:nvPr/>
          </p:nvSpPr>
          <p:spPr>
            <a:xfrm>
              <a:off x="4770843" y="2043720"/>
              <a:ext cx="2281666" cy="44898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15" name="TextBox 14"/>
            <p:cNvSpPr txBox="1"/>
            <p:nvPr/>
          </p:nvSpPr>
          <p:spPr>
            <a:xfrm>
              <a:off x="4570412" y="1495064"/>
              <a:ext cx="1795789" cy="482078"/>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16" name="Rectangle: Rounded Corners 13"/>
            <p:cNvSpPr/>
            <p:nvPr/>
          </p:nvSpPr>
          <p:spPr>
            <a:xfrm>
              <a:off x="4770844" y="2494477"/>
              <a:ext cx="2281664" cy="44898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email</a:t>
              </a:r>
            </a:p>
          </p:txBody>
        </p:sp>
        <p:sp>
          <p:nvSpPr>
            <p:cNvPr id="17" name="Rectangle: Rounded Corners 13"/>
            <p:cNvSpPr/>
            <p:nvPr/>
          </p:nvSpPr>
          <p:spPr>
            <a:xfrm>
              <a:off x="4770844" y="2939270"/>
              <a:ext cx="2281664" cy="44898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__toString()</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4" name="Group 33"/>
          <p:cNvGrpSpPr/>
          <p:nvPr/>
        </p:nvGrpSpPr>
        <p:grpSpPr>
          <a:xfrm>
            <a:off x="760412" y="3968884"/>
            <a:ext cx="3525983" cy="2584316"/>
            <a:chOff x="4446384" y="1457528"/>
            <a:chExt cx="2943427" cy="1682720"/>
          </a:xfrm>
        </p:grpSpPr>
        <p:sp>
          <p:nvSpPr>
            <p:cNvPr id="35" name="Rectangle: Rounded Corners 6"/>
            <p:cNvSpPr/>
            <p:nvPr/>
          </p:nvSpPr>
          <p:spPr>
            <a:xfrm>
              <a:off x="4446384" y="1457528"/>
              <a:ext cx="2943427" cy="168272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36" name="Rectangle: Rounded Corners 13"/>
            <p:cNvSpPr/>
            <p:nvPr/>
          </p:nvSpPr>
          <p:spPr>
            <a:xfrm>
              <a:off x="4770843" y="2051740"/>
              <a:ext cx="2281666" cy="42980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37" name="TextBox 36"/>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sp>
          <p:nvSpPr>
            <p:cNvPr id="21" name="Rectangle: Rounded Corners 13"/>
            <p:cNvSpPr/>
            <p:nvPr/>
          </p:nvSpPr>
          <p:spPr>
            <a:xfrm>
              <a:off x="4770843" y="2481544"/>
              <a:ext cx="2281666" cy="433131"/>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__toString()</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26" name="Straight Arrow Connector 35"/>
          <p:cNvCxnSpPr>
            <a:stCxn id="44" idx="0"/>
            <a:endCxn id="12" idx="2"/>
          </p:cNvCxnSpPr>
          <p:nvPr/>
        </p:nvCxnSpPr>
        <p:spPr>
          <a:xfrm rot="16200000" flipV="1">
            <a:off x="4782180" y="2895642"/>
            <a:ext cx="467695" cy="1678789"/>
          </a:xfrm>
          <a:prstGeom prst="bentConnector3">
            <a:avLst>
              <a:gd name="adj1" fmla="val 50000"/>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9" name="Connector: Elbow 8"/>
          <p:cNvCxnSpPr>
            <a:stCxn id="21" idx="1"/>
            <a:endCxn id="17" idx="1"/>
          </p:cNvCxnSpPr>
          <p:nvPr/>
        </p:nvCxnSpPr>
        <p:spPr>
          <a:xfrm rot="10800000" flipH="1">
            <a:off x="1149087" y="2858296"/>
            <a:ext cx="1515798" cy="3015871"/>
          </a:xfrm>
          <a:prstGeom prst="bentConnector3">
            <a:avLst>
              <a:gd name="adj1" fmla="val -39759"/>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Connector: Elbow 37"/>
          <p:cNvCxnSpPr>
            <a:stCxn id="47" idx="3"/>
            <a:endCxn id="17" idx="3"/>
          </p:cNvCxnSpPr>
          <p:nvPr/>
        </p:nvCxnSpPr>
        <p:spPr>
          <a:xfrm flipH="1" flipV="1">
            <a:off x="5671455" y="2858295"/>
            <a:ext cx="1542897" cy="3014720"/>
          </a:xfrm>
          <a:prstGeom prst="bentConnector3">
            <a:avLst>
              <a:gd name="adj1" fmla="val -3906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4092429" y="3968884"/>
            <a:ext cx="3525983" cy="2584316"/>
            <a:chOff x="4446384" y="1457528"/>
            <a:chExt cx="2943427" cy="1682720"/>
          </a:xfrm>
        </p:grpSpPr>
        <p:sp>
          <p:nvSpPr>
            <p:cNvPr id="44" name="Rectangle: Rounded Corners 6"/>
            <p:cNvSpPr/>
            <p:nvPr/>
          </p:nvSpPr>
          <p:spPr>
            <a:xfrm>
              <a:off x="4446384" y="1457528"/>
              <a:ext cx="2943427" cy="168272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45" name="Rectangle: Rounded Corners 13"/>
            <p:cNvSpPr/>
            <p:nvPr/>
          </p:nvSpPr>
          <p:spPr>
            <a:xfrm>
              <a:off x="4770843" y="2051740"/>
              <a:ext cx="2281666" cy="428307"/>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course</a:t>
              </a:r>
            </a:p>
          </p:txBody>
        </p:sp>
        <p:sp>
          <p:nvSpPr>
            <p:cNvPr id="46" name="TextBox 45"/>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Student</a:t>
              </a:r>
            </a:p>
          </p:txBody>
        </p:sp>
        <p:sp>
          <p:nvSpPr>
            <p:cNvPr id="47" name="Rectangle: Rounded Corners 13"/>
            <p:cNvSpPr/>
            <p:nvPr/>
          </p:nvSpPr>
          <p:spPr>
            <a:xfrm>
              <a:off x="4770843" y="2480047"/>
              <a:ext cx="2281666" cy="434628"/>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__toString()</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171124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4" name="Title 3"/>
          <p:cNvSpPr>
            <a:spLocks noGrp="1"/>
          </p:cNvSpPr>
          <p:nvPr>
            <p:ph type="title"/>
          </p:nvPr>
        </p:nvSpPr>
        <p:spPr/>
        <p:txBody>
          <a:bodyPr>
            <a:normAutofit fontScale="90000"/>
          </a:bodyPr>
          <a:lstStyle/>
          <a:p>
            <a:r>
              <a:rPr lang="en-US" dirty="0"/>
              <a:t>Inheriting and Replacing </a:t>
            </a:r>
            <a:r>
              <a:rPr lang="en-US" noProof="1" smtClean="0"/>
              <a:t>__toString() </a:t>
            </a:r>
            <a:r>
              <a:rPr lang="en-US" noProof="1"/>
              <a:t>– Person</a:t>
            </a:r>
          </a:p>
        </p:txBody>
      </p:sp>
      <p:sp>
        <p:nvSpPr>
          <p:cNvPr id="5" name="Text Placeholder 3"/>
          <p:cNvSpPr txBox="1">
            <a:spLocks/>
          </p:cNvSpPr>
          <p:nvPr/>
        </p:nvSpPr>
        <p:spPr>
          <a:xfrm>
            <a:off x="303212" y="1066800"/>
            <a:ext cx="10651276" cy="507444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900" noProof="1">
                <a:solidFill>
                  <a:schemeClr val="tx2">
                    <a:lumMod val="75000"/>
                  </a:schemeClr>
                </a:solidFill>
              </a:rPr>
              <a:t>class</a:t>
            </a:r>
            <a:r>
              <a:rPr lang="en-US" sz="2900" noProof="1"/>
              <a:t> Person {</a:t>
            </a:r>
          </a:p>
          <a:p>
            <a:r>
              <a:rPr lang="en-US" sz="2900" noProof="1"/>
              <a:t>  </a:t>
            </a:r>
            <a:r>
              <a:rPr lang="en-US" sz="2900" noProof="1" smtClean="0"/>
              <a:t>function </a:t>
            </a:r>
            <a:r>
              <a:rPr lang="en-US" sz="2900" noProof="1" smtClean="0">
                <a:solidFill>
                  <a:srgbClr val="F3CD60"/>
                </a:solidFill>
              </a:rPr>
              <a:t>__construct</a:t>
            </a:r>
            <a:r>
              <a:rPr lang="en-US" sz="2900" noProof="1" smtClean="0"/>
              <a:t>($name</a:t>
            </a:r>
            <a:r>
              <a:rPr lang="en-US" sz="2900" noProof="1"/>
              <a:t>, $</a:t>
            </a:r>
            <a:r>
              <a:rPr lang="en-US" sz="2900" noProof="1" smtClean="0"/>
              <a:t>email</a:t>
            </a:r>
            <a:r>
              <a:rPr lang="en-US" sz="2900" noProof="1"/>
              <a:t>) {</a:t>
            </a:r>
          </a:p>
          <a:p>
            <a:r>
              <a:rPr lang="en-US" sz="2900" noProof="1"/>
              <a:t>    </a:t>
            </a:r>
            <a:r>
              <a:rPr lang="en-US" sz="2900" noProof="1" smtClean="0"/>
              <a:t>$this-&gt;name </a:t>
            </a:r>
            <a:r>
              <a:rPr lang="en-US" sz="2900" noProof="1"/>
              <a:t>= </a:t>
            </a:r>
            <a:r>
              <a:rPr lang="en-US" sz="2900" noProof="1" smtClean="0"/>
              <a:t>$name</a:t>
            </a:r>
            <a:r>
              <a:rPr lang="en-US" sz="2900" noProof="1"/>
              <a:t>;</a:t>
            </a:r>
          </a:p>
          <a:p>
            <a:r>
              <a:rPr lang="en-US" sz="2900" noProof="1"/>
              <a:t>    </a:t>
            </a:r>
            <a:r>
              <a:rPr lang="en-US" sz="2900" noProof="1" smtClean="0"/>
              <a:t>$this-&gt;email </a:t>
            </a:r>
            <a:r>
              <a:rPr lang="en-US" sz="2900" noProof="1"/>
              <a:t>= </a:t>
            </a:r>
            <a:r>
              <a:rPr lang="en-US" sz="2900" noProof="1" smtClean="0"/>
              <a:t>$email</a:t>
            </a:r>
            <a:r>
              <a:rPr lang="en-US" sz="2900" noProof="1"/>
              <a:t>;</a:t>
            </a:r>
          </a:p>
          <a:p>
            <a:pPr>
              <a:lnSpc>
                <a:spcPct val="90000"/>
              </a:lnSpc>
            </a:pPr>
            <a:r>
              <a:rPr lang="en-US" sz="2900" noProof="1"/>
              <a:t>  }</a:t>
            </a:r>
          </a:p>
          <a:p>
            <a:pPr>
              <a:spcBef>
                <a:spcPts val="1200"/>
              </a:spcBef>
            </a:pPr>
            <a:r>
              <a:rPr lang="en-US" sz="2900" noProof="1"/>
              <a:t>  </a:t>
            </a:r>
            <a:r>
              <a:rPr lang="en-US" sz="2900" noProof="1" smtClean="0"/>
              <a:t>function </a:t>
            </a:r>
            <a:r>
              <a:rPr lang="en-US" sz="2900" noProof="1" smtClean="0">
                <a:solidFill>
                  <a:schemeClr val="tx2">
                    <a:lumMod val="75000"/>
                  </a:schemeClr>
                </a:solidFill>
              </a:rPr>
              <a:t>__toString</a:t>
            </a:r>
            <a:r>
              <a:rPr lang="en-US" sz="2900" noProof="1" smtClean="0"/>
              <a:t>() </a:t>
            </a:r>
            <a:r>
              <a:rPr lang="en-US" sz="2900" noProof="1"/>
              <a:t>{</a:t>
            </a:r>
          </a:p>
          <a:p>
            <a:r>
              <a:rPr lang="en-US" sz="2900" noProof="1"/>
              <a:t>    $</a:t>
            </a:r>
            <a:r>
              <a:rPr lang="en-US" sz="2900" noProof="1" smtClean="0"/>
              <a:t>className </a:t>
            </a:r>
            <a:r>
              <a:rPr lang="en-US" sz="2900" noProof="1"/>
              <a:t>= </a:t>
            </a:r>
            <a:r>
              <a:rPr lang="en-US" sz="2900" noProof="1">
                <a:solidFill>
                  <a:schemeClr val="tx2">
                    <a:lumMod val="75000"/>
                  </a:schemeClr>
                </a:solidFill>
              </a:rPr>
              <a:t>get_class($this)</a:t>
            </a:r>
            <a:r>
              <a:rPr lang="en-US" sz="2900" noProof="1" smtClean="0"/>
              <a:t>;</a:t>
            </a:r>
            <a:endParaRPr lang="en-US" sz="2900" noProof="1"/>
          </a:p>
          <a:p>
            <a:pPr marL="1166813" indent="-1166813"/>
            <a:r>
              <a:rPr lang="en-US" sz="2900" noProof="1"/>
              <a:t>    </a:t>
            </a:r>
            <a:r>
              <a:rPr lang="en-US" sz="2900" noProof="1" smtClean="0"/>
              <a:t>return $className . '(name: ' . $this-&gt;name . ', email</a:t>
            </a:r>
            <a:r>
              <a:rPr lang="en-US" sz="2900" noProof="1"/>
              <a:t>: </a:t>
            </a:r>
            <a:r>
              <a:rPr lang="en-US" sz="2900" noProof="1" smtClean="0"/>
              <a:t>' . $this-&gt;email . ')';</a:t>
            </a:r>
            <a:endParaRPr lang="en-US" sz="2900" noProof="1"/>
          </a:p>
          <a:p>
            <a:pPr>
              <a:lnSpc>
                <a:spcPct val="90000"/>
              </a:lnSpc>
            </a:pPr>
            <a:r>
              <a:rPr lang="en-US" sz="2900" noProof="1"/>
              <a:t>  }</a:t>
            </a:r>
          </a:p>
          <a:p>
            <a:pPr>
              <a:lnSpc>
                <a:spcPct val="90000"/>
              </a:lnSpc>
            </a:pPr>
            <a:r>
              <a:rPr lang="en-US" sz="2900" noProof="1"/>
              <a:t>}</a:t>
            </a:r>
            <a:endParaRPr lang="en-US" sz="2900" i="1" noProof="1">
              <a:solidFill>
                <a:schemeClr val="tx2">
                  <a:lumMod val="75000"/>
                </a:schemeClr>
              </a:solidFill>
            </a:endParaRPr>
          </a:p>
        </p:txBody>
      </p:sp>
      <p:sp>
        <p:nvSpPr>
          <p:cNvPr id="3" name="TextBox 2"/>
          <p:cNvSpPr txBox="1"/>
          <p:nvPr/>
        </p:nvSpPr>
        <p:spPr>
          <a:xfrm>
            <a:off x="303212" y="6263392"/>
            <a:ext cx="11263200" cy="523220"/>
          </a:xfrm>
          <a:prstGeom prst="rect">
            <a:avLst/>
          </a:prstGeom>
          <a:noFill/>
        </p:spPr>
        <p:txBody>
          <a:bodyPr wrap="square" rtlCol="0">
            <a:spAutoFit/>
          </a:bodyPr>
          <a:lstStyle/>
          <a:p>
            <a:r>
              <a:rPr lang="en-US" sz="2800" dirty="0"/>
              <a:t>More </a:t>
            </a:r>
            <a:r>
              <a:rPr lang="en-US" sz="2800" dirty="0" smtClean="0"/>
              <a:t>magic </a:t>
            </a:r>
            <a:r>
              <a:rPr lang="en-US" sz="2800" dirty="0"/>
              <a:t>methods: http://php.net/manual/en/language.oop5.magic.php  </a:t>
            </a:r>
            <a:endParaRPr lang="en-US" sz="2800" dirty="0"/>
          </a:p>
        </p:txBody>
      </p:sp>
    </p:spTree>
    <p:extLst>
      <p:ext uri="{BB962C8B-B14F-4D97-AF65-F5344CB8AC3E}">
        <p14:creationId xmlns:p14="http://schemas.microsoft.com/office/powerpoint/2010/main" val="428823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4" name="Title 3"/>
          <p:cNvSpPr>
            <a:spLocks noGrp="1"/>
          </p:cNvSpPr>
          <p:nvPr>
            <p:ph type="title"/>
          </p:nvPr>
        </p:nvSpPr>
        <p:spPr/>
        <p:txBody>
          <a:bodyPr>
            <a:normAutofit fontScale="90000"/>
          </a:bodyPr>
          <a:lstStyle/>
          <a:p>
            <a:r>
              <a:rPr lang="en-US" dirty="0"/>
              <a:t>Inheriting and Replacing </a:t>
            </a:r>
            <a:r>
              <a:rPr lang="en-US" noProof="1" smtClean="0"/>
              <a:t>__toString() </a:t>
            </a:r>
            <a:r>
              <a:rPr lang="en-US" noProof="1"/>
              <a:t>– Teacher</a:t>
            </a:r>
          </a:p>
        </p:txBody>
      </p:sp>
      <p:sp>
        <p:nvSpPr>
          <p:cNvPr id="5" name="Text Placeholder 3"/>
          <p:cNvSpPr txBox="1">
            <a:spLocks/>
          </p:cNvSpPr>
          <p:nvPr/>
        </p:nvSpPr>
        <p:spPr>
          <a:xfrm>
            <a:off x="777136" y="1260722"/>
            <a:ext cx="10651276" cy="545378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2900" noProof="1">
                <a:solidFill>
                  <a:schemeClr val="tx2">
                    <a:lumMod val="75000"/>
                  </a:schemeClr>
                </a:solidFill>
              </a:rPr>
              <a:t>class</a:t>
            </a:r>
            <a:r>
              <a:rPr lang="en-US" sz="2900" noProof="1"/>
              <a:t> Teacher </a:t>
            </a:r>
            <a:r>
              <a:rPr lang="en-US" sz="2900" noProof="1">
                <a:solidFill>
                  <a:schemeClr val="tx2">
                    <a:lumMod val="75000"/>
                  </a:schemeClr>
                </a:solidFill>
              </a:rPr>
              <a:t>extends</a:t>
            </a:r>
            <a:r>
              <a:rPr lang="en-US" sz="2900" noProof="1"/>
              <a:t> Person {</a:t>
            </a:r>
          </a:p>
          <a:p>
            <a:pPr>
              <a:lnSpc>
                <a:spcPct val="105000"/>
              </a:lnSpc>
            </a:pPr>
            <a:r>
              <a:rPr lang="en-US" sz="2900" noProof="1"/>
              <a:t>  </a:t>
            </a:r>
            <a:r>
              <a:rPr lang="en-US" sz="2900" noProof="1" smtClean="0"/>
              <a:t>function </a:t>
            </a:r>
            <a:r>
              <a:rPr lang="en-US" sz="2900" noProof="1" smtClean="0">
                <a:solidFill>
                  <a:srgbClr val="F3CD60"/>
                </a:solidFill>
              </a:rPr>
              <a:t>__</a:t>
            </a:r>
            <a:r>
              <a:rPr lang="en-US" sz="2900" noProof="1" smtClean="0">
                <a:solidFill>
                  <a:schemeClr val="tx2">
                    <a:lumMod val="75000"/>
                  </a:schemeClr>
                </a:solidFill>
              </a:rPr>
              <a:t>construct</a:t>
            </a:r>
            <a:r>
              <a:rPr lang="en-US" sz="2900" noProof="1" smtClean="0"/>
              <a:t>($name</a:t>
            </a:r>
            <a:r>
              <a:rPr lang="en-US" sz="2900" noProof="1"/>
              <a:t>, $</a:t>
            </a:r>
            <a:r>
              <a:rPr lang="en-US" sz="2900" noProof="1" smtClean="0"/>
              <a:t>email</a:t>
            </a:r>
            <a:r>
              <a:rPr lang="en-US" sz="2900" noProof="1"/>
              <a:t>, </a:t>
            </a:r>
            <a:r>
              <a:rPr lang="en-US" sz="2900" noProof="1" smtClean="0"/>
              <a:t>$subject</a:t>
            </a:r>
            <a:r>
              <a:rPr lang="en-US" sz="2900" noProof="1"/>
              <a:t>) {</a:t>
            </a:r>
          </a:p>
          <a:p>
            <a:pPr>
              <a:lnSpc>
                <a:spcPct val="105000"/>
              </a:lnSpc>
            </a:pPr>
            <a:r>
              <a:rPr lang="en-US" sz="2900" noProof="1"/>
              <a:t>    </a:t>
            </a:r>
            <a:r>
              <a:rPr lang="en-US" sz="2900" noProof="1" smtClean="0">
                <a:solidFill>
                  <a:schemeClr val="tx2">
                    <a:lumMod val="75000"/>
                  </a:schemeClr>
                </a:solidFill>
              </a:rPr>
              <a:t>parent::__construct</a:t>
            </a:r>
            <a:r>
              <a:rPr lang="en-US" sz="2900" noProof="1" smtClean="0"/>
              <a:t>($name</a:t>
            </a:r>
            <a:r>
              <a:rPr lang="en-US" sz="2900" noProof="1"/>
              <a:t>, </a:t>
            </a:r>
            <a:r>
              <a:rPr lang="en-US" sz="2900" noProof="1" smtClean="0"/>
              <a:t>$email</a:t>
            </a:r>
            <a:r>
              <a:rPr lang="en-US" sz="2900" noProof="1"/>
              <a:t>);</a:t>
            </a:r>
          </a:p>
          <a:p>
            <a:pPr>
              <a:lnSpc>
                <a:spcPct val="105000"/>
              </a:lnSpc>
            </a:pPr>
            <a:r>
              <a:rPr lang="en-US" sz="2900" noProof="1"/>
              <a:t>    </a:t>
            </a:r>
            <a:r>
              <a:rPr lang="en-US" sz="2900" noProof="1" smtClean="0"/>
              <a:t>$this-&gt;subject </a:t>
            </a:r>
            <a:r>
              <a:rPr lang="en-US" sz="2900" noProof="1"/>
              <a:t>= </a:t>
            </a:r>
            <a:r>
              <a:rPr lang="en-US" sz="2900" noProof="1" smtClean="0"/>
              <a:t>$subject</a:t>
            </a:r>
            <a:r>
              <a:rPr lang="en-US" sz="2900" noProof="1"/>
              <a:t>;</a:t>
            </a:r>
          </a:p>
          <a:p>
            <a:pPr>
              <a:lnSpc>
                <a:spcPct val="105000"/>
              </a:lnSpc>
            </a:pPr>
            <a:r>
              <a:rPr lang="en-US" sz="2900" noProof="1"/>
              <a:t>  }</a:t>
            </a:r>
          </a:p>
          <a:p>
            <a:pPr>
              <a:lnSpc>
                <a:spcPct val="105000"/>
              </a:lnSpc>
              <a:spcBef>
                <a:spcPts val="1200"/>
              </a:spcBef>
            </a:pPr>
            <a:r>
              <a:rPr lang="en-US" sz="2900" noProof="1"/>
              <a:t>  </a:t>
            </a:r>
            <a:r>
              <a:rPr lang="en-US" sz="2900" noProof="1" smtClean="0"/>
              <a:t>function</a:t>
            </a:r>
            <a:r>
              <a:rPr lang="en-US" sz="2900" noProof="1" smtClean="0">
                <a:solidFill>
                  <a:schemeClr val="tx2">
                    <a:lumMod val="75000"/>
                  </a:schemeClr>
                </a:solidFill>
              </a:rPr>
              <a:t> __toString</a:t>
            </a:r>
            <a:r>
              <a:rPr lang="en-US" sz="2900" noProof="1" smtClean="0"/>
              <a:t>() </a:t>
            </a:r>
            <a:r>
              <a:rPr lang="en-US" sz="2900" noProof="1"/>
              <a:t>{</a:t>
            </a:r>
          </a:p>
          <a:p>
            <a:pPr>
              <a:lnSpc>
                <a:spcPct val="105000"/>
              </a:lnSpc>
            </a:pPr>
            <a:r>
              <a:rPr lang="en-US" sz="2900" noProof="1"/>
              <a:t>   </a:t>
            </a:r>
            <a:r>
              <a:rPr lang="en-US" sz="2900" noProof="1" smtClean="0"/>
              <a:t> $parentString = </a:t>
            </a:r>
            <a:r>
              <a:rPr lang="en-US" sz="2900" noProof="1" smtClean="0">
                <a:solidFill>
                  <a:schemeClr val="tx2">
                    <a:lumMod val="75000"/>
                  </a:schemeClr>
                </a:solidFill>
              </a:rPr>
              <a:t>parent::__toString()</a:t>
            </a:r>
            <a:r>
              <a:rPr lang="en-US" sz="2900" noProof="1" smtClean="0">
                <a:solidFill>
                  <a:srgbClr val="F3CD60"/>
                </a:solidFill>
              </a:rPr>
              <a:t>;</a:t>
            </a:r>
            <a:endParaRPr lang="en-US" sz="2900" noProof="1">
              <a:solidFill>
                <a:srgbClr val="F3CD60"/>
              </a:solidFill>
            </a:endParaRPr>
          </a:p>
          <a:p>
            <a:pPr>
              <a:lnSpc>
                <a:spcPct val="105000"/>
              </a:lnSpc>
            </a:pPr>
            <a:r>
              <a:rPr lang="en-US" sz="2900" noProof="1" smtClean="0"/>
              <a:t>    return $parentString . ' subject: ' . </a:t>
            </a:r>
            <a:r>
              <a:rPr lang="en-US" sz="2900" noProof="1" smtClean="0">
                <a:latin typeface="+mn-lt"/>
              </a:rPr>
              <a:t> </a:t>
            </a:r>
            <a:r>
              <a:rPr lang="en-US" sz="2900" noProof="1" smtClean="0"/>
              <a:t>$this-&gt;subject . ')';</a:t>
            </a:r>
            <a:endParaRPr lang="en-US" sz="2900" noProof="1"/>
          </a:p>
          <a:p>
            <a:pPr>
              <a:lnSpc>
                <a:spcPct val="105000"/>
              </a:lnSpc>
            </a:pPr>
            <a:r>
              <a:rPr lang="en-US" sz="2900" noProof="1"/>
              <a:t>  }</a:t>
            </a:r>
          </a:p>
          <a:p>
            <a:pPr>
              <a:lnSpc>
                <a:spcPct val="105000"/>
              </a:lnSpc>
            </a:pPr>
            <a:r>
              <a:rPr lang="en-US" sz="2900" noProof="1"/>
              <a:t>}</a:t>
            </a:r>
            <a:endParaRPr lang="en-US" sz="2900" i="1" noProof="1">
              <a:solidFill>
                <a:schemeClr val="tx2">
                  <a:lumMod val="75000"/>
                </a:schemeClr>
              </a:solidFill>
            </a:endParaRPr>
          </a:p>
        </p:txBody>
      </p:sp>
      <p:sp>
        <p:nvSpPr>
          <p:cNvPr id="6" name="AutoShape 25"/>
          <p:cNvSpPr>
            <a:spLocks noChangeArrowheads="1"/>
          </p:cNvSpPr>
          <p:nvPr/>
        </p:nvSpPr>
        <p:spPr bwMode="auto">
          <a:xfrm>
            <a:off x="7008812" y="2971800"/>
            <a:ext cx="4419600" cy="1219200"/>
          </a:xfrm>
          <a:prstGeom prst="wedgeRoundRectCallout">
            <a:avLst>
              <a:gd name="adj1" fmla="val -59174"/>
              <a:gd name="adj2" fmla="val 544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a:t>
            </a:r>
            <a:r>
              <a:rPr lang="en-US" sz="3000" b="1" noProof="1" smtClean="0">
                <a:solidFill>
                  <a:schemeClr val="tx2">
                    <a:lumMod val="75000"/>
                  </a:schemeClr>
                </a:solidFill>
                <a:latin typeface="Consolas" panose="020B0609020204030204" pitchFamily="49" charset="0"/>
              </a:rPr>
              <a:t>__toString()</a:t>
            </a:r>
            <a:r>
              <a:rPr lang="en-US" sz="3000" noProof="1" smtClean="0">
                <a:solidFill>
                  <a:srgbClr val="FFFFFF"/>
                </a:solidFill>
              </a:rPr>
              <a:t> </a:t>
            </a:r>
            <a:r>
              <a:rPr lang="en-US" sz="3000" noProof="1">
                <a:solidFill>
                  <a:srgbClr val="FFFFFF"/>
                </a:solidFill>
              </a:rPr>
              <a:t>from the base (parent) class</a:t>
            </a:r>
            <a:endParaRPr lang="en-US" sz="3000" b="1" noProof="1">
              <a:solidFill>
                <a:schemeClr val="tx2">
                  <a:lumMod val="75000"/>
                </a:schemeClr>
              </a:solidFill>
              <a:latin typeface="Consolas" panose="020B0609020204030204" pitchFamily="49" charset="0"/>
            </a:endParaRPr>
          </a:p>
        </p:txBody>
      </p:sp>
      <p:sp>
        <p:nvSpPr>
          <p:cNvPr id="7" name="Rectangle 6"/>
          <p:cNvSpPr/>
          <p:nvPr/>
        </p:nvSpPr>
        <p:spPr>
          <a:xfrm>
            <a:off x="4951412" y="4289898"/>
            <a:ext cx="4114800"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07513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noAutofit/>
          </a:bodyPr>
          <a:lstStyle/>
          <a:p>
            <a:r>
              <a:rPr lang="en-US" sz="3900" dirty="0"/>
              <a:t>Inheriting and Replacing </a:t>
            </a:r>
            <a:r>
              <a:rPr lang="en-US" sz="3900" noProof="1" smtClean="0"/>
              <a:t>__toString() </a:t>
            </a:r>
            <a:r>
              <a:rPr lang="en-US" sz="3900" noProof="1"/>
              <a:t>– Student</a:t>
            </a:r>
          </a:p>
        </p:txBody>
      </p:sp>
      <p:sp>
        <p:nvSpPr>
          <p:cNvPr id="5" name="Text Placeholder 3"/>
          <p:cNvSpPr txBox="1">
            <a:spLocks/>
          </p:cNvSpPr>
          <p:nvPr/>
        </p:nvSpPr>
        <p:spPr>
          <a:xfrm>
            <a:off x="777136" y="1260722"/>
            <a:ext cx="10651276" cy="545378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2900" noProof="1">
                <a:solidFill>
                  <a:schemeClr val="tx2">
                    <a:lumMod val="75000"/>
                  </a:schemeClr>
                </a:solidFill>
              </a:rPr>
              <a:t>class</a:t>
            </a:r>
            <a:r>
              <a:rPr lang="en-US" sz="2900" noProof="1"/>
              <a:t> Student </a:t>
            </a:r>
            <a:r>
              <a:rPr lang="en-US" sz="2900" noProof="1">
                <a:solidFill>
                  <a:schemeClr val="tx2">
                    <a:lumMod val="75000"/>
                  </a:schemeClr>
                </a:solidFill>
              </a:rPr>
              <a:t>extends</a:t>
            </a:r>
            <a:r>
              <a:rPr lang="en-US" sz="2900" noProof="1"/>
              <a:t> Person {</a:t>
            </a:r>
          </a:p>
          <a:p>
            <a:pPr>
              <a:lnSpc>
                <a:spcPct val="105000"/>
              </a:lnSpc>
            </a:pPr>
            <a:r>
              <a:rPr lang="en-US" sz="2900" noProof="1"/>
              <a:t> </a:t>
            </a:r>
            <a:r>
              <a:rPr lang="en-US" sz="2900" noProof="1" smtClean="0"/>
              <a:t> function </a:t>
            </a:r>
            <a:r>
              <a:rPr lang="en-US" sz="2900" noProof="1" smtClean="0">
                <a:solidFill>
                  <a:srgbClr val="F3CD60"/>
                </a:solidFill>
              </a:rPr>
              <a:t>__</a:t>
            </a:r>
            <a:r>
              <a:rPr lang="en-US" sz="2900" noProof="1" smtClean="0">
                <a:solidFill>
                  <a:schemeClr val="tx2">
                    <a:lumMod val="75000"/>
                  </a:schemeClr>
                </a:solidFill>
              </a:rPr>
              <a:t>construct</a:t>
            </a:r>
            <a:r>
              <a:rPr lang="en-US" sz="2900" noProof="1" smtClean="0"/>
              <a:t>($name</a:t>
            </a:r>
            <a:r>
              <a:rPr lang="en-US" sz="2900" noProof="1"/>
              <a:t>, $</a:t>
            </a:r>
            <a:r>
              <a:rPr lang="en-US" sz="2900" noProof="1" smtClean="0"/>
              <a:t>email</a:t>
            </a:r>
            <a:r>
              <a:rPr lang="en-US" sz="2900" noProof="1"/>
              <a:t>, </a:t>
            </a:r>
            <a:r>
              <a:rPr lang="en-US" sz="2900" noProof="1" smtClean="0"/>
              <a:t>$course</a:t>
            </a:r>
            <a:r>
              <a:rPr lang="en-US" sz="2900" noProof="1"/>
              <a:t>) {</a:t>
            </a:r>
          </a:p>
          <a:p>
            <a:pPr>
              <a:lnSpc>
                <a:spcPct val="105000"/>
              </a:lnSpc>
            </a:pPr>
            <a:r>
              <a:rPr lang="en-US" sz="2900" noProof="1"/>
              <a:t>    </a:t>
            </a:r>
            <a:r>
              <a:rPr lang="en-US" sz="2900" noProof="1" smtClean="0">
                <a:solidFill>
                  <a:schemeClr val="tx2">
                    <a:lumMod val="75000"/>
                  </a:schemeClr>
                </a:solidFill>
              </a:rPr>
              <a:t>parent::__construct</a:t>
            </a:r>
            <a:r>
              <a:rPr lang="en-US" sz="2900" noProof="1" smtClean="0"/>
              <a:t>($name</a:t>
            </a:r>
            <a:r>
              <a:rPr lang="en-US" sz="2900" noProof="1"/>
              <a:t>, </a:t>
            </a:r>
            <a:r>
              <a:rPr lang="en-US" sz="2900" noProof="1" smtClean="0"/>
              <a:t>$email</a:t>
            </a:r>
            <a:r>
              <a:rPr lang="en-US" sz="2900" noProof="1"/>
              <a:t>);</a:t>
            </a:r>
          </a:p>
          <a:p>
            <a:pPr>
              <a:lnSpc>
                <a:spcPct val="105000"/>
              </a:lnSpc>
            </a:pPr>
            <a:r>
              <a:rPr lang="en-US" sz="2900" noProof="1"/>
              <a:t>    </a:t>
            </a:r>
            <a:r>
              <a:rPr lang="en-US" sz="2900" noProof="1" smtClean="0"/>
              <a:t>$this-&gt;course </a:t>
            </a:r>
            <a:r>
              <a:rPr lang="en-US" sz="2900" noProof="1"/>
              <a:t>= </a:t>
            </a:r>
            <a:r>
              <a:rPr lang="en-US" sz="2900" noProof="1" smtClean="0"/>
              <a:t>$course</a:t>
            </a:r>
            <a:r>
              <a:rPr lang="en-US" sz="2900" noProof="1"/>
              <a:t>;</a:t>
            </a:r>
          </a:p>
          <a:p>
            <a:pPr>
              <a:lnSpc>
                <a:spcPct val="105000"/>
              </a:lnSpc>
            </a:pPr>
            <a:r>
              <a:rPr lang="en-US" sz="2900" noProof="1"/>
              <a:t>  }</a:t>
            </a:r>
          </a:p>
          <a:p>
            <a:pPr>
              <a:lnSpc>
                <a:spcPct val="105000"/>
              </a:lnSpc>
              <a:spcBef>
                <a:spcPts val="1200"/>
              </a:spcBef>
            </a:pPr>
            <a:r>
              <a:rPr lang="en-US" sz="2900" noProof="1"/>
              <a:t> </a:t>
            </a:r>
            <a:r>
              <a:rPr lang="en-US" sz="2900" noProof="1" smtClean="0"/>
              <a:t> function </a:t>
            </a:r>
            <a:r>
              <a:rPr lang="en-US" sz="2900" noProof="1" smtClean="0">
                <a:solidFill>
                  <a:schemeClr val="tx2">
                    <a:lumMod val="75000"/>
                  </a:schemeClr>
                </a:solidFill>
              </a:rPr>
              <a:t>__toString</a:t>
            </a:r>
            <a:r>
              <a:rPr lang="en-US" sz="2900" noProof="1" smtClean="0"/>
              <a:t>() </a:t>
            </a:r>
            <a:r>
              <a:rPr lang="en-US" sz="2900" noProof="1"/>
              <a:t>{</a:t>
            </a:r>
          </a:p>
          <a:p>
            <a:pPr>
              <a:lnSpc>
                <a:spcPct val="105000"/>
              </a:lnSpc>
            </a:pPr>
            <a:r>
              <a:rPr lang="en-US" sz="2900" noProof="1"/>
              <a:t>    $parentString = </a:t>
            </a:r>
            <a:r>
              <a:rPr lang="en-US" sz="2900" noProof="1">
                <a:solidFill>
                  <a:schemeClr val="tx2">
                    <a:lumMod val="75000"/>
                  </a:schemeClr>
                </a:solidFill>
              </a:rPr>
              <a:t>parent</a:t>
            </a:r>
            <a:r>
              <a:rPr lang="en-US" sz="2900" noProof="1" smtClean="0">
                <a:solidFill>
                  <a:schemeClr val="tx2">
                    <a:lumMod val="75000"/>
                  </a:schemeClr>
                </a:solidFill>
              </a:rPr>
              <a:t>::__toString()</a:t>
            </a:r>
            <a:r>
              <a:rPr lang="en-US" sz="2900" noProof="1" smtClean="0">
                <a:solidFill>
                  <a:srgbClr val="F3CD60"/>
                </a:solidFill>
              </a:rPr>
              <a:t>;</a:t>
            </a:r>
            <a:endParaRPr lang="en-US" sz="2900" noProof="1">
              <a:solidFill>
                <a:srgbClr val="F3CD60"/>
              </a:solidFill>
            </a:endParaRPr>
          </a:p>
          <a:p>
            <a:pPr>
              <a:lnSpc>
                <a:spcPct val="105000"/>
              </a:lnSpc>
            </a:pPr>
            <a:r>
              <a:rPr lang="en-US" sz="2900" noProof="1"/>
              <a:t>    </a:t>
            </a:r>
            <a:r>
              <a:rPr lang="en-US" sz="2900" noProof="1" smtClean="0"/>
              <a:t>return $parentString . ' course: ' . </a:t>
            </a:r>
            <a:r>
              <a:rPr lang="en-US" sz="2900" noProof="1" smtClean="0">
                <a:latin typeface="+mn-lt"/>
              </a:rPr>
              <a:t> </a:t>
            </a:r>
            <a:r>
              <a:rPr lang="en-US" sz="2900" noProof="1" smtClean="0"/>
              <a:t>$this-&gt;course . ')';</a:t>
            </a:r>
            <a:endParaRPr lang="en-US" sz="2900" noProof="1"/>
          </a:p>
          <a:p>
            <a:pPr>
              <a:lnSpc>
                <a:spcPct val="105000"/>
              </a:lnSpc>
            </a:pPr>
            <a:r>
              <a:rPr lang="en-US" sz="2900" noProof="1"/>
              <a:t>  }</a:t>
            </a:r>
          </a:p>
          <a:p>
            <a:pPr>
              <a:lnSpc>
                <a:spcPct val="105000"/>
              </a:lnSpc>
            </a:pPr>
            <a:r>
              <a:rPr lang="en-US" sz="2900" noProof="1"/>
              <a:t>}</a:t>
            </a:r>
            <a:endParaRPr lang="en-US" sz="2900" i="1" noProof="1">
              <a:solidFill>
                <a:schemeClr val="tx2">
                  <a:lumMod val="75000"/>
                </a:schemeClr>
              </a:solidFill>
            </a:endParaRPr>
          </a:p>
        </p:txBody>
      </p:sp>
      <p:sp>
        <p:nvSpPr>
          <p:cNvPr id="6" name="AutoShape 25"/>
          <p:cNvSpPr>
            <a:spLocks noChangeArrowheads="1"/>
          </p:cNvSpPr>
          <p:nvPr/>
        </p:nvSpPr>
        <p:spPr bwMode="auto">
          <a:xfrm>
            <a:off x="6932612" y="2819400"/>
            <a:ext cx="4419600" cy="1295400"/>
          </a:xfrm>
          <a:prstGeom prst="wedgeRoundRectCallout">
            <a:avLst>
              <a:gd name="adj1" fmla="val -61760"/>
              <a:gd name="adj2" fmla="val 596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a:t>
            </a:r>
            <a:r>
              <a:rPr lang="en-US" sz="3000" b="1" noProof="1" smtClean="0">
                <a:solidFill>
                  <a:schemeClr val="tx2">
                    <a:lumMod val="75000"/>
                  </a:schemeClr>
                </a:solidFill>
                <a:latin typeface="Consolas" panose="020B0609020204030204" pitchFamily="49" charset="0"/>
              </a:rPr>
              <a:t>__toString()</a:t>
            </a:r>
            <a:r>
              <a:rPr lang="en-US" sz="3000" noProof="1" smtClean="0">
                <a:solidFill>
                  <a:srgbClr val="FFFFFF"/>
                </a:solidFill>
              </a:rPr>
              <a:t> </a:t>
            </a:r>
            <a:r>
              <a:rPr lang="en-US" sz="3000" noProof="1">
                <a:solidFill>
                  <a:srgbClr val="FFFFFF"/>
                </a:solidFill>
              </a:rPr>
              <a:t>from the base (parent) class</a:t>
            </a:r>
            <a:endParaRPr lang="en-US" sz="3000" b="1" noProof="1">
              <a:solidFill>
                <a:schemeClr val="tx2">
                  <a:lumMod val="75000"/>
                </a:schemeClr>
              </a:solidFill>
              <a:latin typeface="Consolas" panose="020B0609020204030204" pitchFamily="49" charset="0"/>
            </a:endParaRPr>
          </a:p>
        </p:txBody>
      </p:sp>
      <p:sp>
        <p:nvSpPr>
          <p:cNvPr id="7" name="Rectangle 6"/>
          <p:cNvSpPr/>
          <p:nvPr/>
        </p:nvSpPr>
        <p:spPr>
          <a:xfrm>
            <a:off x="4951412" y="4289898"/>
            <a:ext cx="4114800"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969793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Inheriting and Replacing </a:t>
            </a:r>
            <a:r>
              <a:rPr lang="en-US" noProof="1"/>
              <a:t>toString() – Usage</a:t>
            </a:r>
            <a:endParaRPr lang="en-US" dirty="0"/>
          </a:p>
        </p:txBody>
      </p:sp>
      <p:sp>
        <p:nvSpPr>
          <p:cNvPr id="5" name="Text Placeholder 3"/>
          <p:cNvSpPr txBox="1">
            <a:spLocks/>
          </p:cNvSpPr>
          <p:nvPr/>
        </p:nvSpPr>
        <p:spPr>
          <a:xfrm>
            <a:off x="700936" y="1256488"/>
            <a:ext cx="10803676" cy="15304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a:solidFill>
                  <a:srgbClr val="F3CD60"/>
                </a:solidFill>
              </a:rPr>
              <a:t>$</a:t>
            </a:r>
            <a:r>
              <a:rPr lang="en-US" sz="3000" noProof="1" smtClean="0">
                <a:solidFill>
                  <a:schemeClr val="tx2">
                    <a:lumMod val="75000"/>
                  </a:schemeClr>
                </a:solidFill>
              </a:rPr>
              <a:t>p</a:t>
            </a:r>
            <a:r>
              <a:rPr lang="en-US" sz="3000" noProof="1" smtClean="0"/>
              <a:t> </a:t>
            </a:r>
            <a:r>
              <a:rPr lang="en-US" sz="3000" noProof="1"/>
              <a:t>= </a:t>
            </a:r>
            <a:r>
              <a:rPr lang="en-US" sz="3000" noProof="1">
                <a:solidFill>
                  <a:schemeClr val="tx2">
                    <a:lumMod val="75000"/>
                  </a:schemeClr>
                </a:solidFill>
              </a:rPr>
              <a:t>new Person</a:t>
            </a:r>
            <a:r>
              <a:rPr lang="en-US" sz="3000" noProof="1"/>
              <a:t>("Maria", "maria@gmail.com");</a:t>
            </a:r>
          </a:p>
          <a:p>
            <a:r>
              <a:rPr lang="en-US" sz="3000" noProof="1" smtClean="0"/>
              <a:t>echo </a:t>
            </a:r>
            <a:r>
              <a:rPr lang="en-US" sz="3000" noProof="1" smtClean="0">
                <a:solidFill>
                  <a:srgbClr val="F3CD60"/>
                </a:solidFill>
              </a:rPr>
              <a:t>$</a:t>
            </a:r>
            <a:r>
              <a:rPr lang="en-US" sz="3000" noProof="1" smtClean="0">
                <a:solidFill>
                  <a:schemeClr val="tx2">
                    <a:lumMod val="75000"/>
                  </a:schemeClr>
                </a:solidFill>
              </a:rPr>
              <a:t>p</a:t>
            </a:r>
            <a:r>
              <a:rPr lang="en-US" sz="3000" noProof="1" smtClean="0"/>
              <a:t>;</a:t>
            </a:r>
            <a:endParaRPr lang="en-US" sz="3000" noProof="1"/>
          </a:p>
          <a:p>
            <a:r>
              <a:rPr lang="en-US" sz="3000" noProof="1">
                <a:solidFill>
                  <a:schemeClr val="tx2">
                    <a:lumMod val="75000"/>
                  </a:schemeClr>
                </a:solidFill>
              </a:rPr>
              <a:t>// </a:t>
            </a:r>
            <a:r>
              <a:rPr lang="en-US" sz="3000" i="1" noProof="1">
                <a:solidFill>
                  <a:schemeClr val="tx2">
                    <a:lumMod val="75000"/>
                  </a:schemeClr>
                </a:solidFill>
                <a:latin typeface="+mn-lt"/>
              </a:rPr>
              <a:t>Person (name: Maria, email: maria@gmail.com)</a:t>
            </a:r>
          </a:p>
        </p:txBody>
      </p:sp>
      <p:sp>
        <p:nvSpPr>
          <p:cNvPr id="12" name="Text Placeholder 3"/>
          <p:cNvSpPr txBox="1">
            <a:spLocks/>
          </p:cNvSpPr>
          <p:nvPr/>
        </p:nvSpPr>
        <p:spPr>
          <a:xfrm>
            <a:off x="700936" y="2952344"/>
            <a:ext cx="10803676" cy="15304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smtClean="0">
                <a:solidFill>
                  <a:srgbClr val="F3CD60"/>
                </a:solidFill>
              </a:rPr>
              <a:t>$</a:t>
            </a:r>
            <a:r>
              <a:rPr lang="en-US" sz="3000" noProof="1" smtClean="0">
                <a:solidFill>
                  <a:schemeClr val="tx2">
                    <a:lumMod val="75000"/>
                  </a:schemeClr>
                </a:solidFill>
              </a:rPr>
              <a:t>t</a:t>
            </a:r>
            <a:r>
              <a:rPr lang="en-US" sz="3000" noProof="1" smtClean="0"/>
              <a:t> </a:t>
            </a:r>
            <a:r>
              <a:rPr lang="en-US" sz="3000" noProof="1"/>
              <a:t>= </a:t>
            </a:r>
            <a:r>
              <a:rPr lang="en-US" sz="3000" noProof="1">
                <a:solidFill>
                  <a:schemeClr val="tx2">
                    <a:lumMod val="75000"/>
                  </a:schemeClr>
                </a:solidFill>
              </a:rPr>
              <a:t>new Teacher</a:t>
            </a:r>
            <a:r>
              <a:rPr lang="en-US" sz="3000" noProof="1"/>
              <a:t>("Ivan",</a:t>
            </a:r>
            <a:r>
              <a:rPr lang="en-US" sz="3000" noProof="1">
                <a:latin typeface="+mn-lt"/>
              </a:rPr>
              <a:t> </a:t>
            </a:r>
            <a:r>
              <a:rPr lang="en-US" sz="3000" noProof="1"/>
              <a:t>"iv@yahoo.com",</a:t>
            </a:r>
            <a:r>
              <a:rPr lang="en-US" sz="3000" noProof="1">
                <a:latin typeface="+mn-lt"/>
              </a:rPr>
              <a:t> </a:t>
            </a:r>
            <a:r>
              <a:rPr lang="en-US" sz="3000" noProof="1"/>
              <a:t>"PHP");</a:t>
            </a:r>
          </a:p>
          <a:p>
            <a:r>
              <a:rPr lang="en-US" sz="3000" noProof="1" smtClean="0"/>
              <a:t>echo </a:t>
            </a:r>
            <a:r>
              <a:rPr lang="en-US" sz="3000" noProof="1" smtClean="0">
                <a:solidFill>
                  <a:schemeClr val="tx2">
                    <a:lumMod val="75000"/>
                  </a:schemeClr>
                </a:solidFill>
              </a:rPr>
              <a:t>$t</a:t>
            </a:r>
            <a:r>
              <a:rPr lang="en-US" sz="3000" noProof="1" smtClean="0"/>
              <a:t>;</a:t>
            </a:r>
            <a:endParaRPr lang="en-US" sz="3000" noProof="1"/>
          </a:p>
          <a:p>
            <a:r>
              <a:rPr lang="en-US" sz="3000" noProof="1">
                <a:solidFill>
                  <a:schemeClr val="tx2">
                    <a:lumMod val="75000"/>
                  </a:schemeClr>
                </a:solidFill>
              </a:rPr>
              <a:t>// </a:t>
            </a:r>
            <a:r>
              <a:rPr lang="en-US" sz="3000" i="1" noProof="1">
                <a:solidFill>
                  <a:schemeClr val="tx2">
                    <a:lumMod val="75000"/>
                  </a:schemeClr>
                </a:solidFill>
                <a:latin typeface="+mn-lt"/>
              </a:rPr>
              <a:t>Teacher (name: Ivan, email: iv@yahoo.com, subject: PHP)</a:t>
            </a:r>
          </a:p>
        </p:txBody>
      </p:sp>
      <p:sp>
        <p:nvSpPr>
          <p:cNvPr id="7" name="Text Placeholder 3"/>
          <p:cNvSpPr txBox="1">
            <a:spLocks/>
          </p:cNvSpPr>
          <p:nvPr/>
        </p:nvSpPr>
        <p:spPr>
          <a:xfrm>
            <a:off x="700936" y="4641799"/>
            <a:ext cx="10803676" cy="15304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smtClean="0">
                <a:solidFill>
                  <a:srgbClr val="F3CD60"/>
                </a:solidFill>
              </a:rPr>
              <a:t>$</a:t>
            </a:r>
            <a:r>
              <a:rPr lang="en-US" sz="3000" noProof="1" smtClean="0">
                <a:solidFill>
                  <a:schemeClr val="tx2">
                    <a:lumMod val="75000"/>
                  </a:schemeClr>
                </a:solidFill>
              </a:rPr>
              <a:t>s</a:t>
            </a:r>
            <a:r>
              <a:rPr lang="en-US" sz="3000" noProof="1" smtClean="0"/>
              <a:t> </a:t>
            </a:r>
            <a:r>
              <a:rPr lang="en-US" sz="3000" noProof="1"/>
              <a:t>= </a:t>
            </a:r>
            <a:r>
              <a:rPr lang="en-US" sz="3000" noProof="1">
                <a:solidFill>
                  <a:schemeClr val="tx2">
                    <a:lumMod val="75000"/>
                  </a:schemeClr>
                </a:solidFill>
              </a:rPr>
              <a:t>new Student</a:t>
            </a:r>
            <a:r>
              <a:rPr lang="en-US" sz="3000" noProof="1"/>
              <a:t>("Ana",</a:t>
            </a:r>
            <a:r>
              <a:rPr lang="en-US" sz="3000" noProof="1">
                <a:latin typeface="+mn-lt"/>
              </a:rPr>
              <a:t> </a:t>
            </a:r>
            <a:r>
              <a:rPr lang="en-US" sz="3000" noProof="1"/>
              <a:t>"ana@mail.ru",</a:t>
            </a:r>
            <a:r>
              <a:rPr lang="en-US" sz="3000" noProof="1">
                <a:latin typeface="+mn-lt"/>
              </a:rPr>
              <a:t> </a:t>
            </a:r>
            <a:r>
              <a:rPr lang="en-US" sz="3000" noProof="1"/>
              <a:t>3);</a:t>
            </a:r>
          </a:p>
          <a:p>
            <a:r>
              <a:rPr lang="en-US" sz="3000" noProof="1" smtClean="0"/>
              <a:t>echo </a:t>
            </a:r>
            <a:r>
              <a:rPr lang="en-US" sz="3000" noProof="1" smtClean="0">
                <a:solidFill>
                  <a:srgbClr val="F3CD60"/>
                </a:solidFill>
              </a:rPr>
              <a:t>$</a:t>
            </a:r>
            <a:r>
              <a:rPr lang="en-US" sz="3000" noProof="1" smtClean="0">
                <a:solidFill>
                  <a:schemeClr val="tx2">
                    <a:lumMod val="75000"/>
                  </a:schemeClr>
                </a:solidFill>
              </a:rPr>
              <a:t>s</a:t>
            </a:r>
            <a:r>
              <a:rPr lang="en-US" sz="3000" noProof="1" smtClean="0"/>
              <a:t>;</a:t>
            </a:r>
            <a:endParaRPr lang="en-US" sz="3000" noProof="1"/>
          </a:p>
          <a:p>
            <a:r>
              <a:rPr lang="en-US" sz="3000" noProof="1">
                <a:solidFill>
                  <a:schemeClr val="tx2">
                    <a:lumMod val="75000"/>
                  </a:schemeClr>
                </a:solidFill>
              </a:rPr>
              <a:t>// </a:t>
            </a:r>
            <a:r>
              <a:rPr lang="en-US" sz="3000" i="1" noProof="1">
                <a:solidFill>
                  <a:schemeClr val="tx2">
                    <a:lumMod val="75000"/>
                  </a:schemeClr>
                </a:solidFill>
                <a:latin typeface="+mn-lt"/>
              </a:rPr>
              <a:t>Student (name: Ana, email: ana@mail.ru, course: 3)</a:t>
            </a:r>
          </a:p>
        </p:txBody>
      </p:sp>
    </p:spTree>
    <p:extLst>
      <p:ext uri="{BB962C8B-B14F-4D97-AF65-F5344CB8AC3E}">
        <p14:creationId xmlns:p14="http://schemas.microsoft.com/office/powerpoint/2010/main" val="2396681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7" name="Content Placeholder 6"/>
          <p:cNvSpPr>
            <a:spLocks noGrp="1"/>
          </p:cNvSpPr>
          <p:nvPr>
            <p:ph idx="1"/>
          </p:nvPr>
        </p:nvSpPr>
        <p:spPr/>
        <p:txBody>
          <a:bodyPr>
            <a:normAutofit lnSpcReduction="10000"/>
          </a:bodyPr>
          <a:lstStyle/>
          <a:p>
            <a:r>
              <a:rPr lang="en-US" dirty="0"/>
              <a:t>There is no </a:t>
            </a:r>
            <a:r>
              <a:rPr lang="en-US" dirty="0">
                <a:solidFill>
                  <a:srgbClr val="F3CD60"/>
                </a:solidFill>
              </a:rPr>
              <a:t>multiple</a:t>
            </a:r>
            <a:r>
              <a:rPr lang="en-US" dirty="0"/>
              <a:t> </a:t>
            </a:r>
            <a:r>
              <a:rPr lang="en-US" dirty="0" smtClean="0"/>
              <a:t>inheritance</a:t>
            </a:r>
          </a:p>
          <a:p>
            <a:r>
              <a:rPr lang="en-US" dirty="0"/>
              <a:t>Constructors are </a:t>
            </a:r>
            <a:r>
              <a:rPr lang="en-US" dirty="0" smtClean="0">
                <a:solidFill>
                  <a:srgbClr val="F3CD60"/>
                </a:solidFill>
              </a:rPr>
              <a:t>not inherited</a:t>
            </a:r>
          </a:p>
          <a:p>
            <a:pPr lvl="1"/>
            <a:r>
              <a:rPr lang="en-US" dirty="0" smtClean="0"/>
              <a:t>Parent constructors are </a:t>
            </a:r>
            <a:r>
              <a:rPr lang="en-US" dirty="0" smtClean="0">
                <a:solidFill>
                  <a:srgbClr val="F3CD60"/>
                </a:solidFill>
              </a:rPr>
              <a:t>not</a:t>
            </a:r>
            <a:r>
              <a:rPr lang="en-US" dirty="0" smtClean="0"/>
              <a:t> called </a:t>
            </a:r>
            <a:r>
              <a:rPr lang="en-US" dirty="0"/>
              <a:t>implicitly by the engine</a:t>
            </a:r>
            <a:endParaRPr lang="en-US" dirty="0" smtClean="0"/>
          </a:p>
          <a:p>
            <a:r>
              <a:rPr lang="en-US" dirty="0" smtClean="0"/>
              <a:t>Extended class could</a:t>
            </a:r>
            <a:r>
              <a:rPr lang="en-US" dirty="0" smtClean="0">
                <a:solidFill>
                  <a:srgbClr val="F3CD60"/>
                </a:solidFill>
              </a:rPr>
              <a:t> add </a:t>
            </a:r>
            <a:r>
              <a:rPr lang="en-US" dirty="0" smtClean="0"/>
              <a:t>new members, but</a:t>
            </a:r>
            <a:r>
              <a:rPr lang="en-US" dirty="0" smtClean="0">
                <a:solidFill>
                  <a:srgbClr val="F3CD60"/>
                </a:solidFill>
              </a:rPr>
              <a:t> couldn’t </a:t>
            </a:r>
            <a:r>
              <a:rPr lang="en-US" dirty="0" smtClean="0"/>
              <a:t>remove</a:t>
            </a:r>
            <a:r>
              <a:rPr lang="en-US" dirty="0" smtClean="0">
                <a:solidFill>
                  <a:srgbClr val="F3CD60"/>
                </a:solidFill>
              </a:rPr>
              <a:t> derived </a:t>
            </a:r>
            <a:r>
              <a:rPr lang="en-US" dirty="0" smtClean="0"/>
              <a:t>members</a:t>
            </a:r>
          </a:p>
          <a:p>
            <a:r>
              <a:rPr lang="en-US" dirty="0" smtClean="0"/>
              <a:t>New </a:t>
            </a:r>
            <a:r>
              <a:rPr lang="en-US" dirty="0"/>
              <a:t>members with the same name </a:t>
            </a:r>
            <a:r>
              <a:rPr lang="en-US" dirty="0" smtClean="0">
                <a:solidFill>
                  <a:srgbClr val="F3CD60"/>
                </a:solidFill>
              </a:rPr>
              <a:t>hide</a:t>
            </a:r>
            <a:r>
              <a:rPr lang="en-US" dirty="0" smtClean="0"/>
              <a:t> </a:t>
            </a:r>
            <a:r>
              <a:rPr lang="en-US" dirty="0"/>
              <a:t>the inherited </a:t>
            </a:r>
            <a:r>
              <a:rPr lang="en-US" dirty="0" smtClean="0"/>
              <a:t>ones</a:t>
            </a:r>
          </a:p>
          <a:p>
            <a:pPr lvl="1"/>
            <a:r>
              <a:rPr lang="en-US" dirty="0" smtClean="0">
                <a:solidFill>
                  <a:srgbClr val="F3CD60"/>
                </a:solidFill>
              </a:rPr>
              <a:t>Private</a:t>
            </a:r>
            <a:r>
              <a:rPr lang="en-US" dirty="0" smtClean="0"/>
              <a:t> members are accessible through the parent setters and getters</a:t>
            </a:r>
          </a:p>
          <a:p>
            <a:pPr lvl="1"/>
            <a:r>
              <a:rPr lang="en-US" dirty="0" smtClean="0">
                <a:solidFill>
                  <a:srgbClr val="F3CD60"/>
                </a:solidFill>
              </a:rPr>
              <a:t>Public</a:t>
            </a:r>
            <a:r>
              <a:rPr lang="en-US" dirty="0" smtClean="0"/>
              <a:t> and </a:t>
            </a:r>
            <a:r>
              <a:rPr lang="en-US" dirty="0" smtClean="0">
                <a:solidFill>
                  <a:srgbClr val="F3CD60"/>
                </a:solidFill>
              </a:rPr>
              <a:t>Protected</a:t>
            </a:r>
            <a:r>
              <a:rPr lang="en-US" dirty="0" smtClean="0"/>
              <a:t> members are overwritten </a:t>
            </a:r>
          </a:p>
          <a:p>
            <a:endParaRPr lang="en-US" dirty="0" smtClean="0">
              <a:solidFill>
                <a:srgbClr val="F3CD60"/>
              </a:solidFill>
            </a:endParaRPr>
          </a:p>
          <a:p>
            <a:endParaRPr lang="en-US" dirty="0"/>
          </a:p>
          <a:p>
            <a:endParaRPr lang="bg-BG" dirty="0"/>
          </a:p>
        </p:txBody>
      </p:sp>
      <p:sp>
        <p:nvSpPr>
          <p:cNvPr id="4" name="Title 3"/>
          <p:cNvSpPr>
            <a:spLocks noGrp="1"/>
          </p:cNvSpPr>
          <p:nvPr>
            <p:ph type="title"/>
          </p:nvPr>
        </p:nvSpPr>
        <p:spPr/>
        <p:txBody>
          <a:bodyPr/>
          <a:lstStyle/>
          <a:p>
            <a:r>
              <a:rPr lang="en-US" dirty="0">
                <a:ea typeface="Calibri"/>
                <a:cs typeface="Calibri"/>
                <a:sym typeface="Calibri"/>
              </a:rPr>
              <a:t>Inheritance: Important Aspects</a:t>
            </a:r>
            <a:endParaRPr lang="en-US" dirty="0"/>
          </a:p>
        </p:txBody>
      </p:sp>
    </p:spTree>
    <p:extLst>
      <p:ext uri="{BB962C8B-B14F-4D97-AF65-F5344CB8AC3E}">
        <p14:creationId xmlns:p14="http://schemas.microsoft.com/office/powerpoint/2010/main" val="2536069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514350" indent="-514350">
              <a:defRPr/>
            </a:pPr>
            <a:r>
              <a:rPr lang="en-US" dirty="0" smtClean="0"/>
              <a:t>Inheritance</a:t>
            </a:r>
            <a:endParaRPr lang="en-US" dirty="0"/>
          </a:p>
        </p:txBody>
      </p:sp>
      <p:sp>
        <p:nvSpPr>
          <p:cNvPr id="4" name="Text Placeholder 3"/>
          <p:cNvSpPr>
            <a:spLocks noGrp="1"/>
          </p:cNvSpPr>
          <p:nvPr>
            <p:ph type="body" idx="1"/>
          </p:nvPr>
        </p:nvSpPr>
        <p:spPr>
          <a:xfrm>
            <a:off x="1446212" y="5754968"/>
            <a:ext cx="8938472" cy="719034"/>
          </a:xfrm>
        </p:spPr>
        <p:txBody>
          <a:bodyPr/>
          <a:lstStyle/>
          <a:p>
            <a:r>
              <a:rPr lang="en-GB" b="1" dirty="0">
                <a:solidFill>
                  <a:srgbClr val="F3BE60"/>
                </a:solidFill>
                <a:ea typeface="Calibri"/>
                <a:cs typeface="Calibri"/>
                <a:sym typeface="Calibri"/>
              </a:rPr>
              <a:t>Live Exercises in </a:t>
            </a:r>
            <a:r>
              <a:rPr lang="en-GB" b="1" dirty="0" smtClean="0">
                <a:solidFill>
                  <a:srgbClr val="F3BE60"/>
                </a:solidFill>
                <a:ea typeface="Calibri"/>
                <a:cs typeface="Calibri"/>
                <a:sym typeface="Calibri"/>
              </a:rPr>
              <a:t>Class (Lab, part2)</a:t>
            </a:r>
            <a:endParaRPr lang="bg-BG" dirty="0"/>
          </a:p>
        </p:txBody>
      </p:sp>
      <p:pic>
        <p:nvPicPr>
          <p:cNvPr id="5" name="Shape 207"/>
          <p:cNvPicPr preferRelativeResize="0"/>
          <p:nvPr/>
        </p:nvPicPr>
        <p:blipFill>
          <a:blip r:embed="rId3" cstate="print">
            <a:alphaModFix/>
          </a:blip>
          <a:stretch>
            <a:fillRect/>
          </a:stretch>
        </p:blipFill>
        <p:spPr>
          <a:xfrm>
            <a:off x="4037012" y="762000"/>
            <a:ext cx="3990975" cy="4124325"/>
          </a:xfrm>
          <a:prstGeom prst="rect">
            <a:avLst/>
          </a:prstGeom>
          <a:noFill/>
          <a:ln>
            <a:noFill/>
          </a:ln>
        </p:spPr>
      </p:pic>
    </p:spTree>
    <p:extLst>
      <p:ext uri="{BB962C8B-B14F-4D97-AF65-F5344CB8AC3E}">
        <p14:creationId xmlns:p14="http://schemas.microsoft.com/office/powerpoint/2010/main" val="149019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Content Placeholder 6"/>
          <p:cNvSpPr>
            <a:spLocks noGrp="1"/>
          </p:cNvSpPr>
          <p:nvPr>
            <p:ph idx="1"/>
          </p:nvPr>
        </p:nvSpPr>
        <p:spPr/>
        <p:txBody>
          <a:bodyPr>
            <a:normAutofit/>
          </a:bodyPr>
          <a:lstStyle/>
          <a:p>
            <a:endParaRPr lang="en-US" dirty="0" smtClean="0"/>
          </a:p>
          <a:p>
            <a:endParaRPr lang="en-US" dirty="0"/>
          </a:p>
          <a:p>
            <a:endParaRPr lang="en-US" dirty="0" smtClean="0"/>
          </a:p>
          <a:p>
            <a:endParaRPr lang="en-US" dirty="0"/>
          </a:p>
          <a:p>
            <a:r>
              <a:rPr lang="en-US" dirty="0" smtClean="0"/>
              <a:t>A </a:t>
            </a:r>
            <a:r>
              <a:rPr lang="en-US" dirty="0" smtClean="0">
                <a:solidFill>
                  <a:srgbClr val="F3CD60"/>
                </a:solidFill>
              </a:rPr>
              <a:t>large hierarchy</a:t>
            </a:r>
            <a:r>
              <a:rPr lang="en-US" dirty="0" smtClean="0"/>
              <a:t> of classes may become </a:t>
            </a:r>
            <a:r>
              <a:rPr lang="en-US" dirty="0" smtClean="0">
                <a:solidFill>
                  <a:srgbClr val="F3CD60"/>
                </a:solidFill>
              </a:rPr>
              <a:t>non-</a:t>
            </a:r>
            <a:r>
              <a:rPr lang="en-US" dirty="0" smtClean="0">
                <a:solidFill>
                  <a:srgbClr val="F3CD60"/>
                </a:solidFill>
              </a:rPr>
              <a:t>maintainable</a:t>
            </a:r>
          </a:p>
          <a:p>
            <a:r>
              <a:rPr lang="en-US" dirty="0" smtClean="0"/>
              <a:t>A class is like a scheme or template, so </a:t>
            </a:r>
            <a:r>
              <a:rPr lang="en-US" dirty="0" smtClean="0">
                <a:solidFill>
                  <a:srgbClr val="F3CD60"/>
                </a:solidFill>
              </a:rPr>
              <a:t>do not extend classes for minor changes</a:t>
            </a:r>
          </a:p>
          <a:p>
            <a:r>
              <a:rPr lang="en-US" dirty="0" smtClean="0"/>
              <a:t>Let the hierarchy </a:t>
            </a:r>
            <a:r>
              <a:rPr lang="en-US" dirty="0" smtClean="0">
                <a:solidFill>
                  <a:srgbClr val="F3CD60"/>
                </a:solidFill>
              </a:rPr>
              <a:t>model the real-world </a:t>
            </a:r>
            <a:r>
              <a:rPr lang="en-US" dirty="0" smtClean="0"/>
              <a:t>objects / connections</a:t>
            </a:r>
          </a:p>
          <a:p>
            <a:endParaRPr lang="en-US" dirty="0" smtClean="0">
              <a:solidFill>
                <a:srgbClr val="F3CD60"/>
              </a:solidFill>
            </a:endParaRPr>
          </a:p>
          <a:p>
            <a:pPr marL="377887" lvl="1" indent="0">
              <a:buNone/>
            </a:pPr>
            <a:endParaRPr lang="en-US" dirty="0" smtClean="0"/>
          </a:p>
          <a:p>
            <a:pPr marL="0" indent="0">
              <a:buNone/>
            </a:pPr>
            <a:endParaRPr lang="en-US" dirty="0" smtClean="0">
              <a:solidFill>
                <a:srgbClr val="F3CD60"/>
              </a:solidFill>
            </a:endParaRPr>
          </a:p>
          <a:p>
            <a:endParaRPr lang="en-US" dirty="0"/>
          </a:p>
          <a:p>
            <a:endParaRPr lang="bg-BG" dirty="0"/>
          </a:p>
        </p:txBody>
      </p:sp>
      <p:sp>
        <p:nvSpPr>
          <p:cNvPr id="4" name="Title 3"/>
          <p:cNvSpPr>
            <a:spLocks noGrp="1"/>
          </p:cNvSpPr>
          <p:nvPr>
            <p:ph type="title"/>
          </p:nvPr>
        </p:nvSpPr>
        <p:spPr/>
        <p:txBody>
          <a:bodyPr/>
          <a:lstStyle/>
          <a:p>
            <a:r>
              <a:rPr lang="en-US" dirty="0" smtClean="0">
                <a:ea typeface="Calibri"/>
                <a:cs typeface="Calibri"/>
                <a:sym typeface="Calibri"/>
              </a:rPr>
              <a:t>Avoid the Over-</a:t>
            </a:r>
            <a:r>
              <a:rPr lang="en-US" dirty="0" smtClean="0">
                <a:ea typeface="Calibri"/>
                <a:cs typeface="Calibri"/>
                <a:sym typeface="Calibri"/>
              </a:rPr>
              <a:t>Inheritance Trap</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3012" y="985838"/>
            <a:ext cx="4012399" cy="25521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323" y="1650722"/>
            <a:ext cx="3429000" cy="2184310"/>
          </a:xfrm>
          <a:prstGeom prst="rect">
            <a:avLst/>
          </a:prstGeom>
        </p:spPr>
      </p:pic>
    </p:spTree>
    <p:extLst>
      <p:ext uri="{BB962C8B-B14F-4D97-AF65-F5344CB8AC3E}">
        <p14:creationId xmlns:p14="http://schemas.microsoft.com/office/powerpoint/2010/main" val="1985750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smtClean="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514350" indent="-514350">
              <a:lnSpc>
                <a:spcPct val="100000"/>
              </a:lnSpc>
              <a:spcBef>
                <a:spcPts val="500"/>
              </a:spcBef>
              <a:buFont typeface="+mj-lt"/>
              <a:buAutoNum type="arabicPeriod"/>
            </a:pPr>
            <a:r>
              <a:rPr lang="en-US" dirty="0" smtClean="0"/>
              <a:t>Encapsulation</a:t>
            </a:r>
          </a:p>
          <a:p>
            <a:pPr marL="819096" lvl="1" indent="-514350">
              <a:lnSpc>
                <a:spcPct val="100000"/>
              </a:lnSpc>
              <a:spcBef>
                <a:spcPts val="500"/>
              </a:spcBef>
            </a:pPr>
            <a:r>
              <a:rPr lang="en-US" dirty="0"/>
              <a:t>Access m</a:t>
            </a:r>
            <a:r>
              <a:rPr lang="en-US" dirty="0" smtClean="0"/>
              <a:t>odifiers</a:t>
            </a:r>
          </a:p>
          <a:p>
            <a:pPr marL="514350" indent="-514350">
              <a:lnSpc>
                <a:spcPct val="100000"/>
              </a:lnSpc>
              <a:spcBef>
                <a:spcPts val="500"/>
              </a:spcBef>
              <a:buFont typeface="+mj-lt"/>
              <a:buAutoNum type="arabicPeriod"/>
            </a:pPr>
            <a:r>
              <a:rPr lang="en-US" dirty="0" smtClean="0"/>
              <a:t>Inheritance</a:t>
            </a:r>
          </a:p>
          <a:p>
            <a:pPr marL="714375" lvl="1" indent="-371475">
              <a:lnSpc>
                <a:spcPct val="110000"/>
              </a:lnSpc>
              <a:spcBef>
                <a:spcPts val="1200"/>
              </a:spcBef>
              <a:spcAft>
                <a:spcPts val="0"/>
              </a:spcAft>
            </a:pPr>
            <a:r>
              <a:rPr lang="en-US" dirty="0"/>
              <a:t>Class </a:t>
            </a:r>
            <a:r>
              <a:rPr lang="en-US" dirty="0" smtClean="0"/>
              <a:t>hierarchies</a:t>
            </a:r>
            <a:endParaRPr lang="en-US" dirty="0"/>
          </a:p>
          <a:p>
            <a:pPr marL="714375" lvl="1" indent="-371475">
              <a:lnSpc>
                <a:spcPct val="110000"/>
              </a:lnSpc>
              <a:spcBef>
                <a:spcPts val="1200"/>
              </a:spcBef>
              <a:spcAft>
                <a:spcPts val="0"/>
              </a:spcAft>
            </a:pPr>
            <a:r>
              <a:rPr lang="en-US" dirty="0"/>
              <a:t>Inheritance and </a:t>
            </a:r>
            <a:r>
              <a:rPr lang="en-US" dirty="0" smtClean="0"/>
              <a:t>access </a:t>
            </a:r>
            <a:r>
              <a:rPr lang="en-US" dirty="0"/>
              <a:t>l</a:t>
            </a:r>
            <a:r>
              <a:rPr lang="en-US" dirty="0" smtClean="0"/>
              <a:t>evels</a:t>
            </a:r>
            <a:endParaRPr lang="en-US" sz="4000" kern="0" dirty="0">
              <a:solidFill>
                <a:srgbClr val="F3CC5F"/>
              </a:solidFill>
              <a:sym typeface="Calibri"/>
            </a:endParaRPr>
          </a:p>
          <a:p>
            <a:pPr marL="819096" lvl="1" indent="-514350">
              <a:lnSpc>
                <a:spcPct val="100000"/>
              </a:lnSpc>
              <a:spcBef>
                <a:spcPts val="500"/>
              </a:spcBef>
              <a:buFont typeface="+mj-lt"/>
              <a:buAutoNum type="arabicPeriod"/>
            </a:pPr>
            <a:endParaRPr lang="en-US"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3</a:t>
            </a:fld>
            <a:endParaRPr lang="en-US" dirty="0"/>
          </a:p>
        </p:txBody>
      </p:sp>
      <p:pic>
        <p:nvPicPr>
          <p:cNvPr id="9" name="Picture 2" descr="http://www.graphicsfuel.com/wp-content/uploads/2012/07/books-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942" y="3301530"/>
            <a:ext cx="3099270" cy="3099270"/>
          </a:xfrm>
          <a:prstGeom prst="rect">
            <a:avLst/>
          </a:prstGeom>
          <a:noFill/>
          <a:extLst>
            <a:ext uri="{909E8E84-426E-40DD-AFC4-6F175D3DCCD1}">
              <a14:hiddenFill xmlns:a14="http://schemas.microsoft.com/office/drawing/2010/main">
                <a:solidFill>
                  <a:srgbClr val="FFFFFF"/>
                </a:solidFill>
              </a14:hiddenFill>
            </a:ext>
          </a:extLst>
        </p:spPr>
      </p:pic>
      <p:pic>
        <p:nvPicPr>
          <p:cNvPr id="6" name="Картина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7097" y="1437103"/>
            <a:ext cx="2690960" cy="1426208"/>
          </a:xfrm>
          <a:prstGeom prst="rect">
            <a:avLst/>
          </a:prstGeom>
        </p:spPr>
      </p:pic>
    </p:spTree>
    <p:extLst>
      <p:ext uri="{BB962C8B-B14F-4D97-AF65-F5344CB8AC3E}">
        <p14:creationId xmlns:p14="http://schemas.microsoft.com/office/powerpoint/2010/main" val="4086541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smtClean="0">
                <a:solidFill>
                  <a:schemeClr val="tx2">
                    <a:lumMod val="75000"/>
                  </a:schemeClr>
                </a:solidFill>
              </a:rPr>
              <a:t>Abstraction</a:t>
            </a:r>
          </a:p>
          <a:p>
            <a:pPr lvl="1">
              <a:lnSpc>
                <a:spcPct val="100000"/>
              </a:lnSpc>
            </a:pPr>
            <a:r>
              <a:rPr lang="en-US" dirty="0"/>
              <a:t>Reduces </a:t>
            </a:r>
            <a:r>
              <a:rPr lang="en-US" dirty="0" smtClean="0"/>
              <a:t>complexity</a:t>
            </a:r>
            <a:endParaRPr lang="en-US" dirty="0" smtClean="0">
              <a:solidFill>
                <a:schemeClr val="tx2">
                  <a:lumMod val="75000"/>
                </a:schemeClr>
              </a:solidFill>
            </a:endParaRPr>
          </a:p>
          <a:p>
            <a:pPr>
              <a:lnSpc>
                <a:spcPct val="100000"/>
              </a:lnSpc>
            </a:pPr>
            <a:r>
              <a:rPr lang="en-US" dirty="0" smtClean="0">
                <a:solidFill>
                  <a:schemeClr val="tx2">
                    <a:lumMod val="75000"/>
                  </a:schemeClr>
                </a:solidFill>
              </a:rPr>
              <a:t>Encapsulation</a:t>
            </a:r>
            <a:r>
              <a:rPr lang="en-US" dirty="0" smtClean="0"/>
              <a:t> </a:t>
            </a:r>
          </a:p>
          <a:p>
            <a:pPr lvl="1">
              <a:lnSpc>
                <a:spcPct val="100000"/>
              </a:lnSpc>
            </a:pPr>
            <a:r>
              <a:rPr lang="en-US" dirty="0"/>
              <a:t>H</a:t>
            </a:r>
            <a:r>
              <a:rPr lang="en-US" dirty="0" smtClean="0"/>
              <a:t>ides </a:t>
            </a:r>
            <a:r>
              <a:rPr lang="en-US" dirty="0"/>
              <a:t>internal data</a:t>
            </a:r>
          </a:p>
          <a:p>
            <a:pPr lvl="1">
              <a:lnSpc>
                <a:spcPct val="100000"/>
              </a:lnSpc>
            </a:pPr>
            <a:r>
              <a:rPr lang="en-US" dirty="0" smtClean="0"/>
              <a:t>Ensures </a:t>
            </a:r>
            <a:r>
              <a:rPr lang="en-US" dirty="0"/>
              <a:t>that </a:t>
            </a:r>
            <a:r>
              <a:rPr lang="en-US" dirty="0">
                <a:solidFill>
                  <a:schemeClr val="tx2">
                    <a:lumMod val="75000"/>
                  </a:schemeClr>
                </a:solidFill>
              </a:rPr>
              <a:t>structural changes </a:t>
            </a:r>
            <a:r>
              <a:rPr lang="en-US" dirty="0"/>
              <a:t>remain</a:t>
            </a:r>
            <a:r>
              <a:rPr lang="en-US" dirty="0">
                <a:solidFill>
                  <a:schemeClr val="tx2">
                    <a:lumMod val="75000"/>
                  </a:schemeClr>
                </a:solidFill>
              </a:rPr>
              <a:t> local</a:t>
            </a:r>
          </a:p>
          <a:p>
            <a:pPr>
              <a:lnSpc>
                <a:spcPct val="100000"/>
              </a:lnSpc>
            </a:pPr>
            <a:r>
              <a:rPr lang="en-US" dirty="0">
                <a:solidFill>
                  <a:schemeClr val="tx2">
                    <a:lumMod val="75000"/>
                  </a:schemeClr>
                </a:solidFill>
              </a:rPr>
              <a:t>Access </a:t>
            </a:r>
            <a:r>
              <a:rPr lang="en-US" dirty="0" smtClean="0">
                <a:solidFill>
                  <a:schemeClr val="tx2">
                    <a:lumMod val="75000"/>
                  </a:schemeClr>
                </a:solidFill>
              </a:rPr>
              <a:t>modifiers</a:t>
            </a:r>
          </a:p>
          <a:p>
            <a:pPr marL="358775" lvl="0" indent="-358775">
              <a:spcBef>
                <a:spcPts val="0"/>
              </a:spcBef>
              <a:spcAft>
                <a:spcPts val="0"/>
              </a:spcAft>
              <a:buFont typeface="Noto Sans Symbols"/>
              <a:buChar char="▪"/>
            </a:pPr>
            <a:r>
              <a:rPr lang="en-US" dirty="0">
                <a:solidFill>
                  <a:srgbClr val="F3CC5F"/>
                </a:solidFill>
                <a:ea typeface="Calibri"/>
                <a:cs typeface="Calibri"/>
                <a:sym typeface="Calibri"/>
              </a:rPr>
              <a:t>Inheritance </a:t>
            </a:r>
            <a:r>
              <a:rPr lang="en-US" dirty="0">
                <a:solidFill>
                  <a:schemeClr val="lt1"/>
                </a:solidFill>
                <a:ea typeface="Calibri"/>
                <a:cs typeface="Calibri"/>
                <a:sym typeface="Calibri"/>
              </a:rPr>
              <a:t>allows extending the behavior of the classes</a:t>
            </a:r>
          </a:p>
          <a:p>
            <a:pPr marL="663521" lvl="1" indent="-371420">
              <a:spcBef>
                <a:spcPts val="1200"/>
              </a:spcBef>
              <a:spcAft>
                <a:spcPts val="0"/>
              </a:spcAft>
              <a:buFont typeface="Noto Sans Symbols"/>
              <a:buChar char="▪"/>
            </a:pPr>
            <a:r>
              <a:rPr lang="en-US" dirty="0">
                <a:solidFill>
                  <a:schemeClr val="lt1"/>
                </a:solidFill>
                <a:ea typeface="Calibri"/>
                <a:cs typeface="Calibri"/>
                <a:sym typeface="Calibri"/>
              </a:rPr>
              <a:t>Inheriting </a:t>
            </a:r>
            <a:r>
              <a:rPr lang="en-US" dirty="0" smtClean="0">
                <a:solidFill>
                  <a:schemeClr val="lt1"/>
                </a:solidFill>
                <a:ea typeface="Calibri"/>
                <a:cs typeface="Calibri"/>
                <a:sym typeface="Calibri"/>
              </a:rPr>
              <a:t>properties</a:t>
            </a:r>
            <a:endParaRPr lang="en-US" dirty="0">
              <a:solidFill>
                <a:schemeClr val="lt1"/>
              </a:solidFill>
              <a:ea typeface="Calibri"/>
              <a:cs typeface="Calibri"/>
              <a:sym typeface="Calibri"/>
            </a:endParaRPr>
          </a:p>
          <a:p>
            <a:pPr marL="663521" lvl="1" indent="-371420">
              <a:spcBef>
                <a:spcPts val="1200"/>
              </a:spcBef>
              <a:spcAft>
                <a:spcPts val="0"/>
              </a:spcAft>
              <a:buFont typeface="Noto Sans Symbols"/>
              <a:buChar char="▪"/>
            </a:pPr>
            <a:r>
              <a:rPr lang="en-US" dirty="0">
                <a:solidFill>
                  <a:schemeClr val="lt1"/>
                </a:solidFill>
                <a:ea typeface="Calibri"/>
                <a:cs typeface="Calibri"/>
                <a:sym typeface="Calibri"/>
              </a:rPr>
              <a:t>Inheriting </a:t>
            </a:r>
            <a:r>
              <a:rPr lang="en-US" dirty="0" smtClean="0">
                <a:solidFill>
                  <a:schemeClr val="lt1"/>
                </a:solidFill>
                <a:ea typeface="Calibri"/>
                <a:cs typeface="Calibri"/>
                <a:sym typeface="Calibri"/>
              </a:rPr>
              <a:t>methods</a:t>
            </a:r>
            <a:endParaRPr lang="en-US" dirty="0">
              <a:solidFill>
                <a:schemeClr val="lt1"/>
              </a:solidFill>
              <a:ea typeface="Calibri"/>
              <a:cs typeface="Calibri"/>
              <a:sym typeface="Calibri"/>
            </a:endParaRPr>
          </a:p>
          <a:p>
            <a:pPr marL="663520" lvl="1" indent="-371420">
              <a:spcBef>
                <a:spcPts val="1200"/>
              </a:spcBef>
              <a:spcAft>
                <a:spcPts val="0"/>
              </a:spcAft>
              <a:buFont typeface="Noto Sans Symbols"/>
              <a:buChar char="▪"/>
            </a:pPr>
            <a:r>
              <a:rPr lang="en-US" dirty="0">
                <a:solidFill>
                  <a:schemeClr val="lt1"/>
                </a:solidFill>
                <a:ea typeface="Calibri"/>
                <a:cs typeface="Calibri"/>
                <a:sym typeface="Calibri"/>
              </a:rPr>
              <a:t>Reusing the existing code</a:t>
            </a:r>
          </a:p>
          <a:p>
            <a:pPr>
              <a:lnSpc>
                <a:spcPct val="100000"/>
              </a:lnSpc>
            </a:pPr>
            <a:endParaRPr lang="en-US" dirty="0"/>
          </a:p>
        </p:txBody>
      </p:sp>
      <p:pic>
        <p:nvPicPr>
          <p:cNvPr id="6" name="Picture 2" descr="C:\Users\Ivan\Desktop\elements_presentations\summary_p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5429" y="1447800"/>
            <a:ext cx="3559806" cy="264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12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smtClean="0"/>
              <a:t>OOP Fundamentals</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https://softuni.bg/courses/php-basics/ </a:t>
            </a:r>
            <a:endParaRPr lang="en-US" dirty="0"/>
          </a:p>
        </p:txBody>
      </p:sp>
      <p:pic>
        <p:nvPicPr>
          <p:cNvPr id="14" name="Picture 13">
            <a:hlinkClick r:id="rId4"/>
          </p:cNvPr>
          <p:cNvPicPr>
            <a:picLocks noChangeAspect="1"/>
          </p:cNvPicPr>
          <p:nvPr/>
        </p:nvPicPr>
        <p:blipFill>
          <a:blip r:embed="rId5"/>
          <a:stretch>
            <a:fillRect/>
          </a:stretch>
        </p:blipFill>
        <p:spPr>
          <a:xfrm>
            <a:off x="9670249" y="3996240"/>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60390" y="1255207"/>
            <a:ext cx="1752140" cy="804013"/>
          </a:xfrm>
          <a:prstGeom prst="roundRect">
            <a:avLst>
              <a:gd name="adj" fmla="val 3159"/>
            </a:avLst>
          </a:prstGeom>
        </p:spPr>
      </p:pic>
      <p:pic>
        <p:nvPicPr>
          <p:cNvPr id="19" name="Picture 18">
            <a:hlinkClick r:id="rId8"/>
          </p:cNvPr>
          <p:cNvPicPr>
            <a:picLocks noChangeAspect="1"/>
          </p:cNvPicPr>
          <p:nvPr/>
        </p:nvPicPr>
        <p:blipFill>
          <a:blip r:embed="rId9"/>
          <a:stretch>
            <a:fillRect/>
          </a:stretch>
        </p:blipFill>
        <p:spPr>
          <a:xfrm>
            <a:off x="512764" y="1255208"/>
            <a:ext cx="2093874" cy="804013"/>
          </a:xfrm>
          <a:prstGeom prst="roundRect">
            <a:avLst>
              <a:gd name="adj" fmla="val 3159"/>
            </a:avLst>
          </a:prstGeom>
        </p:spPr>
      </p:pic>
      <p:pic>
        <p:nvPicPr>
          <p:cNvPr id="20" name="Picture 19">
            <a:hlinkClick r:id="rId10"/>
          </p:cNvPr>
          <p:cNvPicPr>
            <a:picLocks noChangeAspect="1"/>
          </p:cNvPicPr>
          <p:nvPr/>
        </p:nvPicPr>
        <p:blipFill>
          <a:blip r:embed="rId11"/>
          <a:stretch>
            <a:fillRect/>
          </a:stretch>
        </p:blipFill>
        <p:spPr>
          <a:xfrm>
            <a:off x="512764" y="5373443"/>
            <a:ext cx="3352800" cy="849557"/>
          </a:xfrm>
          <a:prstGeom prst="roundRect">
            <a:avLst>
              <a:gd name="adj" fmla="val 3159"/>
            </a:avLst>
          </a:prstGeom>
        </p:spPr>
      </p:pic>
      <p:pic>
        <p:nvPicPr>
          <p:cNvPr id="22" name="Picture 21">
            <a:hlinkClick r:id="rId12"/>
          </p:cNvPr>
          <p:cNvPicPr>
            <a:picLocks noChangeAspect="1"/>
          </p:cNvPicPr>
          <p:nvPr/>
        </p:nvPicPr>
        <p:blipFill>
          <a:blip r:embed="rId13"/>
          <a:stretch>
            <a:fillRect/>
          </a:stretch>
        </p:blipFill>
        <p:spPr>
          <a:xfrm>
            <a:off x="4358563" y="5373443"/>
            <a:ext cx="2753589" cy="849556"/>
          </a:xfrm>
          <a:prstGeom prst="roundRect">
            <a:avLst>
              <a:gd name="adj" fmla="val 2953"/>
            </a:avLst>
          </a:prstGeom>
        </p:spPr>
      </p:pic>
      <p:pic>
        <p:nvPicPr>
          <p:cNvPr id="23" name="Picture 22">
            <a:hlinkClick r:id="rId14"/>
          </p:cNvPr>
          <p:cNvPicPr>
            <a:picLocks noChangeAspect="1"/>
          </p:cNvPicPr>
          <p:nvPr/>
        </p:nvPicPr>
        <p:blipFill>
          <a:blip r:embed="rId15"/>
          <a:stretch>
            <a:fillRect/>
          </a:stretch>
        </p:blipFill>
        <p:spPr>
          <a:xfrm>
            <a:off x="7633728" y="5373443"/>
            <a:ext cx="4073042" cy="849556"/>
          </a:xfrm>
          <a:prstGeom prst="roundRect">
            <a:avLst>
              <a:gd name="adj" fmla="val 3159"/>
            </a:avLst>
          </a:prstGeom>
        </p:spPr>
      </p:pic>
      <p:pic>
        <p:nvPicPr>
          <p:cNvPr id="24" name="Picture 23">
            <a:hlinkClick r:id="rId16"/>
          </p:cNvPr>
          <p:cNvPicPr>
            <a:picLocks noChangeAspect="1"/>
          </p:cNvPicPr>
          <p:nvPr/>
        </p:nvPicPr>
        <p:blipFill>
          <a:blip r:embed="rId17"/>
          <a:stretch>
            <a:fillRect/>
          </a:stretch>
        </p:blipFill>
        <p:spPr>
          <a:xfrm>
            <a:off x="7765249" y="2577353"/>
            <a:ext cx="3631158" cy="783191"/>
          </a:xfrm>
          <a:prstGeom prst="roundRect">
            <a:avLst>
              <a:gd name="adj" fmla="val 3159"/>
            </a:avLst>
          </a:prstGeom>
        </p:spPr>
      </p:pic>
      <p:pic>
        <p:nvPicPr>
          <p:cNvPr id="25" name="Picture 24">
            <a:hlinkClick r:id="rId18"/>
          </p:cNvPr>
          <p:cNvPicPr>
            <a:picLocks noChangeAspect="1"/>
          </p:cNvPicPr>
          <p:nvPr/>
        </p:nvPicPr>
        <p:blipFill>
          <a:blip r:embed="rId19"/>
          <a:stretch>
            <a:fillRect/>
          </a:stretch>
        </p:blipFill>
        <p:spPr>
          <a:xfrm>
            <a:off x="5377182" y="1391286"/>
            <a:ext cx="5993358" cy="550371"/>
          </a:xfrm>
          <a:prstGeom prst="roundRect">
            <a:avLst>
              <a:gd name="adj" fmla="val 3159"/>
            </a:avLst>
          </a:prstGeom>
        </p:spPr>
      </p:pic>
      <p:pic>
        <p:nvPicPr>
          <p:cNvPr id="4" name="Picture 3">
            <a:hlinkClick r:id="rId20"/>
          </p:cNvPr>
          <p:cNvPicPr>
            <a:picLocks noChangeAspect="1"/>
          </p:cNvPicPr>
          <p:nvPr/>
        </p:nvPicPr>
        <p:blipFill>
          <a:blip r:embed="rId21"/>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375184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a:t>
            </a:r>
            <a:r>
              <a:rPr lang="en-US" dirty="0" smtClean="0"/>
              <a:t>course (slides, examples, demos,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bg-BG" dirty="0" smtClean="0"/>
          </a:p>
          <a:p>
            <a:endParaRPr lang="bg-BG" sz="2400" dirty="0"/>
          </a:p>
          <a:p>
            <a:endParaRPr lang="bg-BG" sz="2400" dirty="0" smtClean="0"/>
          </a:p>
          <a:p>
            <a:endParaRPr lang="bg-BG" sz="2400" dirty="0"/>
          </a:p>
          <a:p>
            <a:pPr>
              <a:spcBef>
                <a:spcPts val="1800"/>
              </a:spcBef>
            </a:pPr>
            <a:r>
              <a:rPr lang="en-US" sz="2400" dirty="0" smtClean="0"/>
              <a:t>Attribution: this work may contain portions from</a:t>
            </a:r>
          </a:p>
          <a:p>
            <a:pPr lvl="1"/>
            <a:r>
              <a:rPr lang="en-US" sz="2000" dirty="0" smtClean="0"/>
              <a:t>"</a:t>
            </a:r>
            <a:r>
              <a:rPr lang="en-US" sz="2000" dirty="0" smtClean="0">
                <a:hlinkClick r:id="rId4"/>
              </a:rPr>
              <a:t>PHP Manual</a:t>
            </a:r>
            <a:r>
              <a:rPr lang="en-US" sz="2000" dirty="0" smtClean="0"/>
              <a:t>" </a:t>
            </a:r>
            <a:r>
              <a:rPr lang="en-US" sz="2000" dirty="0"/>
              <a:t>by The PHP </a:t>
            </a:r>
            <a:r>
              <a:rPr lang="en-US" sz="2000" dirty="0" smtClean="0"/>
              <a:t>Group under </a:t>
            </a:r>
            <a:r>
              <a:rPr lang="en-US" sz="2000" dirty="0" smtClean="0">
                <a:hlinkClick r:id="rId5"/>
              </a:rPr>
              <a:t>CC-BY</a:t>
            </a:r>
            <a:r>
              <a:rPr lang="en-US" sz="2000" dirty="0" smtClean="0"/>
              <a:t> license</a:t>
            </a:r>
          </a:p>
          <a:p>
            <a:pPr lvl="1"/>
            <a:r>
              <a:rPr lang="en-US" sz="2000" dirty="0" smtClean="0"/>
              <a:t>"</a:t>
            </a:r>
            <a:r>
              <a:rPr lang="en-US" sz="2000" dirty="0" smtClean="0">
                <a:hlinkClick r:id="rId6"/>
              </a:rPr>
              <a:t>PHP and MySQL Web Development</a:t>
            </a:r>
            <a:r>
              <a:rPr lang="en-US" sz="2000" dirty="0" smtClean="0"/>
              <a:t>" course by </a:t>
            </a:r>
            <a:r>
              <a:rPr lang="en-US" sz="2000" noProof="1" smtClean="0"/>
              <a:t>Telerik Academy</a:t>
            </a:r>
            <a:r>
              <a:rPr lang="en-US" sz="2000" dirty="0" smtClean="0"/>
              <a:t> under </a:t>
            </a:r>
            <a:r>
              <a:rPr lang="en-US" sz="2000" dirty="0" smtClean="0">
                <a:hlinkClick r:id="rId7"/>
              </a:rPr>
              <a:t>CC-BY-NC-SA</a:t>
            </a:r>
            <a:r>
              <a:rPr lang="en-US" sz="2000" dirty="0" smtClean="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32</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7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10" name="Picture 9">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pic>
        <p:nvPicPr>
          <p:cNvPr id="14" name="Picture 13" title="Software University">
            <a:hlinkClick r:id="rId4" tooltip="Software University"/>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9656544" y="1554000"/>
            <a:ext cx="1834974" cy="1570200"/>
          </a:xfrm>
          <a:prstGeom prst="rect">
            <a:avLst/>
          </a:prstGeom>
          <a:ln w="12700">
            <a:solidFill>
              <a:srgbClr val="55438F">
                <a:alpha val="70000"/>
              </a:srgbClr>
            </a:solidFill>
          </a:ln>
        </p:spPr>
      </p:pic>
    </p:spTree>
    <p:extLst>
      <p:ext uri="{BB962C8B-B14F-4D97-AF65-F5344CB8AC3E}">
        <p14:creationId xmlns:p14="http://schemas.microsoft.com/office/powerpoint/2010/main" val="293124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smtClean="0"/>
          </a:p>
          <a:p>
            <a:pPr marL="0" indent="0" algn="ctr">
              <a:buNone/>
            </a:pPr>
            <a:r>
              <a:rPr lang="en-US" sz="7200" b="1" dirty="0" smtClean="0">
                <a:solidFill>
                  <a:schemeClr val="tx2">
                    <a:lumMod val="75000"/>
                  </a:schemeClr>
                </a:solidFill>
              </a:rPr>
              <a:t>sli.do</a:t>
            </a:r>
            <a:r>
              <a:rPr lang="en-US" sz="6000" b="1" dirty="0"/>
              <a:t/>
            </a:r>
            <a:br>
              <a:rPr lang="en-US" sz="6000" b="1" dirty="0"/>
            </a:br>
            <a:r>
              <a:rPr lang="en-US" sz="11500" b="1" dirty="0" smtClean="0"/>
              <a:t>#PHP-WEB</a:t>
            </a:r>
            <a:endParaRPr lang="en-US" dirty="0"/>
          </a:p>
        </p:txBody>
      </p:sp>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57404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5" name="Shape 95"/>
          <p:cNvSpPr txBox="1">
            <a:spLocks noGrp="1"/>
          </p:cNvSpPr>
          <p:nvPr>
            <p:ph type="sldNum" idx="4"/>
          </p:nvPr>
        </p:nvSpPr>
        <p:spPr/>
        <p:txBody>
          <a:bodyPr/>
          <a:lstStyle/>
          <a:p>
            <a:pPr lvl="0"/>
            <a:fld id="{00000000-1234-1234-1234-123412341234}" type="slidenum">
              <a:rPr lang="en-US" smtClean="0">
                <a:sym typeface="Calibri"/>
              </a:rPr>
              <a:pPr lvl="0"/>
              <a:t>5</a:t>
            </a:fld>
            <a:endParaRPr lang="en-US">
              <a:sym typeface="Calibri"/>
            </a:endParaRPr>
          </a:p>
        </p:txBody>
      </p:sp>
      <p:sp>
        <p:nvSpPr>
          <p:cNvPr id="4" name="Content Placeholder 3"/>
          <p:cNvSpPr>
            <a:spLocks noGrp="1"/>
          </p:cNvSpPr>
          <p:nvPr>
            <p:ph idx="1"/>
          </p:nvPr>
        </p:nvSpPr>
        <p:spPr/>
        <p:txBody>
          <a:bodyPr/>
          <a:lstStyle/>
          <a:p>
            <a:pPr lvl="0" defTabSz="914400">
              <a:lnSpc>
                <a:spcPct val="100000"/>
              </a:lnSpc>
              <a:spcBef>
                <a:spcPts val="0"/>
              </a:spcBef>
              <a:spcAft>
                <a:spcPts val="0"/>
              </a:spcAft>
            </a:pPr>
            <a:r>
              <a:rPr lang="en-US" kern="0" dirty="0" smtClean="0">
                <a:solidFill>
                  <a:srgbClr val="F3CC5F"/>
                </a:solidFill>
              </a:rPr>
              <a:t>Encapsulation – the object as a black box</a:t>
            </a:r>
            <a:endParaRPr lang="en-US" kern="0" dirty="0">
              <a:solidFill>
                <a:srgbClr val="F3CC5F"/>
              </a:solidFill>
            </a:endParaRPr>
          </a:p>
          <a:p>
            <a:pPr lvl="1" indent="-304747" defTabSz="914400">
              <a:lnSpc>
                <a:spcPct val="100000"/>
              </a:lnSpc>
              <a:spcBef>
                <a:spcPts val="1200"/>
              </a:spcBef>
              <a:spcAft>
                <a:spcPts val="0"/>
              </a:spcAft>
            </a:pPr>
            <a:r>
              <a:rPr lang="en-US" kern="0" dirty="0" smtClean="0"/>
              <a:t>Hide </a:t>
            </a:r>
            <a:r>
              <a:rPr lang="en-US" kern="0" dirty="0"/>
              <a:t>internal </a:t>
            </a:r>
            <a:r>
              <a:rPr lang="en-US" kern="0" dirty="0" smtClean="0"/>
              <a:t>data</a:t>
            </a:r>
          </a:p>
          <a:p>
            <a:pPr lvl="1" indent="-304747" defTabSz="914400">
              <a:lnSpc>
                <a:spcPct val="100000"/>
              </a:lnSpc>
              <a:spcBef>
                <a:spcPts val="1200"/>
              </a:spcBef>
              <a:spcAft>
                <a:spcPts val="0"/>
              </a:spcAft>
            </a:pPr>
            <a:r>
              <a:rPr lang="en-US" kern="0" dirty="0" smtClean="0">
                <a:sym typeface="Calibri"/>
              </a:rPr>
              <a:t>Reach internal data by Setters and Getters</a:t>
            </a:r>
          </a:p>
          <a:p>
            <a:pPr lvl="1" indent="-304747" defTabSz="914400">
              <a:lnSpc>
                <a:spcPct val="100000"/>
              </a:lnSpc>
              <a:spcBef>
                <a:spcPts val="1200"/>
              </a:spcBef>
              <a:spcAft>
                <a:spcPts val="0"/>
              </a:spcAft>
            </a:pPr>
            <a:endParaRPr lang="en-US" kern="0" dirty="0">
              <a:sym typeface="Calibri"/>
            </a:endParaRPr>
          </a:p>
          <a:p>
            <a:pPr lvl="0" defTabSz="914400">
              <a:lnSpc>
                <a:spcPct val="100000"/>
              </a:lnSpc>
              <a:spcBef>
                <a:spcPts val="0"/>
              </a:spcBef>
              <a:spcAft>
                <a:spcPts val="0"/>
              </a:spcAft>
            </a:pPr>
            <a:r>
              <a:rPr lang="en-US" dirty="0" smtClean="0">
                <a:solidFill>
                  <a:srgbClr val="F3CC5F"/>
                </a:solidFill>
              </a:rPr>
              <a:t>Inheritance – classes in relations</a:t>
            </a:r>
            <a:endParaRPr lang="en-US" kern="0" dirty="0">
              <a:solidFill>
                <a:srgbClr val="F3CC5F"/>
              </a:solidFill>
            </a:endParaRPr>
          </a:p>
          <a:p>
            <a:pPr lvl="1" indent="-241192">
              <a:lnSpc>
                <a:spcPct val="100000"/>
              </a:lnSpc>
              <a:spcBef>
                <a:spcPts val="1200"/>
              </a:spcBef>
              <a:spcAft>
                <a:spcPts val="0"/>
              </a:spcAft>
            </a:pPr>
            <a:r>
              <a:rPr lang="en-US" dirty="0"/>
              <a:t>Inherit members from parent class</a:t>
            </a:r>
          </a:p>
          <a:p>
            <a:pPr lvl="1" indent="-241192">
              <a:lnSpc>
                <a:spcPct val="100000"/>
              </a:lnSpc>
              <a:spcBef>
                <a:spcPts val="1200"/>
              </a:spcBef>
              <a:spcAft>
                <a:spcPts val="0"/>
              </a:spcAft>
            </a:pPr>
            <a:r>
              <a:rPr lang="en-US" dirty="0" smtClean="0"/>
              <a:t>Call a constructor </a:t>
            </a:r>
            <a:r>
              <a:rPr lang="en-US" dirty="0"/>
              <a:t>from parent class</a:t>
            </a:r>
          </a:p>
          <a:p>
            <a:pPr marL="63500" lvl="0" indent="0" defTabSz="914400">
              <a:lnSpc>
                <a:spcPct val="100000"/>
              </a:lnSpc>
              <a:spcBef>
                <a:spcPts val="1200"/>
              </a:spcBef>
              <a:spcAft>
                <a:spcPts val="0"/>
              </a:spcAft>
              <a:buClr>
                <a:srgbClr val="F0A22E"/>
              </a:buClr>
              <a:buSzPct val="80000"/>
              <a:buNone/>
              <a:defRPr/>
            </a:pPr>
            <a:endParaRPr lang="en-US" kern="0" dirty="0">
              <a:solidFill>
                <a:srgbClr val="FFFFFF">
                  <a:lumMod val="75000"/>
                </a:srgbClr>
              </a:solidFill>
              <a:sym typeface="Calibri"/>
            </a:endParaRPr>
          </a:p>
          <a:p>
            <a:pPr marL="0" lvl="0" indent="0" defTabSz="914400">
              <a:lnSpc>
                <a:spcPct val="100000"/>
              </a:lnSpc>
              <a:spcBef>
                <a:spcPts val="1200"/>
              </a:spcBef>
              <a:spcAft>
                <a:spcPts val="0"/>
              </a:spcAft>
              <a:buSzPct val="25000"/>
              <a:buNone/>
              <a:defRPr/>
            </a:pPr>
            <a:endParaRPr lang="en-US" sz="2800" kern="0" dirty="0">
              <a:solidFill>
                <a:srgbClr val="ECE9E2"/>
              </a:solidFill>
              <a:sym typeface="Calibri"/>
            </a:endParaRPr>
          </a:p>
          <a:p>
            <a:endParaRPr lang="bg-BG" dirty="0"/>
          </a:p>
        </p:txBody>
      </p:sp>
      <p:sp>
        <p:nvSpPr>
          <p:cNvPr id="94" name="Shape 94"/>
          <p:cNvSpPr txBox="1">
            <a:spLocks noGrp="1"/>
          </p:cNvSpPr>
          <p:nvPr>
            <p:ph type="title"/>
          </p:nvPr>
        </p:nvSpPr>
        <p:spPr/>
        <p:txBody>
          <a:bodyPr/>
          <a:lstStyle/>
          <a:p>
            <a:pPr lvl="0"/>
            <a:r>
              <a:rPr lang="en-US" dirty="0" smtClean="0">
                <a:sym typeface="Calibri"/>
              </a:rPr>
              <a:t>Two Fundamental Principles of OOP</a:t>
            </a:r>
            <a:endParaRPr lang="en-US" dirty="0">
              <a:sym typeface="Calibri"/>
            </a:endParaRPr>
          </a:p>
        </p:txBody>
      </p:sp>
    </p:spTree>
    <p:extLst>
      <p:ext uri="{BB962C8B-B14F-4D97-AF65-F5344CB8AC3E}">
        <p14:creationId xmlns:p14="http://schemas.microsoft.com/office/powerpoint/2010/main" val="95033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5351600"/>
            <a:ext cx="8938472" cy="820600"/>
          </a:xfrm>
        </p:spPr>
        <p:txBody>
          <a:bodyPr/>
          <a:lstStyle/>
          <a:p>
            <a:r>
              <a:rPr lang="en-US" dirty="0"/>
              <a:t>Encapsulation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0362" y="1143000"/>
            <a:ext cx="4070171" cy="3886199"/>
          </a:xfrm>
          <a:prstGeom prst="rect">
            <a:avLst/>
          </a:prstGeom>
        </p:spPr>
      </p:pic>
    </p:spTree>
    <p:extLst>
      <p:ext uri="{BB962C8B-B14F-4D97-AF65-F5344CB8AC3E}">
        <p14:creationId xmlns:p14="http://schemas.microsoft.com/office/powerpoint/2010/main" val="273959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804867" name="Rectangle 3"/>
          <p:cNvSpPr>
            <a:spLocks noGrp="1" noChangeArrowheads="1"/>
          </p:cNvSpPr>
          <p:nvPr>
            <p:ph idx="1"/>
          </p:nvPr>
        </p:nvSpPr>
        <p:spPr/>
        <p:txBody>
          <a:bodyPr/>
          <a:lstStyle/>
          <a:p>
            <a:r>
              <a:rPr lang="en-US" dirty="0" smtClean="0"/>
              <a:t>Encapsulation - wrapping up related data and methods in one module.</a:t>
            </a:r>
          </a:p>
          <a:p>
            <a:r>
              <a:rPr lang="en-US" dirty="0" smtClean="0"/>
              <a:t>Restrict the direct access to members by using setters and getters</a:t>
            </a:r>
            <a:endParaRPr lang="en-US" dirty="0"/>
          </a:p>
        </p:txBody>
      </p:sp>
      <p:sp>
        <p:nvSpPr>
          <p:cNvPr id="804866" name="Rectangle 2"/>
          <p:cNvSpPr>
            <a:spLocks noGrp="1" noChangeArrowheads="1"/>
          </p:cNvSpPr>
          <p:nvPr>
            <p:ph type="title"/>
          </p:nvPr>
        </p:nvSpPr>
        <p:spPr/>
        <p:txBody>
          <a:bodyPr/>
          <a:lstStyle/>
          <a:p>
            <a:r>
              <a:rPr lang="en-US" dirty="0" smtClean="0"/>
              <a:t>Encapsulation</a:t>
            </a:r>
            <a:endParaRPr lang="bg-BG" dirty="0"/>
          </a:p>
        </p:txBody>
      </p:sp>
      <p:pic>
        <p:nvPicPr>
          <p:cNvPr id="1026" name="Picture 2" descr="C:\Users\MadWings\Desktop\main-qimg-2b91d784aeb67acc2bdd5e8fdc640a0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3663274"/>
            <a:ext cx="7556110" cy="281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5116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p:cNvSpPr>
            <a:spLocks noGrp="1"/>
          </p:cNvSpPr>
          <p:nvPr>
            <p:ph idx="1"/>
          </p:nvPr>
        </p:nvSpPr>
        <p:spPr/>
        <p:txBody>
          <a:bodyPr/>
          <a:lstStyle/>
          <a:p>
            <a:pPr marL="0" indent="0">
              <a:buNone/>
            </a:pPr>
            <a:r>
              <a:rPr lang="en-US" dirty="0" smtClean="0"/>
              <a:t>                        Parent       Child        Grandchild         Global scope</a:t>
            </a:r>
          </a:p>
          <a:p>
            <a:pPr marL="0" indent="0">
              <a:buNone/>
            </a:pPr>
            <a:r>
              <a:rPr lang="en-US" dirty="0" smtClean="0"/>
              <a:t>    private</a:t>
            </a:r>
          </a:p>
          <a:p>
            <a:pPr marL="0" indent="0">
              <a:buNone/>
            </a:pPr>
            <a:r>
              <a:rPr lang="en-US" dirty="0"/>
              <a:t> </a:t>
            </a:r>
            <a:r>
              <a:rPr lang="en-US" dirty="0" smtClean="0"/>
              <a:t>   protected  </a:t>
            </a:r>
          </a:p>
          <a:p>
            <a:pPr marL="0" indent="0">
              <a:buNone/>
            </a:pPr>
            <a:r>
              <a:rPr lang="en-US" dirty="0" smtClean="0"/>
              <a:t>    public</a:t>
            </a:r>
          </a:p>
          <a:p>
            <a:pPr marL="0" indent="0">
              <a:buNone/>
            </a:pPr>
            <a:r>
              <a:rPr lang="en-US" dirty="0"/>
              <a:t> </a:t>
            </a:r>
            <a:r>
              <a:rPr lang="en-US" dirty="0" smtClean="0"/>
              <a:t>   </a:t>
            </a:r>
            <a:endParaRPr lang="en-US" dirty="0"/>
          </a:p>
        </p:txBody>
      </p:sp>
      <p:sp>
        <p:nvSpPr>
          <p:cNvPr id="4" name="Title 3"/>
          <p:cNvSpPr>
            <a:spLocks noGrp="1"/>
          </p:cNvSpPr>
          <p:nvPr>
            <p:ph type="title"/>
          </p:nvPr>
        </p:nvSpPr>
        <p:spPr/>
        <p:txBody>
          <a:bodyPr/>
          <a:lstStyle/>
          <a:p>
            <a:r>
              <a:rPr lang="en-US" dirty="0" smtClean="0"/>
              <a:t>Visibility and Encapsulation</a:t>
            </a:r>
            <a:endParaRPr lang="en-US" dirty="0"/>
          </a:p>
        </p:txBody>
      </p:sp>
      <p:sp>
        <p:nvSpPr>
          <p:cNvPr id="5" name="Rectangle 4"/>
          <p:cNvSpPr/>
          <p:nvPr/>
        </p:nvSpPr>
        <p:spPr>
          <a:xfrm>
            <a:off x="2589212" y="1905000"/>
            <a:ext cx="1447800" cy="2133600"/>
          </a:xfrm>
          <a:prstGeom prst="rect">
            <a:avLst/>
          </a:prstGeom>
          <a:solidFill>
            <a:srgbClr val="F0A22E">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5"/>
          <p:cNvSpPr/>
          <p:nvPr/>
        </p:nvSpPr>
        <p:spPr>
          <a:xfrm>
            <a:off x="4418012" y="1905000"/>
            <a:ext cx="1295400" cy="2882900"/>
          </a:xfrm>
          <a:prstGeom prst="rect">
            <a:avLst/>
          </a:prstGeom>
          <a:solidFill>
            <a:srgbClr val="F0A22E">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8" name="Straight Arrow Connector 7"/>
          <p:cNvCxnSpPr/>
          <p:nvPr/>
        </p:nvCxnSpPr>
        <p:spPr>
          <a:xfrm>
            <a:off x="2741612" y="2209800"/>
            <a:ext cx="1143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741612" y="2895600"/>
            <a:ext cx="51816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092824" y="1905000"/>
            <a:ext cx="1982788" cy="3124200"/>
          </a:xfrm>
          <a:prstGeom prst="rect">
            <a:avLst/>
          </a:prstGeom>
          <a:solidFill>
            <a:srgbClr val="F0A22E">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4" name="Straight Arrow Connector 13"/>
          <p:cNvCxnSpPr/>
          <p:nvPr/>
        </p:nvCxnSpPr>
        <p:spPr>
          <a:xfrm>
            <a:off x="2741612" y="3581400"/>
            <a:ext cx="8458200" cy="15240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661" y="4369390"/>
            <a:ext cx="2072151" cy="2129468"/>
          </a:xfrm>
          <a:prstGeom prst="rect">
            <a:avLst/>
          </a:prstGeom>
        </p:spPr>
      </p:pic>
      <p:cxnSp>
        <p:nvCxnSpPr>
          <p:cNvPr id="18" name="Straight Connector 17"/>
          <p:cNvCxnSpPr/>
          <p:nvPr/>
        </p:nvCxnSpPr>
        <p:spPr>
          <a:xfrm>
            <a:off x="7923212" y="1676400"/>
            <a:ext cx="0" cy="358140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84612" y="1676400"/>
            <a:ext cx="0" cy="251460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884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804867" name="Rectangle 3"/>
          <p:cNvSpPr>
            <a:spLocks noGrp="1" noChangeArrowheads="1"/>
          </p:cNvSpPr>
          <p:nvPr>
            <p:ph idx="1"/>
          </p:nvPr>
        </p:nvSpPr>
        <p:spPr/>
        <p:txBody>
          <a:bodyPr/>
          <a:lstStyle/>
          <a:p>
            <a:r>
              <a:rPr lang="en-US" dirty="0" smtClean="0"/>
              <a:t>There are three visibility levels in PHP</a:t>
            </a:r>
            <a:endParaRPr lang="en-US" dirty="0"/>
          </a:p>
        </p:txBody>
      </p:sp>
      <p:sp>
        <p:nvSpPr>
          <p:cNvPr id="804866" name="Rectangle 2"/>
          <p:cNvSpPr>
            <a:spLocks noGrp="1" noChangeArrowheads="1"/>
          </p:cNvSpPr>
          <p:nvPr>
            <p:ph type="title"/>
          </p:nvPr>
        </p:nvSpPr>
        <p:spPr/>
        <p:txBody>
          <a:bodyPr/>
          <a:lstStyle/>
          <a:p>
            <a:r>
              <a:rPr lang="en-US" dirty="0" smtClean="0"/>
              <a:t>Visibility</a:t>
            </a:r>
            <a:endParaRPr lang="bg-BG" dirty="0"/>
          </a:p>
        </p:txBody>
      </p:sp>
      <p:sp>
        <p:nvSpPr>
          <p:cNvPr id="6" name="Rectangle 5"/>
          <p:cNvSpPr>
            <a:spLocks noChangeArrowheads="1"/>
          </p:cNvSpPr>
          <p:nvPr/>
        </p:nvSpPr>
        <p:spPr bwMode="auto">
          <a:xfrm>
            <a:off x="760412" y="1905001"/>
            <a:ext cx="10744200" cy="472440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noAutofit/>
          </a:bodyPr>
          <a:lstStyle/>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p>
          <a:p>
            <a:pPr eaLnBrk="0" hangingPunct="0">
              <a:lnSpc>
                <a:spcPct val="105000"/>
              </a:lnSpc>
              <a:buClr>
                <a:schemeClr val="accent5">
                  <a:lumMod val="40000"/>
                  <a:lumOff val="60000"/>
                </a:schemeClr>
              </a:buClr>
              <a:buSzPct val="70000"/>
            </a:pP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protected</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private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function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__construct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 $gender) {</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$this-&gt;setAge($age);         </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setGender($gender);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setAge($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this-&gt;age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5"/>
          <p:cNvSpPr>
            <a:spLocks noChangeArrowheads="1"/>
          </p:cNvSpPr>
          <p:nvPr/>
        </p:nvSpPr>
        <p:spPr bwMode="auto">
          <a:xfrm>
            <a:off x="5027612" y="1752600"/>
            <a:ext cx="2971800" cy="1226342"/>
          </a:xfrm>
          <a:prstGeom prst="wedgeRoundRectCallout">
            <a:avLst>
              <a:gd name="adj1" fmla="val -60512"/>
              <a:gd name="adj2" fmla="val 232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smtClean="0">
                <a:solidFill>
                  <a:srgbClr val="FFFFFF"/>
                </a:solidFill>
              </a:rPr>
              <a:t>Available only to the </a:t>
            </a:r>
            <a:r>
              <a:rPr lang="en-US" sz="3000" noProof="1" smtClean="0">
                <a:solidFill>
                  <a:srgbClr val="F3CD60"/>
                </a:solidFill>
              </a:rPr>
              <a:t>class</a:t>
            </a:r>
            <a:r>
              <a:rPr lang="en-US" sz="3000" noProof="1" smtClean="0">
                <a:solidFill>
                  <a:srgbClr val="FFFFFF"/>
                </a:solidFill>
              </a:rPr>
              <a:t> and its </a:t>
            </a:r>
          </a:p>
          <a:p>
            <a:pPr algn="ctr"/>
            <a:r>
              <a:rPr lang="en-US" sz="3000" noProof="1" smtClean="0">
                <a:solidFill>
                  <a:srgbClr val="F3CD60"/>
                </a:solidFill>
              </a:rPr>
              <a:t>children</a:t>
            </a:r>
            <a:r>
              <a:rPr lang="en-US" sz="3000" noProof="1" smtClean="0">
                <a:solidFill>
                  <a:srgbClr val="FFFFFF"/>
                </a:solidFill>
              </a:rPr>
              <a:t> </a:t>
            </a:r>
            <a:endParaRPr lang="en-US" sz="3000" b="1" noProof="1">
              <a:solidFill>
                <a:schemeClr val="tx2">
                  <a:lumMod val="75000"/>
                </a:schemeClr>
              </a:solidFill>
              <a:latin typeface="Consolas" panose="020B0609020204030204" pitchFamily="49" charset="0"/>
            </a:endParaRPr>
          </a:p>
        </p:txBody>
      </p:sp>
      <p:sp>
        <p:nvSpPr>
          <p:cNvPr id="8" name="AutoShape 25"/>
          <p:cNvSpPr>
            <a:spLocks noChangeArrowheads="1"/>
          </p:cNvSpPr>
          <p:nvPr/>
        </p:nvSpPr>
        <p:spPr bwMode="auto">
          <a:xfrm>
            <a:off x="8151812" y="2286000"/>
            <a:ext cx="3048000" cy="1070476"/>
          </a:xfrm>
          <a:prstGeom prst="wedgeRoundRectCallout">
            <a:avLst>
              <a:gd name="adj1" fmla="val -158657"/>
              <a:gd name="adj2" fmla="val 358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Available only to the class </a:t>
            </a:r>
            <a:r>
              <a:rPr lang="en-US" sz="3000" noProof="1" smtClean="0">
                <a:solidFill>
                  <a:srgbClr val="F3CD60"/>
                </a:solidFill>
              </a:rPr>
              <a:t>itself</a:t>
            </a:r>
            <a:r>
              <a:rPr lang="en-US" sz="3000" noProof="1" smtClean="0">
                <a:solidFill>
                  <a:srgbClr val="FFFFFF"/>
                </a:solidFill>
              </a:rPr>
              <a:t> </a:t>
            </a:r>
            <a:endParaRPr lang="en-US" sz="3000" b="1" noProof="1">
              <a:solidFill>
                <a:schemeClr val="tx2">
                  <a:lumMod val="75000"/>
                </a:schemeClr>
              </a:solidFill>
              <a:latin typeface="Consolas" panose="020B0609020204030204" pitchFamily="49" charset="0"/>
            </a:endParaRPr>
          </a:p>
        </p:txBody>
      </p:sp>
      <p:sp>
        <p:nvSpPr>
          <p:cNvPr id="9" name="AutoShape 25"/>
          <p:cNvSpPr>
            <a:spLocks noChangeArrowheads="1"/>
          </p:cNvSpPr>
          <p:nvPr/>
        </p:nvSpPr>
        <p:spPr bwMode="auto">
          <a:xfrm>
            <a:off x="8456612" y="4648200"/>
            <a:ext cx="2438400" cy="1070476"/>
          </a:xfrm>
          <a:prstGeom prst="wedgeRoundRectCallout">
            <a:avLst>
              <a:gd name="adj1" fmla="val -84339"/>
              <a:gd name="adj2" fmla="val 144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smtClean="0">
                <a:solidFill>
                  <a:srgbClr val="FFFFFF"/>
                </a:solidFill>
              </a:rPr>
              <a:t>Available </a:t>
            </a:r>
            <a:r>
              <a:rPr lang="en-US" sz="3000" noProof="1" smtClean="0">
                <a:solidFill>
                  <a:srgbClr val="F3CD60"/>
                </a:solidFill>
              </a:rPr>
              <a:t>everywhere</a:t>
            </a:r>
            <a:r>
              <a:rPr lang="en-US" sz="3000" noProof="1" smtClean="0">
                <a:solidFill>
                  <a:srgbClr val="FFFFFF"/>
                </a:solidFill>
              </a:rPr>
              <a:t> </a:t>
            </a:r>
            <a:endParaRPr lang="en-US" sz="3000" b="1"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4172701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2073</Words>
  <Application>Microsoft Office PowerPoint</Application>
  <PresentationFormat>Custom</PresentationFormat>
  <Paragraphs>385</Paragraphs>
  <Slides>33</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Consolas</vt:lpstr>
      <vt:lpstr>Noto Sans Symbols</vt:lpstr>
      <vt:lpstr>Wingdings</vt:lpstr>
      <vt:lpstr>Wingdings 2</vt:lpstr>
      <vt:lpstr>SoftUni 16x9</vt:lpstr>
      <vt:lpstr>OOP Fundamentals Part I</vt:lpstr>
      <vt:lpstr>Check list</vt:lpstr>
      <vt:lpstr>Table of Contents</vt:lpstr>
      <vt:lpstr>Questions</vt:lpstr>
      <vt:lpstr>Two Fundamental Principles of OOP</vt:lpstr>
      <vt:lpstr>Encapsulation</vt:lpstr>
      <vt:lpstr>Encapsulation</vt:lpstr>
      <vt:lpstr>Visibility and Encapsulation</vt:lpstr>
      <vt:lpstr>Visibility</vt:lpstr>
      <vt:lpstr>Visibility (2)</vt:lpstr>
      <vt:lpstr>Getters and Setters</vt:lpstr>
      <vt:lpstr>Magic Setters and Getters</vt:lpstr>
      <vt:lpstr>Problem: Employee Class</vt:lpstr>
      <vt:lpstr>Solution: Employee Class</vt:lpstr>
      <vt:lpstr>Solution: Employee Class (2)</vt:lpstr>
      <vt:lpstr>Solution: Employee Class (3)</vt:lpstr>
      <vt:lpstr>Encapsulation</vt:lpstr>
      <vt:lpstr>Class Inheritance</vt:lpstr>
      <vt:lpstr>Class Inheritance</vt:lpstr>
      <vt:lpstr>Class Inheritance – Example</vt:lpstr>
      <vt:lpstr>Class Inheritance – Example (2)</vt:lpstr>
      <vt:lpstr>Accessing Parent Members</vt:lpstr>
      <vt:lpstr>Inheriting and Replacing __toString() – Person</vt:lpstr>
      <vt:lpstr>Inheriting and Replacing __toString() – Teacher</vt:lpstr>
      <vt:lpstr>Inheriting and Replacing __toString() – Student</vt:lpstr>
      <vt:lpstr>Inheriting and Replacing toString() – Usage</vt:lpstr>
      <vt:lpstr>Inheritance: Important Aspects</vt:lpstr>
      <vt:lpstr>Inheritance</vt:lpstr>
      <vt:lpstr>Avoid the Over-Inheritance Trap</vt:lpstr>
      <vt:lpstr>Summary</vt:lpstr>
      <vt:lpstr>OOP Fundamentals</vt:lpstr>
      <vt:lpstr>License</vt:lpstr>
      <vt:lpstr>Free Trainings @ Software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Fundamentals, OOP Fundamentals I</dc:title>
  <dc:subject>PHP Fundamentals</dc:subject>
  <dc:creator/>
  <cp:keywords>PHP, Web, programming, course, SoftUni, Software University</cp:keywords>
  <dc:description>Software University Foundation - http://softuni.org</dc:description>
  <cp:lastModifiedBy/>
  <cp:revision>1</cp:revision>
  <dcterms:created xsi:type="dcterms:W3CDTF">2014-01-02T17:00:34Z</dcterms:created>
  <dcterms:modified xsi:type="dcterms:W3CDTF">2017-10-02T08:25:22Z</dcterms:modified>
  <cp:category>programming, PHP, Web</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