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DF5374-CD47-4C53-A97E-7E32553382D9}">
  <a:tblStyle styleId="{92DF5374-CD47-4C53-A97E-7E32553382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7780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" lvl="2" marL="361950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" lvl="3" marL="53975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" lvl="4" marL="71755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are objects that show portion of the data. For example, we may show only 3 column even though the table has 9.</a:t>
            </a:r>
          </a:p>
        </p:txBody>
      </p:sp>
      <p:sp>
        <p:nvSpPr>
          <p:cNvPr id="312" name="Shape 312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0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0" name="Shape 40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25000"/>
              <a:buFont typeface="Noto Sans Symbols"/>
              <a:buNone/>
            </a:pPr>
            <a:r>
              <a:rPr b="1" lang="en-US" sz="10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hyperlink" Target="http://softuni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hyperlink" Target="http://www.telenor.bg/" TargetMode="External"/><Relationship Id="rId11" Type="http://schemas.openxmlformats.org/officeDocument/2006/relationships/image" Target="../media/image14.png"/><Relationship Id="rId10" Type="http://schemas.openxmlformats.org/officeDocument/2006/relationships/hyperlink" Target="http://www.softwaregroup-bg.com/" TargetMode="External"/><Relationship Id="rId21" Type="http://schemas.openxmlformats.org/officeDocument/2006/relationships/image" Target="../media/image28.png"/><Relationship Id="rId13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oftuni.bg/courses/php-basic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5" Type="http://schemas.openxmlformats.org/officeDocument/2006/relationships/image" Target="../media/image30.png"/><Relationship Id="rId14" Type="http://schemas.openxmlformats.org/officeDocument/2006/relationships/hyperlink" Target="http://www.infragistics.com/" TargetMode="External"/><Relationship Id="rId17" Type="http://schemas.openxmlformats.org/officeDocument/2006/relationships/image" Target="../media/image20.png"/><Relationship Id="rId16" Type="http://schemas.openxmlformats.org/officeDocument/2006/relationships/hyperlink" Target="http://netpeak.bg/" TargetMode="External"/><Relationship Id="rId5" Type="http://schemas.openxmlformats.org/officeDocument/2006/relationships/image" Target="../media/image19.png"/><Relationship Id="rId19" Type="http://schemas.openxmlformats.org/officeDocument/2006/relationships/image" Target="../media/image23.png"/><Relationship Id="rId6" Type="http://schemas.openxmlformats.org/officeDocument/2006/relationships/hyperlink" Target="http://xs-software.com/" TargetMode="External"/><Relationship Id="rId18" Type="http://schemas.openxmlformats.org/officeDocument/2006/relationships/hyperlink" Target="http://www.superhosting.bg/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://smartit.b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php.net/manual/" TargetMode="External"/><Relationship Id="rId9" Type="http://schemas.openxmlformats.org/officeDocument/2006/relationships/image" Target="../media/image26.png"/><Relationship Id="rId5" Type="http://schemas.openxmlformats.org/officeDocument/2006/relationships/hyperlink" Target="http://www.php.net/manual/en/cc.license.php" TargetMode="External"/><Relationship Id="rId6" Type="http://schemas.openxmlformats.org/officeDocument/2006/relationships/hyperlink" Target="http://php-uroci.devbg.org/" TargetMode="External"/><Relationship Id="rId7" Type="http://schemas.openxmlformats.org/officeDocument/2006/relationships/hyperlink" Target="http://creativecommons.org/licenses/by-nc-sa/3.0/deed.en_US" TargetMode="External"/><Relationship Id="rId8" Type="http://schemas.openxmlformats.org/officeDocument/2006/relationships/hyperlink" Target="http://creativecommons.org/licenses/by-nc-sa/4.0/" TargetMode="Externa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1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Relationship Id="rId15" Type="http://schemas.openxmlformats.org/officeDocument/2006/relationships/hyperlink" Target="http://softuni.bg/" TargetMode="External"/><Relationship Id="rId14" Type="http://schemas.openxmlformats.org/officeDocument/2006/relationships/image" Target="../media/image27.png"/><Relationship Id="rId16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284400" y="488950"/>
            <a:ext cx="10206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MySQL and PHP </a:t>
            </a:r>
            <a:r>
              <a:rPr lang="en-US"/>
              <a:t>Fundamentals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579812" y="1965299"/>
            <a:ext cx="7910299" cy="1311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Table Relationships and Customization, Wildcards</a:t>
            </a:r>
          </a:p>
          <a:p>
            <a:pPr indent="0" lvl="0" marL="0" marR="0" rtl="0" algn="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84212" y="4410539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84213" y="4880438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684212" y="5641061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61" name="Shape 61"/>
          <p:cNvSpPr txBox="1"/>
          <p:nvPr>
            <p:ph idx="7" type="body"/>
          </p:nvPr>
        </p:nvSpPr>
        <p:spPr>
          <a:xfrm>
            <a:off x="684212" y="5982223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2" name="Shape 62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783" y="3219091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3" name="Shape 63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1115" l="-50417" r="-4532" t="-1115"/>
          <a:stretch/>
        </p:blipFill>
        <p:spPr>
          <a:xfrm>
            <a:off x="6767513" y="3124200"/>
            <a:ext cx="4722812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oftuni.bg" id="64" name="Shape 64" title="SoftUni Code Wizard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584613" y="3968769"/>
            <a:ext cx="2128797" cy="233836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 rot="576164">
            <a:off x="4809887" y="3807577"/>
            <a:ext cx="2108269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MySQL &amp; PHP </a:t>
            </a: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</a:p>
        </p:txBody>
      </p:sp>
      <p:pic>
        <p:nvPicPr>
          <p:cNvPr descr="http://softuni.org" id="66" name="Shape 66" title="Software University Foundation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-15226" l="-5359" r="-5359" t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618379">
            <a:off x="6536777" y="4133847"/>
            <a:ext cx="3134069" cy="238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table can be changed using the keywords </a:t>
            </a:r>
            <a:r>
              <a:rPr b="1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TABLE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new column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Altering Tables Using SQL</a:t>
            </a:r>
          </a:p>
        </p:txBody>
      </p:sp>
      <p:sp>
        <p:nvSpPr>
          <p:cNvPr id="148" name="Shape 148"/>
          <p:cNvSpPr/>
          <p:nvPr/>
        </p:nvSpPr>
        <p:spPr>
          <a:xfrm>
            <a:off x="3048274" y="4167991"/>
            <a:ext cx="6099176" cy="997196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ALTER TABLE Employees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Salary INT</a:t>
            </a:r>
          </a:p>
        </p:txBody>
      </p:sp>
      <p:sp>
        <p:nvSpPr>
          <p:cNvPr id="149" name="Shape 149"/>
          <p:cNvSpPr/>
          <p:nvPr/>
        </p:nvSpPr>
        <p:spPr>
          <a:xfrm>
            <a:off x="3043236" y="2274657"/>
            <a:ext cx="6099176" cy="544765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Employees</a:t>
            </a:r>
          </a:p>
        </p:txBody>
      </p:sp>
      <p:sp>
        <p:nvSpPr>
          <p:cNvPr id="150" name="Shape 150"/>
          <p:cNvSpPr/>
          <p:nvPr/>
        </p:nvSpPr>
        <p:spPr>
          <a:xfrm>
            <a:off x="7923212" y="2499690"/>
            <a:ext cx="3048000" cy="700710"/>
          </a:xfrm>
          <a:prstGeom prst="wedgeRoundRectCallout">
            <a:avLst>
              <a:gd fmla="val -69167" name="adj1"/>
              <a:gd fmla="val -4004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</a:p>
        </p:txBody>
      </p:sp>
      <p:sp>
        <p:nvSpPr>
          <p:cNvPr id="151" name="Shape 151"/>
          <p:cNvSpPr/>
          <p:nvPr/>
        </p:nvSpPr>
        <p:spPr>
          <a:xfrm>
            <a:off x="1519236" y="5432068"/>
            <a:ext cx="3048000" cy="700710"/>
          </a:xfrm>
          <a:prstGeom prst="wedgeRoundRectCallout">
            <a:avLst>
              <a:gd fmla="val 43007" name="adj1"/>
              <a:gd fmla="val -10434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 name</a:t>
            </a:r>
          </a:p>
        </p:txBody>
      </p:sp>
      <p:sp>
        <p:nvSpPr>
          <p:cNvPr id="152" name="Shape 152"/>
          <p:cNvSpPr/>
          <p:nvPr/>
        </p:nvSpPr>
        <p:spPr>
          <a:xfrm>
            <a:off x="5637212" y="5432068"/>
            <a:ext cx="3048000" cy="700710"/>
          </a:xfrm>
          <a:prstGeom prst="wedgeRoundRectCallout">
            <a:avLst>
              <a:gd fmla="val -44384" name="adj1"/>
              <a:gd fmla="val -10245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existing column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50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Modify data type of existing column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Altering Tables Using SQL (2)</a:t>
            </a:r>
          </a:p>
        </p:txBody>
      </p:sp>
      <p:sp>
        <p:nvSpPr>
          <p:cNvPr id="160" name="Shape 160"/>
          <p:cNvSpPr/>
          <p:nvPr/>
        </p:nvSpPr>
        <p:spPr>
          <a:xfrm>
            <a:off x="2586036" y="4446756"/>
            <a:ext cx="7013576" cy="997196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People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Email Email varchar(100)</a:t>
            </a:r>
          </a:p>
        </p:txBody>
      </p:sp>
      <p:sp>
        <p:nvSpPr>
          <p:cNvPr id="161" name="Shape 161"/>
          <p:cNvSpPr/>
          <p:nvPr/>
        </p:nvSpPr>
        <p:spPr>
          <a:xfrm>
            <a:off x="2586036" y="2172037"/>
            <a:ext cx="7013576" cy="997196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ALTER TABLE People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COLUMN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FullName</a:t>
            </a:r>
          </a:p>
        </p:txBody>
      </p:sp>
      <p:sp>
        <p:nvSpPr>
          <p:cNvPr id="162" name="Shape 162"/>
          <p:cNvSpPr/>
          <p:nvPr/>
        </p:nvSpPr>
        <p:spPr>
          <a:xfrm>
            <a:off x="7313612" y="1821679"/>
            <a:ext cx="3048000" cy="700710"/>
          </a:xfrm>
          <a:prstGeom prst="wedgeRoundRectCallout">
            <a:avLst>
              <a:gd fmla="val -69167" name="adj1"/>
              <a:gd fmla="val 10747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 name</a:t>
            </a:r>
          </a:p>
        </p:txBody>
      </p:sp>
      <p:sp>
        <p:nvSpPr>
          <p:cNvPr id="163" name="Shape 163"/>
          <p:cNvSpPr/>
          <p:nvPr/>
        </p:nvSpPr>
        <p:spPr>
          <a:xfrm>
            <a:off x="1751012" y="5791200"/>
            <a:ext cx="3048000" cy="700710"/>
          </a:xfrm>
          <a:prstGeom prst="wedgeRoundRectCallout">
            <a:avLst>
              <a:gd fmla="val 41756" name="adj1"/>
              <a:gd fmla="val -11522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Old column name</a:t>
            </a:r>
          </a:p>
        </p:txBody>
      </p:sp>
      <p:sp>
        <p:nvSpPr>
          <p:cNvPr id="164" name="Shape 164"/>
          <p:cNvSpPr/>
          <p:nvPr/>
        </p:nvSpPr>
        <p:spPr>
          <a:xfrm>
            <a:off x="8532812" y="5786127"/>
            <a:ext cx="3048000" cy="700710"/>
          </a:xfrm>
          <a:prstGeom prst="wedgeRoundRectCallout">
            <a:avLst>
              <a:gd fmla="val -75009" name="adj1"/>
              <a:gd fmla="val -10517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data type</a:t>
            </a:r>
          </a:p>
        </p:txBody>
      </p:sp>
      <p:sp>
        <p:nvSpPr>
          <p:cNvPr id="165" name="Shape 165"/>
          <p:cNvSpPr/>
          <p:nvPr/>
        </p:nvSpPr>
        <p:spPr>
          <a:xfrm>
            <a:off x="5027612" y="5791200"/>
            <a:ext cx="3048000" cy="700710"/>
          </a:xfrm>
          <a:prstGeom prst="wedgeRoundRectCallout">
            <a:avLst>
              <a:gd fmla="val -19806" name="adj1"/>
              <a:gd fmla="val -11658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column name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primary key to existing column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50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unique constraint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Altering Tables Using SQL (3)</a:t>
            </a:r>
          </a:p>
        </p:txBody>
      </p:sp>
      <p:sp>
        <p:nvSpPr>
          <p:cNvPr id="173" name="Shape 173"/>
          <p:cNvSpPr/>
          <p:nvPr/>
        </p:nvSpPr>
        <p:spPr>
          <a:xfrm>
            <a:off x="1979612" y="1981200"/>
            <a:ext cx="8226424" cy="1449628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ALTER TABLE People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 CONSTRAINT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PK_Id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PRIMARY KEY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(Id)</a:t>
            </a:r>
          </a:p>
        </p:txBody>
      </p:sp>
      <p:sp>
        <p:nvSpPr>
          <p:cNvPr id="174" name="Shape 174"/>
          <p:cNvSpPr/>
          <p:nvPr/>
        </p:nvSpPr>
        <p:spPr>
          <a:xfrm>
            <a:off x="7237412" y="1661490"/>
            <a:ext cx="3048000" cy="700710"/>
          </a:xfrm>
          <a:prstGeom prst="wedgeRoundRectCallout">
            <a:avLst>
              <a:gd fmla="val -98298" name="adj1"/>
              <a:gd fmla="val 6397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Constraint name</a:t>
            </a:r>
          </a:p>
        </p:txBody>
      </p:sp>
      <p:sp>
        <p:nvSpPr>
          <p:cNvPr id="175" name="Shape 175"/>
          <p:cNvSpPr/>
          <p:nvPr/>
        </p:nvSpPr>
        <p:spPr>
          <a:xfrm>
            <a:off x="5713412" y="2901573"/>
            <a:ext cx="5791200" cy="987348"/>
          </a:xfrm>
          <a:prstGeom prst="wedgeRoundRectCallout">
            <a:avLst>
              <a:gd fmla="val -58291" name="adj1"/>
              <a:gd fmla="val -2533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 name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(more than one for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composite key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76" name="Shape 176"/>
          <p:cNvSpPr/>
          <p:nvPr/>
        </p:nvSpPr>
        <p:spPr>
          <a:xfrm>
            <a:off x="1979612" y="4554860"/>
            <a:ext cx="8226424" cy="1449628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ALTER TABLE People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 CONSTRAINT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uq_Email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UNIQUE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(Email)</a:t>
            </a:r>
          </a:p>
        </p:txBody>
      </p:sp>
      <p:sp>
        <p:nvSpPr>
          <p:cNvPr id="177" name="Shape 177"/>
          <p:cNvSpPr/>
          <p:nvPr/>
        </p:nvSpPr>
        <p:spPr>
          <a:xfrm>
            <a:off x="6856412" y="4260907"/>
            <a:ext cx="3048000" cy="700710"/>
          </a:xfrm>
          <a:prstGeom prst="wedgeRoundRectCallout">
            <a:avLst>
              <a:gd fmla="val -54384" name="adj1"/>
              <a:gd fmla="val 9234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Constraint name</a:t>
            </a:r>
          </a:p>
        </p:txBody>
      </p:sp>
      <p:sp>
        <p:nvSpPr>
          <p:cNvPr id="178" name="Shape 178"/>
          <p:cNvSpPr/>
          <p:nvPr/>
        </p:nvSpPr>
        <p:spPr>
          <a:xfrm>
            <a:off x="5573824" y="5713278"/>
            <a:ext cx="3048000" cy="700710"/>
          </a:xfrm>
          <a:prstGeom prst="wedgeRoundRectCallout">
            <a:avLst>
              <a:gd fmla="val -69167" name="adj1"/>
              <a:gd fmla="val -5139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Columns name(s)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remove a constraining rule from a column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includes primary keys, value constraints and unique fields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50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remove default value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Altering Tables Using SQL (4)</a:t>
            </a:r>
          </a:p>
        </p:txBody>
      </p:sp>
      <p:sp>
        <p:nvSpPr>
          <p:cNvPr id="186" name="Shape 186"/>
          <p:cNvSpPr/>
          <p:nvPr/>
        </p:nvSpPr>
        <p:spPr>
          <a:xfrm>
            <a:off x="3043236" y="2819400"/>
            <a:ext cx="6099176" cy="97642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Employess</a:t>
            </a:r>
            <a:b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CONSTRAINT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pk_Id</a:t>
            </a:r>
          </a:p>
        </p:txBody>
      </p:sp>
      <p:sp>
        <p:nvSpPr>
          <p:cNvPr id="187" name="Shape 187"/>
          <p:cNvSpPr/>
          <p:nvPr/>
        </p:nvSpPr>
        <p:spPr>
          <a:xfrm>
            <a:off x="8151812" y="2479555"/>
            <a:ext cx="2438400" cy="700710"/>
          </a:xfrm>
          <a:prstGeom prst="wedgeRoundRectCallout">
            <a:avLst>
              <a:gd fmla="val -81844" name="adj1"/>
              <a:gd fmla="val 3714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</a:p>
        </p:txBody>
      </p:sp>
      <p:sp>
        <p:nvSpPr>
          <p:cNvPr id="188" name="Shape 188"/>
          <p:cNvSpPr/>
          <p:nvPr/>
        </p:nvSpPr>
        <p:spPr>
          <a:xfrm>
            <a:off x="7847012" y="3429000"/>
            <a:ext cx="3048000" cy="700710"/>
          </a:xfrm>
          <a:prstGeom prst="wedgeRoundRectCallout">
            <a:avLst>
              <a:gd fmla="val -64098" name="adj1"/>
              <a:gd fmla="val -2718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Constraint name</a:t>
            </a:r>
          </a:p>
        </p:txBody>
      </p:sp>
      <p:sp>
        <p:nvSpPr>
          <p:cNvPr id="189" name="Shape 189"/>
          <p:cNvSpPr/>
          <p:nvPr/>
        </p:nvSpPr>
        <p:spPr>
          <a:xfrm>
            <a:off x="3043236" y="5059427"/>
            <a:ext cx="6099176" cy="1449628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Employess</a:t>
            </a:r>
            <a:b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Clients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DEFAULT</a:t>
            </a:r>
          </a:p>
        </p:txBody>
      </p:sp>
      <p:sp>
        <p:nvSpPr>
          <p:cNvPr id="190" name="Shape 190"/>
          <p:cNvSpPr/>
          <p:nvPr/>
        </p:nvSpPr>
        <p:spPr>
          <a:xfrm>
            <a:off x="7847012" y="5845942"/>
            <a:ext cx="3048000" cy="700710"/>
          </a:xfrm>
          <a:prstGeom prst="wedgeRoundRectCallout">
            <a:avLst>
              <a:gd fmla="val -115471" name="adj1"/>
              <a:gd fmla="val -6099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Columns name</a:t>
            </a:r>
          </a:p>
        </p:txBody>
      </p:sp>
      <p:sp>
        <p:nvSpPr>
          <p:cNvPr id="191" name="Shape 191"/>
          <p:cNvSpPr/>
          <p:nvPr/>
        </p:nvSpPr>
        <p:spPr>
          <a:xfrm>
            <a:off x="8130423" y="4823146"/>
            <a:ext cx="2438400" cy="700710"/>
          </a:xfrm>
          <a:prstGeom prst="wedgeRoundRectCallout">
            <a:avLst>
              <a:gd fmla="val -81844" name="adj1"/>
              <a:gd fmla="val 2428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foreign key to existing tables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Altering Tables Using SQL (5)</a:t>
            </a:r>
          </a:p>
        </p:txBody>
      </p:sp>
      <p:sp>
        <p:nvSpPr>
          <p:cNvPr id="199" name="Shape 199"/>
          <p:cNvSpPr/>
          <p:nvPr/>
        </p:nvSpPr>
        <p:spPr>
          <a:xfrm>
            <a:off x="2132012" y="2743200"/>
            <a:ext cx="7924800" cy="2354491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ALTER TABLE Employees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ADD CONSTRAINT</a:t>
            </a: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fk_employees_departments 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(department_id) 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Departments (department_id) 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ON DELETE CASCADE</a:t>
            </a: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 cap="none" strike="noStrike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ON UPDATE CASCADE</a:t>
            </a:r>
          </a:p>
        </p:txBody>
      </p:sp>
      <p:sp>
        <p:nvSpPr>
          <p:cNvPr id="200" name="Shape 200"/>
          <p:cNvSpPr/>
          <p:nvPr/>
        </p:nvSpPr>
        <p:spPr>
          <a:xfrm>
            <a:off x="8380412" y="1966290"/>
            <a:ext cx="3048000" cy="700710"/>
          </a:xfrm>
          <a:prstGeom prst="wedgeRoundRectCallout">
            <a:avLst>
              <a:gd fmla="val -63610" name="adj1"/>
              <a:gd fmla="val 12922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Constraint name</a:t>
            </a:r>
          </a:p>
        </p:txBody>
      </p:sp>
      <p:sp>
        <p:nvSpPr>
          <p:cNvPr id="201" name="Shape 201"/>
          <p:cNvSpPr/>
          <p:nvPr/>
        </p:nvSpPr>
        <p:spPr>
          <a:xfrm>
            <a:off x="9447212" y="5097691"/>
            <a:ext cx="2514600" cy="1287691"/>
          </a:xfrm>
          <a:prstGeom prst="wedgeRoundRectCallout">
            <a:avLst>
              <a:gd fmla="val -45412" name="adj1"/>
              <a:gd fmla="val -8917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the reference table</a:t>
            </a:r>
          </a:p>
        </p:txBody>
      </p:sp>
      <p:sp>
        <p:nvSpPr>
          <p:cNvPr id="202" name="Shape 202"/>
          <p:cNvSpPr/>
          <p:nvPr/>
        </p:nvSpPr>
        <p:spPr>
          <a:xfrm>
            <a:off x="4113212" y="5486400"/>
            <a:ext cx="2514600" cy="1287691"/>
          </a:xfrm>
          <a:prstGeom prst="wedgeRoundRectCallout">
            <a:avLst>
              <a:gd fmla="val 1937" name="adj1"/>
              <a:gd fmla="val -8769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BEEDC"/>
                </a:solidFill>
                <a:latin typeface="Calibri"/>
                <a:ea typeface="Calibri"/>
                <a:cs typeface="Calibri"/>
                <a:sym typeface="Calibri"/>
              </a:rPr>
              <a:t>Propagate changes to foreign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Programmability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Customizing Database Behavior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4037012" y="990600"/>
            <a:ext cx="4114800" cy="3728137"/>
            <a:chOff x="3960812" y="914400"/>
            <a:chExt cx="4267200" cy="3866216"/>
          </a:xfrm>
        </p:grpSpPr>
        <p:sp>
          <p:nvSpPr>
            <p:cNvPr id="210" name="Shape 210"/>
            <p:cNvSpPr/>
            <p:nvPr/>
          </p:nvSpPr>
          <p:spPr>
            <a:xfrm>
              <a:off x="5713412" y="914400"/>
              <a:ext cx="1371600" cy="457200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Begin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5980112" y="1782576"/>
              <a:ext cx="838200" cy="838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5980112" y="3126068"/>
              <a:ext cx="838200" cy="838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7389812" y="2730283"/>
              <a:ext cx="838200" cy="4553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13412" y="4323416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960812" y="3316568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Shape 216"/>
            <p:cNvCxnSpPr>
              <a:stCxn id="210" idx="2"/>
              <a:endCxn id="211" idx="0"/>
            </p:cNvCxnSpPr>
            <p:nvPr/>
          </p:nvCxnSpPr>
          <p:spPr>
            <a:xfrm>
              <a:off x="6399212" y="1371600"/>
              <a:ext cx="0" cy="4110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17" name="Shape 217"/>
            <p:cNvCxnSpPr>
              <a:stCxn id="211" idx="2"/>
              <a:endCxn id="212" idx="0"/>
            </p:cNvCxnSpPr>
            <p:nvPr/>
          </p:nvCxnSpPr>
          <p:spPr>
            <a:xfrm>
              <a:off x="6399212" y="2620776"/>
              <a:ext cx="0" cy="5052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18" name="Shape 218"/>
            <p:cNvCxnSpPr>
              <a:stCxn id="212" idx="2"/>
              <a:endCxn id="214" idx="0"/>
            </p:cNvCxnSpPr>
            <p:nvPr/>
          </p:nvCxnSpPr>
          <p:spPr>
            <a:xfrm>
              <a:off x="6399212" y="3964268"/>
              <a:ext cx="0" cy="3591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19" name="Shape 219"/>
            <p:cNvCxnSpPr>
              <a:stCxn id="212" idx="1"/>
              <a:endCxn id="215" idx="3"/>
            </p:cNvCxnSpPr>
            <p:nvPr/>
          </p:nvCxnSpPr>
          <p:spPr>
            <a:xfrm rot="10800000">
              <a:off x="5332412" y="3545168"/>
              <a:ext cx="6477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0" name="Shape 220"/>
            <p:cNvCxnSpPr>
              <a:stCxn id="211" idx="3"/>
              <a:endCxn id="213" idx="0"/>
            </p:cNvCxnSpPr>
            <p:nvPr/>
          </p:nvCxnSpPr>
          <p:spPr>
            <a:xfrm>
              <a:off x="6818312" y="2201676"/>
              <a:ext cx="990600" cy="528600"/>
            </a:xfrm>
            <a:prstGeom prst="bentConnector2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1" name="Shape 221"/>
            <p:cNvCxnSpPr>
              <a:stCxn id="213" idx="2"/>
              <a:endCxn id="212" idx="3"/>
            </p:cNvCxnSpPr>
            <p:nvPr/>
          </p:nvCxnSpPr>
          <p:spPr>
            <a:xfrm rot="5400000">
              <a:off x="7133762" y="2870165"/>
              <a:ext cx="359700" cy="990600"/>
            </a:xfrm>
            <a:prstGeom prst="bentConnector2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1115" l="-50417" r="-4532" t="-1115"/>
          <a:stretch/>
        </p:blipFill>
        <p:spPr>
          <a:xfrm>
            <a:off x="7747679" y="2321033"/>
            <a:ext cx="1671268" cy="10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525" y="2383424"/>
            <a:ext cx="1236579" cy="93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Indices make data lookup faster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Clustered – bound to the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physically sorts data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Non-Clustered – can be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any field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references the clustered index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Structured as an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ordered tree</a:t>
            </a: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Indices</a:t>
            </a:r>
          </a:p>
        </p:txBody>
      </p:sp>
      <p:sp>
        <p:nvSpPr>
          <p:cNvPr id="231" name="Shape 231"/>
          <p:cNvSpPr/>
          <p:nvPr/>
        </p:nvSpPr>
        <p:spPr>
          <a:xfrm>
            <a:off x="3015934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531812" y="5738626"/>
            <a:ext cx="5194074" cy="836369"/>
            <a:chOff x="5561012" y="5334000"/>
            <a:chExt cx="5194074" cy="836369"/>
          </a:xfrm>
        </p:grpSpPr>
        <p:sp>
          <p:nvSpPr>
            <p:cNvPr id="233" name="Shape 23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fmla="val 5319" name="adj"/>
              </a:avLst>
            </a:prstGeom>
            <a:solidFill>
              <a:srgbClr val="F0A22E">
                <a:alpha val="24705"/>
              </a:srgbClr>
            </a:solidFill>
            <a:ln cap="flat" cmpd="sng" w="38100">
              <a:solidFill>
                <a:srgbClr val="F3CD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24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</a:p>
          </p:txBody>
        </p:sp>
        <p:grpSp>
          <p:nvGrpSpPr>
            <p:cNvPr id="234" name="Shape 23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235" name="Shape 23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chemeClr val="accent1">
                  <a:alpha val="24705"/>
                </a:scheme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37" name="Shape 23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238" name="Shape 23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chemeClr val="accent1">
                  <a:alpha val="24705"/>
                </a:scheme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40" name="Shape 24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41" name="Shape 24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chemeClr val="accent1">
                  <a:alpha val="24705"/>
                </a:scheme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Shape 24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44" name="Shape 2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chemeClr val="accent1">
                  <a:alpha val="24705"/>
                </a:scheme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Shape 2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46" name="Shape 24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47" name="Shape 24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chemeClr val="accent1">
                  <a:alpha val="24705"/>
                </a:scheme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Shape 24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250" name="Shape 25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chemeClr val="accent1">
                  <a:alpha val="24705"/>
                </a:scheme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Shape 25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52" name="Shape 252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253" name="Shape 253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chemeClr val="accent1">
                  <a:alpha val="24705"/>
                </a:scheme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</p:grpSp>
      <p:sp>
        <p:nvSpPr>
          <p:cNvPr id="255" name="Shape 255"/>
          <p:cNvSpPr/>
          <p:nvPr/>
        </p:nvSpPr>
        <p:spPr>
          <a:xfrm>
            <a:off x="2912088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100-199</a:t>
            </a:r>
          </a:p>
        </p:txBody>
      </p:sp>
      <p:sp>
        <p:nvSpPr>
          <p:cNvPr id="256" name="Shape 256"/>
          <p:cNvSpPr/>
          <p:nvPr/>
        </p:nvSpPr>
        <p:spPr>
          <a:xfrm>
            <a:off x="1434257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0-99</a:t>
            </a:r>
          </a:p>
        </p:txBody>
      </p:sp>
      <p:sp>
        <p:nvSpPr>
          <p:cNvPr id="257" name="Shape 257"/>
          <p:cNvSpPr/>
          <p:nvPr/>
        </p:nvSpPr>
        <p:spPr>
          <a:xfrm>
            <a:off x="4269155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200-299</a:t>
            </a:r>
          </a:p>
        </p:txBody>
      </p:sp>
      <p:cxnSp>
        <p:nvCxnSpPr>
          <p:cNvPr id="258" name="Shape 258"/>
          <p:cNvCxnSpPr>
            <a:stCxn id="231" idx="1"/>
            <a:endCxn id="256" idx="0"/>
          </p:cNvCxnSpPr>
          <p:nvPr/>
        </p:nvCxnSpPr>
        <p:spPr>
          <a:xfrm flipH="1">
            <a:off x="2131834" y="4076700"/>
            <a:ext cx="884100" cy="624600"/>
          </a:xfrm>
          <a:prstGeom prst="bentConnector2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9" name="Shape 259"/>
          <p:cNvCxnSpPr>
            <a:stCxn id="231" idx="3"/>
            <a:endCxn id="257" idx="0"/>
          </p:cNvCxnSpPr>
          <p:nvPr/>
        </p:nvCxnSpPr>
        <p:spPr>
          <a:xfrm>
            <a:off x="4082734" y="4076700"/>
            <a:ext cx="887400" cy="624600"/>
          </a:xfrm>
          <a:prstGeom prst="bentConnector2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0" name="Shape 260"/>
          <p:cNvCxnSpPr>
            <a:stCxn id="231" idx="2"/>
            <a:endCxn id="255" idx="0"/>
          </p:cNvCxnSpPr>
          <p:nvPr/>
        </p:nvCxnSpPr>
        <p:spPr>
          <a:xfrm>
            <a:off x="3549334" y="4343400"/>
            <a:ext cx="0" cy="3579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1" name="Shape 261"/>
          <p:cNvCxnSpPr>
            <a:stCxn id="256" idx="2"/>
          </p:cNvCxnSpPr>
          <p:nvPr/>
        </p:nvCxnSpPr>
        <p:spPr>
          <a:xfrm flipH="1">
            <a:off x="1826785" y="5234840"/>
            <a:ext cx="305100" cy="669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2" name="Shape 262"/>
          <p:cNvCxnSpPr>
            <a:stCxn id="256" idx="2"/>
            <a:endCxn id="238" idx="2"/>
          </p:cNvCxnSpPr>
          <p:nvPr/>
        </p:nvCxnSpPr>
        <p:spPr>
          <a:xfrm>
            <a:off x="2131885" y="5234840"/>
            <a:ext cx="284700" cy="669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3" name="Shape 263"/>
          <p:cNvCxnSpPr>
            <a:stCxn id="255" idx="2"/>
            <a:endCxn id="241" idx="2"/>
          </p:cNvCxnSpPr>
          <p:nvPr/>
        </p:nvCxnSpPr>
        <p:spPr>
          <a:xfrm flipH="1">
            <a:off x="3006634" y="5234840"/>
            <a:ext cx="542700" cy="669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4" name="Shape 264"/>
          <p:cNvCxnSpPr>
            <a:stCxn id="255" idx="2"/>
            <a:endCxn id="244" idx="2"/>
          </p:cNvCxnSpPr>
          <p:nvPr/>
        </p:nvCxnSpPr>
        <p:spPr>
          <a:xfrm>
            <a:off x="3549334" y="5234840"/>
            <a:ext cx="47400" cy="669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5" name="Shape 265"/>
          <p:cNvCxnSpPr>
            <a:stCxn id="255" idx="2"/>
            <a:endCxn id="247" idx="2"/>
          </p:cNvCxnSpPr>
          <p:nvPr/>
        </p:nvCxnSpPr>
        <p:spPr>
          <a:xfrm>
            <a:off x="3549334" y="5234840"/>
            <a:ext cx="637200" cy="669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6" name="Shape 266"/>
          <p:cNvCxnSpPr>
            <a:stCxn id="257" idx="2"/>
            <a:endCxn id="250" idx="2"/>
          </p:cNvCxnSpPr>
          <p:nvPr/>
        </p:nvCxnSpPr>
        <p:spPr>
          <a:xfrm flipH="1">
            <a:off x="4776428" y="5234840"/>
            <a:ext cx="193800" cy="669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7" name="Shape 267"/>
          <p:cNvCxnSpPr>
            <a:stCxn id="257" idx="2"/>
            <a:endCxn id="253" idx="2"/>
          </p:cNvCxnSpPr>
          <p:nvPr/>
        </p:nvCxnSpPr>
        <p:spPr>
          <a:xfrm>
            <a:off x="4970228" y="5234840"/>
            <a:ext cx="396300" cy="669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68" name="Shape 268"/>
          <p:cNvSpPr/>
          <p:nvPr/>
        </p:nvSpPr>
        <p:spPr>
          <a:xfrm>
            <a:off x="8870860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6386738" y="5738626"/>
            <a:ext cx="5194074" cy="836369"/>
            <a:chOff x="5561012" y="5334000"/>
            <a:chExt cx="5194074" cy="836369"/>
          </a:xfrm>
        </p:grpSpPr>
        <p:sp>
          <p:nvSpPr>
            <p:cNvPr id="270" name="Shape 270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fmla="val 5319" name="adj"/>
              </a:avLst>
            </a:prstGeom>
            <a:solidFill>
              <a:srgbClr val="00B050">
                <a:alpha val="20000"/>
              </a:srgbClr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400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Links</a:t>
              </a:r>
            </a:p>
          </p:txBody>
        </p:sp>
        <p:grpSp>
          <p:nvGrpSpPr>
            <p:cNvPr id="271" name="Shape 271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272" name="Shape 2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rgbClr val="00B050">
                  <a:alpha val="20000"/>
                </a:srgbClr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Shape 2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74" name="Shape 274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275" name="Shape 27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rgbClr val="00B050">
                  <a:alpha val="20000"/>
                </a:srgbClr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Shape 27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77" name="Shape 27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78" name="Shape 27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rgbClr val="00B050">
                  <a:alpha val="20000"/>
                </a:srgbClr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80" name="Shape 280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81" name="Shape 28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rgbClr val="00B050">
                  <a:alpha val="20000"/>
                </a:srgbClr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83" name="Shape 283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4" name="Shape 28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rgbClr val="00B050">
                  <a:alpha val="20000"/>
                </a:srgbClr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Shape 28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86" name="Shape 286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287" name="Shape 28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rgbClr val="00B050">
                  <a:alpha val="20000"/>
                </a:srgbClr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  <p:grpSp>
          <p:nvGrpSpPr>
            <p:cNvPr id="289" name="Shape 289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290" name="Shape 29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fmla="val 44167" name="adj"/>
                </a:avLst>
              </a:prstGeom>
              <a:solidFill>
                <a:srgbClr val="00B050">
                  <a:alpha val="20000"/>
                </a:srgbClr>
              </a:solidFill>
              <a:ln cap="flat" cmpd="sng" w="127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Shape 29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☰</a:t>
                </a:r>
              </a:p>
            </p:txBody>
          </p:sp>
        </p:grpSp>
      </p:grpSp>
      <p:grpSp>
        <p:nvGrpSpPr>
          <p:cNvPr id="292" name="Shape 292"/>
          <p:cNvGrpSpPr/>
          <p:nvPr/>
        </p:nvGrpSpPr>
        <p:grpSpPr>
          <a:xfrm>
            <a:off x="7289183" y="4701440"/>
            <a:ext cx="4237044" cy="533400"/>
            <a:chOff x="7289183" y="4701440"/>
            <a:chExt cx="4237044" cy="533400"/>
          </a:xfrm>
        </p:grpSpPr>
        <p:sp>
          <p:nvSpPr>
            <p:cNvPr id="293" name="Shape 293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Range 2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Range 1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Range 3</a:t>
              </a: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986760" y="4076700"/>
            <a:ext cx="2838300" cy="624600"/>
            <a:chOff x="7986760" y="4076700"/>
            <a:chExt cx="2838300" cy="624600"/>
          </a:xfrm>
        </p:grpSpPr>
        <p:cxnSp>
          <p:nvCxnSpPr>
            <p:cNvPr id="297" name="Shape 297"/>
            <p:cNvCxnSpPr>
              <a:stCxn id="268" idx="1"/>
              <a:endCxn id="294" idx="0"/>
            </p:cNvCxnSpPr>
            <p:nvPr/>
          </p:nvCxnSpPr>
          <p:spPr>
            <a:xfrm flipH="1">
              <a:off x="7986760" y="4076700"/>
              <a:ext cx="884100" cy="624600"/>
            </a:xfrm>
            <a:prstGeom prst="bentConnector2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98" name="Shape 298"/>
            <p:cNvCxnSpPr>
              <a:stCxn id="268" idx="3"/>
              <a:endCxn id="295" idx="0"/>
            </p:cNvCxnSpPr>
            <p:nvPr/>
          </p:nvCxnSpPr>
          <p:spPr>
            <a:xfrm>
              <a:off x="9937660" y="4076700"/>
              <a:ext cx="887400" cy="624600"/>
            </a:xfrm>
            <a:prstGeom prst="bentConnector2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99" name="Shape 299"/>
            <p:cNvCxnSpPr>
              <a:stCxn id="268" idx="2"/>
              <a:endCxn id="293" idx="0"/>
            </p:cNvCxnSpPr>
            <p:nvPr/>
          </p:nvCxnSpPr>
          <p:spPr>
            <a:xfrm>
              <a:off x="9404260" y="4343400"/>
              <a:ext cx="0" cy="3579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  <p:grpSp>
        <p:nvGrpSpPr>
          <p:cNvPr id="300" name="Shape 300"/>
          <p:cNvGrpSpPr/>
          <p:nvPr/>
        </p:nvGrpSpPr>
        <p:grpSpPr>
          <a:xfrm>
            <a:off x="7681711" y="5234840"/>
            <a:ext cx="3539743" cy="669600"/>
            <a:chOff x="7681711" y="5234840"/>
            <a:chExt cx="3539743" cy="669600"/>
          </a:xfrm>
        </p:grpSpPr>
        <p:cxnSp>
          <p:nvCxnSpPr>
            <p:cNvPr id="301" name="Shape 301"/>
            <p:cNvCxnSpPr>
              <a:stCxn id="294" idx="2"/>
            </p:cNvCxnSpPr>
            <p:nvPr/>
          </p:nvCxnSpPr>
          <p:spPr>
            <a:xfrm flipH="1">
              <a:off x="7681711" y="5234840"/>
              <a:ext cx="305100" cy="6696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2" name="Shape 302"/>
            <p:cNvCxnSpPr>
              <a:stCxn id="294" idx="2"/>
              <a:endCxn id="275" idx="2"/>
            </p:cNvCxnSpPr>
            <p:nvPr/>
          </p:nvCxnSpPr>
          <p:spPr>
            <a:xfrm>
              <a:off x="7986811" y="5234840"/>
              <a:ext cx="284700" cy="6696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3" name="Shape 303"/>
            <p:cNvCxnSpPr>
              <a:stCxn id="293" idx="2"/>
              <a:endCxn id="278" idx="2"/>
            </p:cNvCxnSpPr>
            <p:nvPr/>
          </p:nvCxnSpPr>
          <p:spPr>
            <a:xfrm flipH="1">
              <a:off x="8861560" y="5234840"/>
              <a:ext cx="542700" cy="6696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4" name="Shape 304"/>
            <p:cNvCxnSpPr>
              <a:stCxn id="293" idx="2"/>
              <a:endCxn id="281" idx="2"/>
            </p:cNvCxnSpPr>
            <p:nvPr/>
          </p:nvCxnSpPr>
          <p:spPr>
            <a:xfrm>
              <a:off x="9404260" y="5234840"/>
              <a:ext cx="47400" cy="6696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5" name="Shape 305"/>
            <p:cNvCxnSpPr>
              <a:stCxn id="293" idx="2"/>
              <a:endCxn id="284" idx="2"/>
            </p:cNvCxnSpPr>
            <p:nvPr/>
          </p:nvCxnSpPr>
          <p:spPr>
            <a:xfrm>
              <a:off x="9404260" y="5234840"/>
              <a:ext cx="637200" cy="6696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6" name="Shape 306"/>
            <p:cNvCxnSpPr>
              <a:stCxn id="295" idx="2"/>
              <a:endCxn id="287" idx="2"/>
            </p:cNvCxnSpPr>
            <p:nvPr/>
          </p:nvCxnSpPr>
          <p:spPr>
            <a:xfrm flipH="1">
              <a:off x="10631354" y="5234840"/>
              <a:ext cx="193800" cy="6696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7" name="Shape 307"/>
            <p:cNvCxnSpPr>
              <a:stCxn id="295" idx="2"/>
              <a:endCxn id="290" idx="2"/>
            </p:cNvCxnSpPr>
            <p:nvPr/>
          </p:nvCxnSpPr>
          <p:spPr>
            <a:xfrm>
              <a:off x="10825154" y="5234840"/>
              <a:ext cx="396300" cy="6696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  <p:sp>
        <p:nvSpPr>
          <p:cNvPr id="308" name="Shape 308"/>
          <p:cNvSpPr/>
          <p:nvPr/>
        </p:nvSpPr>
        <p:spPr>
          <a:xfrm rot="10800000">
            <a:off x="5794442" y="5901590"/>
            <a:ext cx="533400" cy="5104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00843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Views are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prepared queries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displaying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our data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29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Evaluated at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run time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they do not increase performance</a:t>
            </a: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</a:p>
        </p:txBody>
      </p:sp>
      <p:sp>
        <p:nvSpPr>
          <p:cNvPr id="318" name="Shape 318"/>
          <p:cNvSpPr/>
          <p:nvPr/>
        </p:nvSpPr>
        <p:spPr>
          <a:xfrm>
            <a:off x="2247900" y="2133600"/>
            <a:ext cx="7693024" cy="2092881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v_EmployeeNames 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SELECT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`EmployeeID`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,`FirstName`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,`LastName`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FROM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`Employees`</a:t>
            </a:r>
          </a:p>
        </p:txBody>
      </p:sp>
      <p:sp>
        <p:nvSpPr>
          <p:cNvPr id="319" name="Shape 319"/>
          <p:cNvSpPr/>
          <p:nvPr/>
        </p:nvSpPr>
        <p:spPr>
          <a:xfrm>
            <a:off x="2247900" y="4612957"/>
            <a:ext cx="7693024" cy="492443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v_EmployeeNames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Wildcards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Selecting results by partial match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812" y="1224438"/>
            <a:ext cx="5015791" cy="333936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Wildcards are used with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filter for partial match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Regular Expressions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Find all employees who's first name starts with "Ro"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Using WHERE … LIKE</a:t>
            </a:r>
          </a:p>
        </p:txBody>
      </p:sp>
      <p:sp>
        <p:nvSpPr>
          <p:cNvPr id="334" name="Shape 334"/>
          <p:cNvSpPr/>
          <p:nvPr/>
        </p:nvSpPr>
        <p:spPr>
          <a:xfrm>
            <a:off x="2586036" y="3581400"/>
            <a:ext cx="7013576" cy="1449628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SELECT ID, FirstName, LastName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FROM Employees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WHERE FirstName </a:t>
            </a: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'Ro</a:t>
            </a: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</p:txBody>
      </p:sp>
      <p:sp>
        <p:nvSpPr>
          <p:cNvPr id="335" name="Shape 335"/>
          <p:cNvSpPr/>
          <p:nvPr/>
        </p:nvSpPr>
        <p:spPr>
          <a:xfrm>
            <a:off x="5484812" y="5257800"/>
            <a:ext cx="3651350" cy="611443"/>
          </a:xfrm>
          <a:prstGeom prst="wedgeRoundRectCallout">
            <a:avLst>
              <a:gd fmla="val 4219" name="adj1"/>
              <a:gd fmla="val -9813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Wildcard symbol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7200" u="none" cap="none" strike="noStrike">
                <a:solidFill>
                  <a:srgbClr val="EEBA72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#PHP-WEB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Supported characters include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9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ESCAPE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specify another escape character, the default is </a:t>
            </a:r>
            <a:r>
              <a:rPr b="0" i="0" lang="en-US" sz="3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"\"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Wildcard Characters</a:t>
            </a:r>
          </a:p>
        </p:txBody>
      </p:sp>
      <p:sp>
        <p:nvSpPr>
          <p:cNvPr id="343" name="Shape 343"/>
          <p:cNvSpPr/>
          <p:nvPr/>
        </p:nvSpPr>
        <p:spPr>
          <a:xfrm>
            <a:off x="1978024" y="4951172"/>
            <a:ext cx="8232776" cy="1449628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SELECT ID, Name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FROM Tracks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WHERE Name </a:t>
            </a: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%'</a:t>
            </a: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ESCAPE '!'</a:t>
            </a:r>
          </a:p>
        </p:txBody>
      </p:sp>
      <p:sp>
        <p:nvSpPr>
          <p:cNvPr id="344" name="Shape 344"/>
          <p:cNvSpPr/>
          <p:nvPr/>
        </p:nvSpPr>
        <p:spPr>
          <a:xfrm>
            <a:off x="1978024" y="1981200"/>
            <a:ext cx="8232776" cy="1902059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--any string, including zero-length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--any single character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[…]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--any character within range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[^…]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--any character not in the range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90412" y="1151121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relations reduce repetition and complexity</a:t>
            </a:r>
          </a:p>
          <a:p>
            <a:pPr indent="-304746" lvl="0" marL="30474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Wildcards we can obtain results by partial string matches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4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descr="C:\Users\Ivan\Desktop\elements_presentations\summary_pic.png"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756" y="3581400"/>
            <a:ext cx="3787432" cy="280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MySQL and PHP Basics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https://softuni.bg/courses/php-basics/</a:t>
            </a:r>
          </a:p>
        </p:txBody>
      </p:sp>
      <p:pic>
        <p:nvPicPr>
          <p:cNvPr id="363" name="Shape 36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0249" y="3996240"/>
            <a:ext cx="1726158" cy="932887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364" name="Shape 36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0390" y="1255207"/>
            <a:ext cx="1752140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5" name="Shape 36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764" y="1255208"/>
            <a:ext cx="2093874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6" name="Shape 366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2764" y="5373443"/>
            <a:ext cx="3352800" cy="849557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7" name="Shape 367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563" y="5373443"/>
            <a:ext cx="2753589" cy="849556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368" name="Shape 368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33728" y="5373443"/>
            <a:ext cx="4073042" cy="84955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9" name="Shape 369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65249" y="2577353"/>
            <a:ext cx="3631158" cy="78319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70" name="Shape 370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77182" y="1391286"/>
            <a:ext cx="5993358" cy="55037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71" name="Shape 371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12764" y="2380769"/>
            <a:ext cx="1922519" cy="85492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PHP Manual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by The PHP Group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CC-BY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PHP and MySQL Web Development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Telerik Academy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CC-BY-NC-SA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81" name="Shape 38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00843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389" name="Shape 389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</a:t>
            </a:r>
          </a:p>
          <a:p>
            <a:pPr indent="-317394" lvl="2" marL="60949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forum.softuni.bg</a:t>
            </a:r>
          </a:p>
        </p:txBody>
      </p:sp>
      <p:pic>
        <p:nvPicPr>
          <p:cNvPr descr="http://softuni.bg" id="390" name="Shape 390" title="Software University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26400" y="1594686"/>
            <a:ext cx="1698739" cy="1567923"/>
          </a:xfrm>
          <a:prstGeom prst="rect">
            <a:avLst/>
          </a:prstGeom>
          <a:noFill/>
          <a:ln cap="flat" cmpd="sng" w="12700">
            <a:solidFill>
              <a:srgbClr val="55438F">
                <a:alpha val="6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softuni.org" id="391" name="Shape 391" title="Software University Foundation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5226" l="-5359" r="-5359" t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www.facebook.com/SoftwareUniversity" id="392" name="Shape 392" title="Software University @ Faceboo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75536" y="3512062"/>
            <a:ext cx="1003034" cy="101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orum.softuni.bg" id="393" name="Shape 393" title="Software University - Forum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9334" y="4876800"/>
            <a:ext cx="970116" cy="9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62304" y="3093954"/>
            <a:ext cx="2286198" cy="249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Basic queries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SELECT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INSERT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UPDATE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DELETE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SQL + PHP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Error handling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Check 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446088" lvl="0" marL="446088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Relationships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Customization</a:t>
            </a:r>
          </a:p>
          <a:p>
            <a:pPr indent="-446088" lvl="0" marL="446088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/>
              <a:t>Database optimisation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Wildcards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12" y="1638368"/>
            <a:ext cx="3427315" cy="442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Relationships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3213" y="1746123"/>
            <a:ext cx="3962400" cy="280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Why Split Related Data?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248402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{92DF5374-CD47-4C53-A97E-7E32553382D9}</a:tableStyleId>
              </a:tblPr>
              <a:tblGrid>
                <a:gridCol w="1724925"/>
                <a:gridCol w="1810300"/>
                <a:gridCol w="2500125"/>
                <a:gridCol w="2240650"/>
                <a:gridCol w="1989625"/>
                <a:gridCol w="1426400"/>
              </a:tblGrid>
              <a:tr h="49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S/N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00315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07/16/2016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David Rivers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Oil Pump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OP147-0623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69.90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00315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07/16/2016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David Rivers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Accessory Belt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AB544-1648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149.99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00316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07/17/2016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Sarah Thorne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Wiper Fluid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WF000-0001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99.90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00317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07/18/2016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Michael Walters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Oil Pump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OP147-0623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69.90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244412" y="1560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{92DF5374-CD47-4C53-A97E-7E32553382D9}</a:tableStyleId>
              </a:tblPr>
              <a:tblGrid>
                <a:gridCol w="1440000"/>
                <a:gridCol w="1440000"/>
                <a:gridCol w="1980000"/>
                <a:gridCol w="3420000"/>
              </a:tblGrid>
              <a:tr h="49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David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Rivers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05/02/2016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drivers@mail.cx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Sarah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Thorne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07/17/2016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sarah@mail.cx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Michael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Walters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11/23/2015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walters_michael@mail.cx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Shape 108"/>
          <p:cNvGraphicFramePr/>
          <p:nvPr/>
        </p:nvGraphicFramePr>
        <p:xfrm>
          <a:off x="8524412" y="1560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{92DF5374-CD47-4C53-A97E-7E32553382D9}</a:tableStyleId>
              </a:tblPr>
              <a:tblGrid>
                <a:gridCol w="3420000"/>
              </a:tblGrid>
              <a:tr h="49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Email2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david@homedomain.cx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en-US" sz="2400" u="none" cap="none" strike="noStrike">
                          <a:solidFill>
                            <a:schemeClr val="lt2"/>
                          </a:solidFill>
                        </a:rPr>
                        <a:t>NULL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en-US" sz="2400" u="none" cap="none" strike="noStrike">
                          <a:solidFill>
                            <a:schemeClr val="lt2"/>
                          </a:solidFill>
                        </a:rPr>
                        <a:t>NULL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>
            <a:off x="8399551" y="2389495"/>
            <a:ext cx="3651422" cy="1186218"/>
          </a:xfrm>
          <a:prstGeom prst="roundRect">
            <a:avLst>
              <a:gd fmla="val 5385" name="adj"/>
            </a:avLst>
          </a:prstGeom>
          <a:solidFill>
            <a:srgbClr val="FF0000">
              <a:alpha val="20000"/>
            </a:srgbClr>
          </a:solidFill>
          <a:ln cap="flat" cmpd="sng" w="57150">
            <a:solidFill>
              <a:srgbClr val="F3CD60"/>
            </a:solidFill>
            <a:prstDash val="dash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28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475412" y="1103376"/>
            <a:ext cx="2696568" cy="677820"/>
          </a:xfrm>
          <a:prstGeom prst="wedgeRoundRectCallout">
            <a:avLst>
              <a:gd fmla="val 29022" name="adj1"/>
              <a:gd fmla="val 12718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0000" lIns="270000" rIns="27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Empty records</a:t>
            </a:r>
          </a:p>
        </p:txBody>
      </p:sp>
      <p:sp>
        <p:nvSpPr>
          <p:cNvPr id="111" name="Shape 111"/>
          <p:cNvSpPr/>
          <p:nvPr/>
        </p:nvSpPr>
        <p:spPr>
          <a:xfrm>
            <a:off x="146900" y="4363875"/>
            <a:ext cx="5940000" cy="603900"/>
          </a:xfrm>
          <a:prstGeom prst="roundRect">
            <a:avLst>
              <a:gd fmla="val 5385" name="adj"/>
            </a:avLst>
          </a:prstGeom>
          <a:solidFill>
            <a:srgbClr val="FF0000">
              <a:alpha val="20000"/>
            </a:srgbClr>
          </a:solidFill>
          <a:ln cap="flat" cmpd="sng" w="57150">
            <a:solidFill>
              <a:srgbClr val="F3CD60"/>
            </a:solidFill>
            <a:prstDash val="dash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28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07856" y="2973119"/>
            <a:ext cx="3986441" cy="677820"/>
          </a:xfrm>
          <a:prstGeom prst="wedgeRoundRectCallout">
            <a:avLst>
              <a:gd fmla="val 42716" name="adj1"/>
              <a:gd fmla="val 12718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0000" lIns="270000" rIns="27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Redundant information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6509982" y="4259238"/>
            <a:ext cx="5554640" cy="708547"/>
          </a:xfrm>
          <a:prstGeom prst="roundRect">
            <a:avLst>
              <a:gd fmla="val 5385" name="adj"/>
            </a:avLst>
          </a:prstGeom>
          <a:solidFill>
            <a:srgbClr val="FF0000">
              <a:alpha val="20000"/>
            </a:srgbClr>
          </a:solidFill>
          <a:ln cap="flat" cmpd="sng" w="57150">
            <a:solidFill>
              <a:srgbClr val="F3CD60"/>
            </a:solidFill>
            <a:prstDash val="dash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28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228582" y="5728239"/>
            <a:ext cx="5554500" cy="708600"/>
          </a:xfrm>
          <a:prstGeom prst="roundRect">
            <a:avLst>
              <a:gd fmla="val 5385" name="adj"/>
            </a:avLst>
          </a:prstGeom>
          <a:solidFill>
            <a:srgbClr val="FF0000">
              <a:alpha val="20000"/>
            </a:srgbClr>
          </a:solidFill>
          <a:ln cap="flat" cmpd="sng" w="57150">
            <a:solidFill>
              <a:srgbClr val="F3CD60"/>
            </a:solidFill>
            <a:prstDash val="dash"/>
            <a:miter lim="800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28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 rot="10800000">
            <a:off x="1384387" y="4248633"/>
            <a:ext cx="5795100" cy="454800"/>
          </a:xfrm>
          <a:prstGeom prst="bentConnector3">
            <a:avLst>
              <a:gd fmla="val 0" name="adj1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0" name="Shape 12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split the data and introduce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between the tables to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repeating information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24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connection is established via a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one table pointing to the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another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Related Tables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405618" y="23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{92DF5374-CD47-4C53-A97E-7E32553382D9}</a:tableStyleId>
              </a:tblPr>
              <a:tblGrid>
                <a:gridCol w="1440000"/>
                <a:gridCol w="1440000"/>
                <a:gridCol w="1440000"/>
                <a:gridCol w="1980000"/>
              </a:tblGrid>
              <a:tr h="49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203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David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Rivers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05/02/2016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204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Sarah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Thorne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07/17/2016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205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Michael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Walters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11/23/2015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6816598" y="240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{92DF5374-CD47-4C53-A97E-7E32553382D9}</a:tableStyleId>
              </a:tblPr>
              <a:tblGrid>
                <a:gridCol w="1478900"/>
                <a:gridCol w="3699725"/>
              </a:tblGrid>
              <a:tr h="49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</a:p>
                  </a:txBody>
                  <a:tcPr marT="45725" marB="45725" marR="157475" marL="157475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203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drivers@mail.cx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204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sarah@mail.cx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205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walters_michael@mail.cx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203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2"/>
                          </a:solidFill>
                        </a:rPr>
                        <a:t>david@homedomain.cx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405626" y="4647650"/>
            <a:ext cx="2742000" cy="677700"/>
          </a:xfrm>
          <a:prstGeom prst="wedgeRoundRectCallout">
            <a:avLst>
              <a:gd fmla="val -20221" name="adj1"/>
              <a:gd fmla="val -9832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0000" lIns="270000" rIns="27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</a:p>
        </p:txBody>
      </p:sp>
      <p:sp>
        <p:nvSpPr>
          <p:cNvPr id="126" name="Shape 126"/>
          <p:cNvSpPr/>
          <p:nvPr/>
        </p:nvSpPr>
        <p:spPr>
          <a:xfrm>
            <a:off x="4053524" y="4647650"/>
            <a:ext cx="2523900" cy="677700"/>
          </a:xfrm>
          <a:prstGeom prst="wedgeRoundRectCallout">
            <a:avLst>
              <a:gd fmla="val 58258" name="adj1"/>
              <a:gd fmla="val -8020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0000" lIns="270000" rIns="27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E/R Diagrams</a:t>
            </a:r>
          </a:p>
        </p:txBody>
      </p:sp>
      <p:pic>
        <p:nvPicPr>
          <p:cNvPr descr="ArtsSemNet-ER-Diagram" id="133" name="Shape 133"/>
          <p:cNvPicPr preferRelativeResize="0"/>
          <p:nvPr/>
        </p:nvPicPr>
        <p:blipFill rotWithShape="1">
          <a:blip r:embed="rId3">
            <a:alphaModFix/>
          </a:blip>
          <a:srcRect b="-2265" l="-1380" r="-1731" t="-2030"/>
          <a:stretch/>
        </p:blipFill>
        <p:spPr>
          <a:xfrm>
            <a:off x="2337798" y="1121122"/>
            <a:ext cx="7428614" cy="5403880"/>
          </a:xfrm>
          <a:prstGeom prst="roundRect">
            <a:avLst>
              <a:gd fmla="val 1018" name="adj"/>
            </a:avLst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Altering Tables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Changing Table Properties After Creation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6988" y="1209530"/>
            <a:ext cx="4494533" cy="332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