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17780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" lvl="2" marL="361950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0" lvl="3" marL="53975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0" lvl="4" marL="717550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Char char="●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Char char="○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Char char="■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oftuni.org/" TargetMode="External"/><Relationship Id="rId3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resemble return methods in programming. They execute some logic and return a result of some data type.</a:t>
            </a:r>
          </a:p>
        </p:txBody>
      </p:sp>
      <p:sp>
        <p:nvSpPr>
          <p:cNvPr id="158" name="Shape 158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 are procedures which are bound to a table. They track if an Insert, Update or Delete statements is executed and then they trigger some logic. For example, if you delete a record in a table the trigger will catch the event and may log the deleted record in another table. </a:t>
            </a:r>
          </a:p>
        </p:txBody>
      </p:sp>
      <p:sp>
        <p:nvSpPr>
          <p:cNvPr id="224" name="Shape 22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25" name="Shape 22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 are objects that show portion of the data. For example, we may show only 3 column even though the table has 9.</a:t>
            </a:r>
          </a:p>
        </p:txBody>
      </p:sp>
      <p:sp>
        <p:nvSpPr>
          <p:cNvPr id="234" name="Shape 234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46" name="Shape 24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hape 255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Shape 272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73" name="Shape 273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Shape 282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http://softuni.org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b="0" i="0" lang="en-US" sz="1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</a:t>
            </a: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</p:spPr>
        <p:txBody>
          <a:bodyPr anchorCtr="0" anchor="b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Relationship Id="rId4" Type="http://schemas.openxmlformats.org/officeDocument/2006/relationships/hyperlink" Target="http://softuni.bg/" TargetMode="External"/><Relationship Id="rId11" Type="http://schemas.openxmlformats.org/officeDocument/2006/relationships/hyperlink" Target="http://www.youtube.com/SoftwareUniversity" TargetMode="External"/><Relationship Id="rId10" Type="http://schemas.openxmlformats.org/officeDocument/2006/relationships/hyperlink" Target="https://twitter.com/softunibg" TargetMode="External"/><Relationship Id="rId12" Type="http://schemas.openxmlformats.org/officeDocument/2006/relationships/hyperlink" Target="http://www.introprogramming.info/" TargetMode="External"/><Relationship Id="rId9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://softuni.org/" TargetMode="External"/><Relationship Id="rId6" Type="http://schemas.openxmlformats.org/officeDocument/2006/relationships/hyperlink" Target="http://www.nakov.com/" TargetMode="External"/><Relationship Id="rId7" Type="http://schemas.openxmlformats.org/officeDocument/2006/relationships/hyperlink" Target="http://forum.softuni.bg/" TargetMode="External"/><Relationship Id="rId8" Type="http://schemas.openxmlformats.org/officeDocument/2006/relationships/hyperlink" Target="http://judge.softuni.bg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resentation 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4366413" y="314301"/>
            <a:ext cx="7382341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Font typeface="Calibri"/>
              <a:buNone/>
              <a:defRPr b="1" i="0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4366413" y="2346299"/>
            <a:ext cx="738234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ct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2" type="body"/>
          </p:nvPr>
        </p:nvSpPr>
        <p:spPr>
          <a:xfrm>
            <a:off x="760412" y="4164083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/>
          <p:nvPr>
            <p:ph idx="3" type="pic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4" type="body"/>
          </p:nvPr>
        </p:nvSpPr>
        <p:spPr>
          <a:xfrm>
            <a:off x="760413" y="4633982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5" type="body"/>
          </p:nvPr>
        </p:nvSpPr>
        <p:spPr>
          <a:xfrm>
            <a:off x="760412" y="5011671"/>
            <a:ext cx="3187613" cy="395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2000" u="none" cap="none" strike="noStrike">
                <a:solidFill>
                  <a:srgbClr val="FAE4B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6" type="body"/>
          </p:nvPr>
        </p:nvSpPr>
        <p:spPr>
          <a:xfrm>
            <a:off x="760412" y="5394605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7" type="body"/>
          </p:nvPr>
        </p:nvSpPr>
        <p:spPr>
          <a:xfrm>
            <a:off x="760412" y="5735767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Font typeface="Noto Sans Symbols"/>
              <a:buNone/>
              <a:defRPr b="1" i="0" sz="16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pic>
        <p:nvPicPr>
          <p:cNvPr id="30" name="Shape 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1" lvl="4" marL="2437972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Font typeface="Noto Sans Symbols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5" lvl="5" marL="3047466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Shape 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8212" y="228600"/>
            <a:ext cx="2171301" cy="76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Questions Slide">
    <p:bg>
      <p:bgPr>
        <a:blipFill rotWithShape="1">
          <a:blip r:embed="rId2">
            <a:alphaModFix/>
          </a:blip>
          <a:stretch>
            <a:fillRect b="-1999" l="0" r="0" t="-1998"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" type="body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7" name="Shape 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8412" y="261000"/>
            <a:ext cx="2049687" cy="66987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Shape 3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9" name="Shape 39">
            <a:hlinkClick r:id="rId4"/>
          </p:cNvPr>
          <p:cNvSpPr txBox="1"/>
          <p:nvPr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0" name="Shape 40">
            <a:hlinkClick r:id="rId5"/>
          </p:cNvPr>
          <p:cNvSpPr txBox="1"/>
          <p:nvPr/>
        </p:nvSpPr>
        <p:spPr>
          <a:xfrm rot="-969481">
            <a:off x="7568290" y="4341197"/>
            <a:ext cx="303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0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1" name="Shape 41">
            <a:hlinkClick r:id="rId6"/>
          </p:cNvPr>
          <p:cNvSpPr txBox="1"/>
          <p:nvPr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2" name="Shape 42">
            <a:hlinkClick r:id="rId7"/>
          </p:cNvPr>
          <p:cNvSpPr txBox="1"/>
          <p:nvPr/>
        </p:nvSpPr>
        <p:spPr>
          <a:xfrm rot="-628738">
            <a:off x="6094412" y="610908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3" name="Shape 43">
            <a:hlinkClick r:id="rId8"/>
          </p:cNvPr>
          <p:cNvSpPr txBox="1"/>
          <p:nvPr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4" name="Shape 44">
            <a:hlinkClick r:id="rId9"/>
          </p:cNvPr>
          <p:cNvSpPr txBox="1"/>
          <p:nvPr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5" name="Shape 45">
            <a:hlinkClick r:id="rId10"/>
          </p:cNvPr>
          <p:cNvSpPr txBox="1"/>
          <p:nvPr/>
        </p:nvSpPr>
        <p:spPr>
          <a:xfrm rot="-627734">
            <a:off x="11754532" y="232084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6" name="Shape 46">
            <a:hlinkClick r:id="rId11"/>
          </p:cNvPr>
          <p:cNvSpPr txBox="1"/>
          <p:nvPr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7" name="Shape 47">
            <a:hlinkClick r:id="rId12"/>
          </p:cNvPr>
          <p:cNvSpPr txBox="1"/>
          <p:nvPr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603A1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48" name="Shape 48"/>
          <p:cNvSpPr/>
          <p:nvPr/>
        </p:nvSpPr>
        <p:spPr>
          <a:xfrm rot="-632982">
            <a:off x="52437" y="3176455"/>
            <a:ext cx="731329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ct val="25000"/>
              <a:buFont typeface="Noto Sans Symbols"/>
              <a:buNone/>
            </a:pPr>
            <a:r>
              <a:rPr b="1" lang="en-US" sz="100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0" type="dt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Font typeface="Calibri"/>
              <a:buNone/>
              <a:defRPr b="1" i="0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88847" lvl="0" marL="30474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Noto Sans Symbols"/>
              <a:buChar char="▪"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8632" lvl="1" marL="60949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Noto Sans Symbols"/>
              <a:buChar char="▪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8740" lvl="2" marL="914240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Noto Sans Symbols"/>
              <a:buChar char="▪"/>
              <a:def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98847" lvl="3" marL="1218987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8952" lvl="4" marL="1523733" marR="0" rtl="0" algn="l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79999"/>
              <a:buFont typeface="Noto Sans Symbols"/>
              <a:buChar char="▪"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9380" lvl="5" marL="182848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9326" lvl="6" marL="2133227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9271" lvl="7" marL="2437972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9219" lvl="8" marL="2742720" marR="0" rtl="0" algn="l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oftuni.bg/" TargetMode="External"/><Relationship Id="rId4" Type="http://schemas.openxmlformats.org/officeDocument/2006/relationships/hyperlink" Target="http://creativecommons.org/licenses/by-nc-sa/4.0/" TargetMode="External"/><Relationship Id="rId10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hyperlink" Target="http://softuni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://www.telenor.bg/" TargetMode="External"/><Relationship Id="rId11" Type="http://schemas.openxmlformats.org/officeDocument/2006/relationships/image" Target="../media/image16.png"/><Relationship Id="rId10" Type="http://schemas.openxmlformats.org/officeDocument/2006/relationships/hyperlink" Target="http://www.softwaregroup-bg.com/" TargetMode="External"/><Relationship Id="rId21" Type="http://schemas.openxmlformats.org/officeDocument/2006/relationships/image" Target="../media/image23.png"/><Relationship Id="rId13" Type="http://schemas.openxmlformats.org/officeDocument/2006/relationships/image" Target="../media/image14.png"/><Relationship Id="rId12" Type="http://schemas.openxmlformats.org/officeDocument/2006/relationships/hyperlink" Target="http://www.indeavr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oftuni.bg/courses/php-basics/" TargetMode="External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hyperlink" Target="http://www.infragistics.com/" TargetMode="External"/><Relationship Id="rId17" Type="http://schemas.openxmlformats.org/officeDocument/2006/relationships/image" Target="../media/image20.png"/><Relationship Id="rId16" Type="http://schemas.openxmlformats.org/officeDocument/2006/relationships/hyperlink" Target="http://netpeak.bg/" TargetMode="External"/><Relationship Id="rId5" Type="http://schemas.openxmlformats.org/officeDocument/2006/relationships/image" Target="../media/image19.png"/><Relationship Id="rId19" Type="http://schemas.openxmlformats.org/officeDocument/2006/relationships/image" Target="../media/image18.png"/><Relationship Id="rId6" Type="http://schemas.openxmlformats.org/officeDocument/2006/relationships/hyperlink" Target="http://xs-software.com/" TargetMode="External"/><Relationship Id="rId18" Type="http://schemas.openxmlformats.org/officeDocument/2006/relationships/hyperlink" Target="http://www.superhosting.bg/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://smartit.b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php.net/manual/" TargetMode="External"/><Relationship Id="rId9" Type="http://schemas.openxmlformats.org/officeDocument/2006/relationships/image" Target="../media/image22.png"/><Relationship Id="rId5" Type="http://schemas.openxmlformats.org/officeDocument/2006/relationships/hyperlink" Target="http://www.php.net/manual/en/cc.license.php" TargetMode="External"/><Relationship Id="rId6" Type="http://schemas.openxmlformats.org/officeDocument/2006/relationships/hyperlink" Target="http://php-uroci.devbg.org/" TargetMode="External"/><Relationship Id="rId7" Type="http://schemas.openxmlformats.org/officeDocument/2006/relationships/hyperlink" Target="http://creativecommons.org/licenses/by-nc-sa/3.0/deed.en_US" TargetMode="External"/><Relationship Id="rId8" Type="http://schemas.openxmlformats.org/officeDocument/2006/relationships/hyperlink" Target="http://creativecommons.org/licenses/by-nc-sa/4.0/" TargetMode="External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hyperlink" Target="http://www.facebook.com/SoftwareUniversity" TargetMode="External"/><Relationship Id="rId10" Type="http://schemas.openxmlformats.org/officeDocument/2006/relationships/image" Target="../media/image3.png"/><Relationship Id="rId13" Type="http://schemas.openxmlformats.org/officeDocument/2006/relationships/hyperlink" Target="http://forum.softuni.bg/" TargetMode="External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softuni.org/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://softuni.org/" TargetMode="External"/><Relationship Id="rId15" Type="http://schemas.openxmlformats.org/officeDocument/2006/relationships/hyperlink" Target="http://softuni.bg/" TargetMode="External"/><Relationship Id="rId14" Type="http://schemas.openxmlformats.org/officeDocument/2006/relationships/image" Target="../media/image25.png"/><Relationship Id="rId16" Type="http://schemas.openxmlformats.org/officeDocument/2006/relationships/image" Target="../media/image26.png"/><Relationship Id="rId5" Type="http://schemas.openxmlformats.org/officeDocument/2006/relationships/hyperlink" Target="https://www.facebook.com/SoftwareUniversity" TargetMode="External"/><Relationship Id="rId6" Type="http://schemas.openxmlformats.org/officeDocument/2006/relationships/hyperlink" Target="http://forum.softuni.bg/" TargetMode="External"/><Relationship Id="rId7" Type="http://schemas.openxmlformats.org/officeDocument/2006/relationships/hyperlink" Target="http://softuni.bg/" TargetMode="External"/><Relationship Id="rId8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579812" y="457200"/>
            <a:ext cx="7910299" cy="1476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rgbClr val="F6D18E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6D18E"/>
                </a:solidFill>
                <a:latin typeface="Calibri"/>
                <a:ea typeface="Calibri"/>
                <a:cs typeface="Calibri"/>
                <a:sym typeface="Calibri"/>
              </a:rPr>
              <a:t>MySQL and PHP Advanced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579812" y="1965299"/>
            <a:ext cx="7910299" cy="1311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lang="en-US" sz="3400"/>
              <a:t>Transactions, Procedures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400"/>
              <a:t>Triggers</a:t>
            </a:r>
          </a:p>
          <a:p>
            <a:pPr indent="0" lvl="0" marL="0" marR="0" rtl="0" algn="r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>
            <p:ph idx="2" type="body"/>
          </p:nvPr>
        </p:nvSpPr>
        <p:spPr>
          <a:xfrm>
            <a:off x="684212" y="4410539"/>
            <a:ext cx="3187613" cy="525135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EE792A"/>
                </a:solidFill>
                <a:latin typeface="Calibri"/>
                <a:ea typeface="Calibri"/>
                <a:cs typeface="Calibri"/>
                <a:sym typeface="Calibri"/>
              </a:rPr>
              <a:t>SoftUni Team</a:t>
            </a:r>
          </a:p>
        </p:txBody>
      </p:sp>
      <p:sp>
        <p:nvSpPr>
          <p:cNvPr id="59" name="Shape 59"/>
          <p:cNvSpPr txBox="1"/>
          <p:nvPr>
            <p:ph idx="4" type="body"/>
          </p:nvPr>
        </p:nvSpPr>
        <p:spPr>
          <a:xfrm>
            <a:off x="684213" y="4880438"/>
            <a:ext cx="3187614" cy="444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2300" u="none" cap="none" strike="noStrike">
                <a:solidFill>
                  <a:srgbClr val="F4B36C"/>
                </a:solidFill>
                <a:latin typeface="Calibri"/>
                <a:ea typeface="Calibri"/>
                <a:cs typeface="Calibri"/>
                <a:sym typeface="Calibri"/>
              </a:rPr>
              <a:t>Technical Trainers</a:t>
            </a:r>
          </a:p>
        </p:txBody>
      </p:sp>
      <p:sp>
        <p:nvSpPr>
          <p:cNvPr id="60" name="Shape 60"/>
          <p:cNvSpPr txBox="1"/>
          <p:nvPr>
            <p:ph idx="6" type="body"/>
          </p:nvPr>
        </p:nvSpPr>
        <p:spPr>
          <a:xfrm>
            <a:off x="684212" y="5641061"/>
            <a:ext cx="3187613" cy="363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27A44"/>
                </a:solidFill>
                <a:latin typeface="Calibri"/>
                <a:ea typeface="Calibri"/>
                <a:cs typeface="Calibri"/>
                <a:sym typeface="Calibri"/>
              </a:rPr>
              <a:t>Software University</a:t>
            </a:r>
          </a:p>
        </p:txBody>
      </p:sp>
      <p:sp>
        <p:nvSpPr>
          <p:cNvPr id="61" name="Shape 61"/>
          <p:cNvSpPr txBox="1"/>
          <p:nvPr>
            <p:ph idx="7" type="body"/>
          </p:nvPr>
        </p:nvSpPr>
        <p:spPr>
          <a:xfrm>
            <a:off x="684212" y="5982223"/>
            <a:ext cx="3187613" cy="331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1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http://softuni.bg</a:t>
            </a:r>
          </a:p>
        </p:txBody>
      </p:sp>
      <p:pic>
        <p:nvPicPr>
          <p:cNvPr id="62" name="Shape 62" title="CC-BY-NC-SA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783" y="3219091"/>
            <a:ext cx="2175525" cy="761165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3" name="Shape 63"/>
          <p:cNvPicPr preferRelativeResize="0"/>
          <p:nvPr>
            <p:ph idx="3" type="pic"/>
          </p:nvPr>
        </p:nvPicPr>
        <p:blipFill rotWithShape="1">
          <a:blip r:embed="rId6">
            <a:alphaModFix/>
          </a:blip>
          <a:srcRect b="1115" l="-50417" r="-4532" t="-1115"/>
          <a:stretch/>
        </p:blipFill>
        <p:spPr>
          <a:xfrm>
            <a:off x="6767513" y="3124200"/>
            <a:ext cx="4722812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oftuni.bg" id="64" name="Shape 64" title="SoftUni Code Wizard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3584613" y="3968769"/>
            <a:ext cx="2128797" cy="233836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/>
        </p:nvSpPr>
        <p:spPr>
          <a:xfrm rot="576164">
            <a:off x="4809887" y="3807577"/>
            <a:ext cx="2108269" cy="720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MySQL &amp; PHP </a:t>
            </a: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buSzPct val="25000"/>
              <a:buNone/>
            </a:pPr>
            <a:r>
              <a:rPr b="1" i="0" lang="en-US" sz="2400" u="none" cap="none" strike="noStrike">
                <a:solidFill>
                  <a:srgbClr val="FFF0D9"/>
                </a:solidFill>
                <a:latin typeface="Calibri"/>
                <a:ea typeface="Calibri"/>
                <a:cs typeface="Calibri"/>
                <a:sym typeface="Calibri"/>
              </a:rPr>
              <a:t>Advanced</a:t>
            </a:r>
          </a:p>
        </p:txBody>
      </p:sp>
      <p:pic>
        <p:nvPicPr>
          <p:cNvPr descr="http://softuni.org" id="66" name="Shape 66" title="Software University Foundation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-15226" l="-5359" r="-5359" t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618379">
            <a:off x="6536777" y="4133847"/>
            <a:ext cx="3134069" cy="238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</a:rPr>
              <a:t>Functions</a:t>
            </a:r>
            <a:r>
              <a:rPr lang="en-US"/>
              <a:t> – receive </a:t>
            </a:r>
            <a:r>
              <a:rPr lang="en-US">
                <a:solidFill>
                  <a:schemeClr val="accent1"/>
                </a:solidFill>
              </a:rPr>
              <a:t>parameters</a:t>
            </a:r>
            <a:r>
              <a:rPr lang="en-US"/>
              <a:t> and return a </a:t>
            </a:r>
            <a:r>
              <a:rPr lang="en-US">
                <a:solidFill>
                  <a:schemeClr val="accent1"/>
                </a:solidFill>
              </a:rPr>
              <a:t>result</a:t>
            </a:r>
          </a:p>
          <a:p>
            <a:pPr lvl="1" rtl="0">
              <a:spcBef>
                <a:spcPts val="1200"/>
              </a:spcBef>
              <a:spcAft>
                <a:spcPts val="0"/>
              </a:spcAft>
            </a:pPr>
            <a:r>
              <a:rPr lang="en-US"/>
              <a:t>E.g. get the age of a person using their birthdate and current date</a:t>
            </a:r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62" name="Shape 162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</a:p>
        </p:txBody>
      </p:sp>
      <p:sp>
        <p:nvSpPr>
          <p:cNvPr id="163" name="Shape 163"/>
          <p:cNvSpPr/>
          <p:nvPr/>
        </p:nvSpPr>
        <p:spPr>
          <a:xfrm>
            <a:off x="622412" y="1436667"/>
            <a:ext cx="10944000" cy="409342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CREATE FUNCTION</a:t>
            </a: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GETFULLNAME(fname CHAR(250), lname CHAR(250))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RETURNS</a:t>
            </a: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CHAR(250)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DECLARE fullname CHAR(250);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SET fullname=CONCAT(fname,' ',lname);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RETURN fullname;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26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</a:p>
        </p:txBody>
      </p:sp>
      <p:sp>
        <p:nvSpPr>
          <p:cNvPr id="164" name="Shape 164"/>
          <p:cNvSpPr/>
          <p:nvPr/>
        </p:nvSpPr>
        <p:spPr>
          <a:xfrm>
            <a:off x="622412" y="5530095"/>
            <a:ext cx="10944000" cy="49244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GETFULLNAME ("Dimitar", "Petkov") AS MyName;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Call Functions with PHP</a:t>
            </a:r>
          </a:p>
        </p:txBody>
      </p:sp>
      <p:sp>
        <p:nvSpPr>
          <p:cNvPr id="170" name="Shape 170"/>
          <p:cNvSpPr/>
          <p:nvPr/>
        </p:nvSpPr>
        <p:spPr>
          <a:xfrm>
            <a:off x="379412" y="1066800"/>
            <a:ext cx="11582400" cy="552458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$db = new 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$stmt = $db-&gt;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prepare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1" lang="en-US" sz="2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GETFULLNAME (?, ?) AS MyName 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if ($stmt-&gt;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(['Dimitar', 'Petkov']))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while ($row = $stmt-&gt;fetch(PDO::FETCH_ASSOC))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print_r($row);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$stmt = 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$db = 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71" name="Shape 17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2" name="Shape 172"/>
          <p:cNvSpPr/>
          <p:nvPr/>
        </p:nvSpPr>
        <p:spPr>
          <a:xfrm>
            <a:off x="3884612" y="4419600"/>
            <a:ext cx="2705333" cy="793512"/>
          </a:xfrm>
          <a:prstGeom prst="wedgeRoundRectCallout">
            <a:avLst>
              <a:gd fmla="val -71791" name="adj1"/>
              <a:gd fmla="val 18512" name="adj2"/>
              <a:gd fmla="val 16667" name="adj3"/>
            </a:avLst>
          </a:prstGeom>
          <a:solidFill>
            <a:srgbClr val="643F07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Close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the connection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760412" y="4648200"/>
            <a:ext cx="2362200" cy="746244"/>
          </a:xfrm>
          <a:prstGeom prst="roundRect">
            <a:avLst>
              <a:gd fmla="val 5385" name="adj"/>
            </a:avLst>
          </a:prstGeom>
          <a:noFill/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</a:rPr>
              <a:t>Procedures</a:t>
            </a:r>
            <a:r>
              <a:rPr lang="en-US"/>
              <a:t> – carry out a predetermined </a:t>
            </a:r>
            <a:r>
              <a:rPr lang="en-US">
                <a:solidFill>
                  <a:schemeClr val="accent1"/>
                </a:solidFill>
              </a:rPr>
              <a:t>action</a:t>
            </a:r>
          </a:p>
          <a:p>
            <a:pPr lvl="1" rtl="0">
              <a:spcBef>
                <a:spcPts val="1200"/>
              </a:spcBef>
              <a:spcAft>
                <a:spcPts val="0"/>
              </a:spcAft>
            </a:pPr>
            <a:r>
              <a:rPr lang="en-US"/>
              <a:t>E.g. calculate and store the weekly revenue based on recorded sales in the database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Procedures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</a:p>
        </p:txBody>
      </p:sp>
      <p:sp>
        <p:nvSpPr>
          <p:cNvPr id="188" name="Shape 188"/>
          <p:cNvSpPr/>
          <p:nvPr/>
        </p:nvSpPr>
        <p:spPr>
          <a:xfrm>
            <a:off x="987424" y="1295400"/>
            <a:ext cx="10213976" cy="3046988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CREATE PROCEDURE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GetAllEmployees()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SELECT * FROM Employees;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</a:p>
        </p:txBody>
      </p:sp>
      <p:sp>
        <p:nvSpPr>
          <p:cNvPr id="189" name="Shape 189"/>
          <p:cNvSpPr/>
          <p:nvPr/>
        </p:nvSpPr>
        <p:spPr>
          <a:xfrm>
            <a:off x="987424" y="5788938"/>
            <a:ext cx="10213976" cy="584775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CALL 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GetAllEmployees()</a:t>
            </a:r>
          </a:p>
        </p:txBody>
      </p:sp>
      <p:sp>
        <p:nvSpPr>
          <p:cNvPr id="190" name="Shape 190"/>
          <p:cNvSpPr/>
          <p:nvPr/>
        </p:nvSpPr>
        <p:spPr>
          <a:xfrm>
            <a:off x="6479087" y="664900"/>
            <a:ext cx="3048000" cy="914400"/>
          </a:xfrm>
          <a:prstGeom prst="wedgeRoundRectCallout">
            <a:avLst>
              <a:gd fmla="val -138453" name="adj1"/>
              <a:gd fmla="val 5338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Change default delimiter</a:t>
            </a:r>
          </a:p>
        </p:txBody>
      </p:sp>
      <p:sp>
        <p:nvSpPr>
          <p:cNvPr id="191" name="Shape 191"/>
          <p:cNvSpPr/>
          <p:nvPr/>
        </p:nvSpPr>
        <p:spPr>
          <a:xfrm>
            <a:off x="4799012" y="3352800"/>
            <a:ext cx="3048000" cy="914400"/>
          </a:xfrm>
          <a:prstGeom prst="wedgeRoundRectCallout">
            <a:avLst>
              <a:gd fmla="val -86765" name="adj1"/>
              <a:gd fmla="val 2699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Revert to default delimiter</a:t>
            </a:r>
          </a:p>
        </p:txBody>
      </p:sp>
      <p:sp>
        <p:nvSpPr>
          <p:cNvPr id="192" name="Shape 192"/>
          <p:cNvSpPr/>
          <p:nvPr/>
        </p:nvSpPr>
        <p:spPr>
          <a:xfrm>
            <a:off x="6932612" y="5331738"/>
            <a:ext cx="3048000" cy="914400"/>
          </a:xfrm>
          <a:prstGeom prst="wedgeRoundRectCallout">
            <a:avLst>
              <a:gd fmla="val -86765" name="adj1"/>
              <a:gd fmla="val 2699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Execute the new procedure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Call Procedures with PHP</a:t>
            </a:r>
          </a:p>
        </p:txBody>
      </p:sp>
      <p:sp>
        <p:nvSpPr>
          <p:cNvPr id="198" name="Shape 198"/>
          <p:cNvSpPr/>
          <p:nvPr/>
        </p:nvSpPr>
        <p:spPr>
          <a:xfrm>
            <a:off x="455612" y="990600"/>
            <a:ext cx="11430000" cy="5693866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$db = new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PDO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mysql:host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=localhost;dbname=softuni', $user, $pass);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$result = $db-&gt;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('CALL GetAllEmployees', PDO::FETCH_ASSOC);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foreach ($result as $row)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print_r($row);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$result =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$db =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print "Error!: " . $e-&gt;getMessage() . "&lt;br/&gt;";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99" name="Shape 199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00" name="Shape 200"/>
          <p:cNvSpPr/>
          <p:nvPr/>
        </p:nvSpPr>
        <p:spPr>
          <a:xfrm>
            <a:off x="836612" y="4511556"/>
            <a:ext cx="3048000" cy="746244"/>
          </a:xfrm>
          <a:prstGeom prst="roundRect">
            <a:avLst>
              <a:gd fmla="val 5385" name="adj"/>
            </a:avLst>
          </a:prstGeom>
          <a:noFill/>
          <a:ln cap="flat" cmpd="sng" w="57150">
            <a:solidFill>
              <a:srgbClr val="F3CD60"/>
            </a:solidFill>
            <a:prstDash val="dash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sz="28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5180012" y="4114800"/>
            <a:ext cx="2667000" cy="914400"/>
          </a:xfrm>
          <a:prstGeom prst="wedgeRoundRectCallout">
            <a:avLst>
              <a:gd fmla="val -92301" name="adj1"/>
              <a:gd fmla="val 29455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Always close the connection</a:t>
            </a:r>
          </a:p>
        </p:txBody>
      </p:sp>
      <p:sp>
        <p:nvSpPr>
          <p:cNvPr id="202" name="Shape 202"/>
          <p:cNvSpPr/>
          <p:nvPr/>
        </p:nvSpPr>
        <p:spPr>
          <a:xfrm>
            <a:off x="8761412" y="2840097"/>
            <a:ext cx="2971800" cy="1750953"/>
          </a:xfrm>
          <a:prstGeom prst="wedgeRoundRectCallout">
            <a:avLst>
              <a:gd fmla="val -107686" name="adj1"/>
              <a:gd fmla="val -54319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method does not escape data, but safe in this case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1200"/>
              </a:spcBef>
              <a:spcAft>
                <a:spcPts val="0"/>
              </a:spcAft>
            </a:pPr>
            <a:r>
              <a:rPr lang="en-US">
                <a:solidFill>
                  <a:schemeClr val="accent1"/>
                </a:solidFill>
              </a:rPr>
              <a:t>Triggers</a:t>
            </a:r>
            <a:r>
              <a:rPr lang="en-US"/>
              <a:t> – </a:t>
            </a:r>
            <a:r>
              <a:rPr lang="en-US">
                <a:solidFill>
                  <a:schemeClr val="accent1"/>
                </a:solidFill>
              </a:rPr>
              <a:t>watch</a:t>
            </a:r>
            <a:r>
              <a:rPr lang="en-US"/>
              <a:t> for activity in the database and </a:t>
            </a:r>
            <a:r>
              <a:rPr lang="en-US">
                <a:solidFill>
                  <a:schemeClr val="accent1"/>
                </a:solidFill>
              </a:rPr>
              <a:t>react</a:t>
            </a:r>
            <a:r>
              <a:rPr lang="en-US"/>
              <a:t> to it</a:t>
            </a:r>
          </a:p>
          <a:p>
            <a:pPr lvl="1" rtl="0">
              <a:spcBef>
                <a:spcPts val="1200"/>
              </a:spcBef>
              <a:spcAft>
                <a:spcPts val="0"/>
              </a:spcAft>
            </a:pPr>
            <a:r>
              <a:rPr lang="en-US"/>
              <a:t>E.g. when a record is deleted, write it to an archive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ct val="250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Triggers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Let's create a table to track changes of </a:t>
            </a:r>
            <a:r>
              <a:rPr b="0" i="0" lang="en-US" sz="3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Employees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table</a:t>
            </a:r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</a:p>
        </p:txBody>
      </p:sp>
      <p:sp>
        <p:nvSpPr>
          <p:cNvPr id="220" name="Shape 220"/>
          <p:cNvSpPr/>
          <p:nvPr/>
        </p:nvSpPr>
        <p:spPr>
          <a:xfrm>
            <a:off x="1446212" y="2362200"/>
            <a:ext cx="9296400" cy="3539430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CREATE TABLE EmployeesAudit (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id INT AUTO_INCREMENT PRIMARY KEY,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employeeNumber INT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lastname VARCHAR(50) NOT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changedat DATETIME DEFAULT NULL,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action VARCHAR(50) DEFAULT NULL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28" name="Shape 22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Triggers(2)</a:t>
            </a:r>
          </a:p>
        </p:txBody>
      </p:sp>
      <p:sp>
        <p:nvSpPr>
          <p:cNvPr id="229" name="Shape 229"/>
          <p:cNvSpPr/>
          <p:nvPr/>
        </p:nvSpPr>
        <p:spPr>
          <a:xfrm>
            <a:off x="1446212" y="1214021"/>
            <a:ext cx="9296400" cy="5262979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CREATE TRIGGER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before_employee_update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BEFORE UPDATE ON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Employees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FOR EACH ROW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INSERT INTO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EmployeesAudit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action = 'update',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employeeNumber =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.EmployeeID,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lastname = </a:t>
            </a: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OLD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.LastName,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     changedat = NOW();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//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8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b="1" lang="en-US" sz="28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;</a:t>
            </a:r>
          </a:p>
        </p:txBody>
      </p:sp>
      <p:sp>
        <p:nvSpPr>
          <p:cNvPr id="230" name="Shape 230"/>
          <p:cNvSpPr/>
          <p:nvPr/>
        </p:nvSpPr>
        <p:spPr>
          <a:xfrm>
            <a:off x="7847012" y="2514600"/>
            <a:ext cx="3048000" cy="1676400"/>
          </a:xfrm>
          <a:prstGeom prst="wedgeRoundRectCallout">
            <a:avLst>
              <a:gd fmla="val -95515" name="adj1"/>
              <a:gd fmla="val 58148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access columns of the row affected by the trigger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Views are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prepared queries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displaying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sections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our data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29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Evaluated at </a:t>
            </a:r>
            <a:r>
              <a:rPr b="0" i="0" lang="en-US" sz="3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run time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 they do not increase performance</a:t>
            </a: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</a:p>
        </p:txBody>
      </p:sp>
      <p:sp>
        <p:nvSpPr>
          <p:cNvPr id="240" name="Shape 240"/>
          <p:cNvSpPr/>
          <p:nvPr/>
        </p:nvSpPr>
        <p:spPr>
          <a:xfrm>
            <a:off x="2247900" y="2133600"/>
            <a:ext cx="7693024" cy="2092881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VIEW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v_EmployeeNames AS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SELECT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`EmployeeID`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,`FirstName`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     ,`LastName`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FROM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`Employees`</a:t>
            </a:r>
          </a:p>
        </p:txBody>
      </p:sp>
      <p:sp>
        <p:nvSpPr>
          <p:cNvPr id="241" name="Shape 241"/>
          <p:cNvSpPr/>
          <p:nvPr/>
        </p:nvSpPr>
        <p:spPr>
          <a:xfrm>
            <a:off x="2247900" y="4612957"/>
            <a:ext cx="7693024" cy="492443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2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FROM </a:t>
            </a:r>
            <a:r>
              <a:rPr b="1" lang="en-US" sz="26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v_EmployeeNames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190413" y="1151121"/>
            <a:ext cx="11804822" cy="5373881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t/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1" i="0" lang="en-US" sz="7200" u="none" cap="none" strike="noStrike">
                <a:solidFill>
                  <a:srgbClr val="EEBA72"/>
                </a:solidFill>
                <a:latin typeface="Calibri"/>
                <a:ea typeface="Calibri"/>
                <a:cs typeface="Calibri"/>
                <a:sym typeface="Calibri"/>
              </a:rPr>
              <a:t>sli.do</a:t>
            </a:r>
            <a:br>
              <a:rPr b="1" i="0" lang="en-U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#PHP</a:t>
            </a:r>
            <a:r>
              <a:rPr b="1" lang="en-US" sz="11500"/>
              <a:t>-WEB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190412" y="1151121"/>
            <a:ext cx="11804821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relations reduce repetition and complexity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Wildcards we can obtain results by partial string matches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use stored procedures, functions and triggers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Transactions we satisfy the ACID properties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4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</p:txBody>
      </p:sp>
      <p:pic>
        <p:nvPicPr>
          <p:cNvPr descr="C:\Users\Ivan\Desktop\elements_presentations\summary_pic.png" id="251" name="Shape 2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3756" y="3581400"/>
            <a:ext cx="3787432" cy="2806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MySQL and PHP Basics</a:t>
            </a:r>
          </a:p>
        </p:txBody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1529384" y="6400802"/>
            <a:ext cx="10482604" cy="35175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https://softuni.bg/courses/php-basics/</a:t>
            </a:r>
          </a:p>
        </p:txBody>
      </p:sp>
      <p:pic>
        <p:nvPicPr>
          <p:cNvPr id="260" name="Shape 26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70249" y="3996240"/>
            <a:ext cx="1726158" cy="932887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261" name="Shape 26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60390" y="1255207"/>
            <a:ext cx="1752140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2" name="Shape 26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2764" y="1255208"/>
            <a:ext cx="2093874" cy="804013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3" name="Shape 263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2764" y="5373443"/>
            <a:ext cx="3352800" cy="849557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4" name="Shape 264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358563" y="5373443"/>
            <a:ext cx="2753589" cy="849556"/>
          </a:xfrm>
          <a:prstGeom prst="roundRect">
            <a:avLst>
              <a:gd fmla="val 2953" name="adj"/>
            </a:avLst>
          </a:prstGeom>
          <a:noFill/>
          <a:ln>
            <a:noFill/>
          </a:ln>
        </p:spPr>
      </p:pic>
      <p:pic>
        <p:nvPicPr>
          <p:cNvPr id="265" name="Shape 265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633728" y="5373443"/>
            <a:ext cx="4073042" cy="849556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6" name="Shape 266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765249" y="2577353"/>
            <a:ext cx="3631158" cy="78319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7" name="Shape 267">
            <a:hlinkClick r:id="rId18"/>
          </p:cNvPr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5377182" y="1391286"/>
            <a:ext cx="5993358" cy="550371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  <p:pic>
        <p:nvPicPr>
          <p:cNvPr id="268" name="Shape 268">
            <a:hlinkClick r:id="rId20"/>
          </p:cNvPr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12764" y="2380769"/>
            <a:ext cx="1922519" cy="854925"/>
          </a:xfrm>
          <a:prstGeom prst="roundRect">
            <a:avLst>
              <a:gd fmla="val 3159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b="0" i="0" lang="en-US" sz="3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Attribution-NonCommercial-ShareAlike 4.0 International</a:t>
            </a: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license</a:t>
            </a: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105000"/>
              </a:lnSpc>
              <a:spcBef>
                <a:spcPts val="24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Attribution: this work may contain portions from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PHP Manual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by The PHP Group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CC-BY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  <a:p>
            <a:pPr indent="-241192" lvl="1" marL="609493" marR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PHP and MySQL Web Development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 course by Telerik Academy under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CC-BY-NC-SA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license</a:t>
            </a:r>
          </a:p>
        </p:txBody>
      </p:sp>
      <p:sp>
        <p:nvSpPr>
          <p:cNvPr id="277" name="Shape 277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278" name="Shape 278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07637" y="3281192"/>
            <a:ext cx="3170776" cy="1109380"/>
          </a:xfrm>
          <a:prstGeom prst="roundRect">
            <a:avLst>
              <a:gd fmla="val 4326" name="adj"/>
            </a:avLst>
          </a:prstGeom>
          <a:noFill/>
          <a:ln cap="flat" cmpd="sng" w="9525">
            <a:solidFill>
              <a:srgbClr val="00843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idx="4294967295" type="title"/>
          </p:nvPr>
        </p:nvSpPr>
        <p:spPr>
          <a:xfrm>
            <a:off x="259899" y="103056"/>
            <a:ext cx="907415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Free Trainings @ Software University</a:t>
            </a:r>
          </a:p>
        </p:txBody>
      </p:sp>
      <p:sp>
        <p:nvSpPr>
          <p:cNvPr id="286" name="Shape 286"/>
          <p:cNvSpPr txBox="1"/>
          <p:nvPr>
            <p:ph idx="4294967295" type="body"/>
          </p:nvPr>
        </p:nvSpPr>
        <p:spPr>
          <a:xfrm>
            <a:off x="259899" y="1039681"/>
            <a:ext cx="9434513" cy="5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Foundation – </a:t>
            </a: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softuni.org</a:t>
            </a:r>
          </a:p>
          <a:p>
            <a:pPr indent="-304747" lvl="0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– High-Quality Education, Profession and Job for Software Developers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softuni.bg</a:t>
            </a:r>
            <a:r>
              <a:rPr b="0" i="0" lang="en-US" sz="2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@ Facebook</a:t>
            </a:r>
          </a:p>
          <a:p>
            <a:pPr indent="-241193" lvl="1" marL="60949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▪"/>
            </a:pPr>
            <a:r>
              <a:rPr b="0" i="0" lang="en-US" sz="2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facebook.com/SoftwareUniversity</a:t>
            </a:r>
          </a:p>
          <a:p>
            <a:pPr indent="-304747" lvl="1" marL="304747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 University Forums</a:t>
            </a:r>
          </a:p>
          <a:p>
            <a:pPr indent="-317394" lvl="2" marL="60949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forum.softuni.bg</a:t>
            </a:r>
          </a:p>
        </p:txBody>
      </p:sp>
      <p:pic>
        <p:nvPicPr>
          <p:cNvPr descr="http://softuni.bg" id="287" name="Shape 287" title="Software University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26400" y="1594686"/>
            <a:ext cx="1698739" cy="1567923"/>
          </a:xfrm>
          <a:prstGeom prst="rect">
            <a:avLst/>
          </a:prstGeom>
          <a:noFill/>
          <a:ln cap="flat" cmpd="sng" w="12700">
            <a:solidFill>
              <a:srgbClr val="55438F">
                <a:alpha val="69803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softuni.org" id="288" name="Shape 288" title="Software University Foundation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-15226" l="-5359" r="-5359" t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fmla="val 3940" name="adj"/>
            </a:avLst>
          </a:prstGeom>
          <a:solidFill>
            <a:srgbClr val="231F20">
              <a:alpha val="49803"/>
            </a:srgbClr>
          </a:solidFill>
          <a:ln cap="flat" cmpd="sng" w="9525">
            <a:solidFill>
              <a:srgbClr val="EC9D11">
                <a:alpha val="40000"/>
              </a:srgbClr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http://www.facebook.com/SoftwareUniversity" id="289" name="Shape 289" title="Software University @ Facebook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075536" y="3512062"/>
            <a:ext cx="1003034" cy="10163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orum.softuni.bg" id="290" name="Shape 290" title="Software University - Forum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109334" y="4876800"/>
            <a:ext cx="970116" cy="9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>
            <a:hlinkClick r:id="rId15"/>
          </p:cNvPr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762304" y="3093954"/>
            <a:ext cx="2286198" cy="249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Table Relationships 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Customization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Joins</a:t>
            </a:r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CheckList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/>
              <a:t>Views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/>
              <a:t>SQL Functions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/>
              <a:t>SQL Procedures</a:t>
            </a:r>
          </a:p>
          <a:p>
            <a:pPr indent="-446087" lvl="0" marL="446087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AutoNum type="arabicPeriod"/>
            </a:pPr>
            <a:r>
              <a:rPr lang="en-US"/>
              <a:t>Triggers</a:t>
            </a:r>
          </a:p>
          <a:p>
            <a:pPr indent="0" lvl="0" marL="0" marR="0" rtl="0" algn="l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212" y="1638368"/>
            <a:ext cx="3427315" cy="4420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Following the ACID properties</a:t>
            </a:r>
          </a:p>
        </p:txBody>
      </p:sp>
      <p:pic>
        <p:nvPicPr>
          <p:cNvPr descr="C:\Users\MadWings\Desktop\ACIDWordsOnly.png" id="99" name="Shape 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1981200"/>
            <a:ext cx="7204166" cy="243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190413" y="1151121"/>
            <a:ext cx="11804822" cy="5570355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108000" rIns="108000" wrap="square" tIns="36000">
            <a:noAutofit/>
          </a:bodyPr>
          <a:lstStyle/>
          <a:p>
            <a:pPr indent="-304747" lvl="0" marL="304747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Noto Sans Symbols"/>
              <a:buChar char="▪"/>
            </a:pPr>
            <a:r>
              <a:rPr b="0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transaction is a sequence of operations performed as a single logical unit of work</a:t>
            </a:r>
          </a:p>
        </p:txBody>
      </p:sp>
      <p:sp>
        <p:nvSpPr>
          <p:cNvPr id="105" name="Shape 105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Running Transactions</a:t>
            </a:r>
          </a:p>
        </p:txBody>
      </p:sp>
      <p:sp>
        <p:nvSpPr>
          <p:cNvPr id="106" name="Shape 106"/>
          <p:cNvSpPr/>
          <p:nvPr/>
        </p:nvSpPr>
        <p:spPr>
          <a:xfrm>
            <a:off x="960325" y="2819400"/>
            <a:ext cx="10774500" cy="3071700"/>
          </a:xfrm>
          <a:prstGeom prst="rect">
            <a:avLst/>
          </a:prstGeom>
          <a:solidFill>
            <a:srgbClr val="D9D4C6">
              <a:alpha val="20000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START TRANSACTION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INSERT INTO Projects(Name, StartDate)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VALUES('Introduction to MySQL', '1/1/2006')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COMMIT </a:t>
            </a:r>
            <a:r>
              <a:rPr b="1" lang="en-US" sz="32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or </a:t>
            </a:r>
            <a:r>
              <a:rPr b="1" lang="en-US" sz="32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</a:p>
        </p:txBody>
      </p:sp>
      <p:sp>
        <p:nvSpPr>
          <p:cNvPr id="107" name="Shape 107"/>
          <p:cNvSpPr/>
          <p:nvPr/>
        </p:nvSpPr>
        <p:spPr>
          <a:xfrm>
            <a:off x="6399212" y="5791200"/>
            <a:ext cx="3048000" cy="914400"/>
          </a:xfrm>
          <a:prstGeom prst="wedgeRoundRectCallout">
            <a:avLst>
              <a:gd fmla="val -88413" name="adj1"/>
              <a:gd fmla="val -178382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Confirm or cancel the changes</a:t>
            </a:r>
          </a:p>
        </p:txBody>
      </p:sp>
      <p:sp>
        <p:nvSpPr>
          <p:cNvPr id="108" name="Shape 108"/>
          <p:cNvSpPr/>
          <p:nvPr/>
        </p:nvSpPr>
        <p:spPr>
          <a:xfrm>
            <a:off x="8735300" y="1789775"/>
            <a:ext cx="3048000" cy="914400"/>
          </a:xfrm>
          <a:prstGeom prst="wedgeRoundRectCallout">
            <a:avLst>
              <a:gd fmla="val -172058" name="adj1"/>
              <a:gd fmla="val 93731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Mark start of transaction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11566412" y="6525002"/>
            <a:ext cx="428700" cy="196500"/>
          </a:xfrm>
          <a:prstGeom prst="rect">
            <a:avLst/>
          </a:prstGeom>
        </p:spPr>
        <p:txBody>
          <a:bodyPr anchorCtr="0" anchor="ctr" bIns="36000" lIns="36000" rIns="36000" wrap="square" tIns="360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90413" y="1151121"/>
            <a:ext cx="11804700" cy="5570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44500" lvl="0" marL="457200" rtl="0">
              <a:spcBef>
                <a:spcPts val="0"/>
              </a:spcBef>
            </a:pPr>
            <a:r>
              <a:rPr lang="en-US"/>
              <a:t>Atomicity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i="1" lang="en-US" sz="2400"/>
              <a:t>Atomicity requires that each transaction be "all or nothing"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Consistency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The consistency property ensures that any transaction will bring the database from one valid state to another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Isolation</a:t>
            </a:r>
          </a:p>
          <a:p>
            <a:pPr indent="-381000" lvl="1" marL="914400" rtl="0">
              <a:spcBef>
                <a:spcPts val="0"/>
              </a:spcBef>
              <a:buSzPct val="100000"/>
            </a:pPr>
            <a:r>
              <a:rPr lang="en-US" sz="2400"/>
              <a:t>The isolation property ensures that the concurrent execution of transactions results</a:t>
            </a:r>
          </a:p>
          <a:p>
            <a:pPr indent="-444500" lvl="0" marL="457200" rtl="0">
              <a:spcBef>
                <a:spcPts val="0"/>
              </a:spcBef>
            </a:pPr>
            <a:r>
              <a:rPr lang="en-US"/>
              <a:t>Durability</a:t>
            </a:r>
          </a:p>
          <a:p>
            <a:pPr indent="-381000" lvl="1" marL="914400">
              <a:spcBef>
                <a:spcPts val="0"/>
              </a:spcBef>
              <a:buSzPct val="100000"/>
            </a:pPr>
            <a:r>
              <a:rPr lang="en-US" sz="2400"/>
              <a:t>The durability property ensures that once a transaction has been committed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88815" y="40341"/>
            <a:ext cx="9577500" cy="1110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188815" y="40341"/>
            <a:ext cx="9577597" cy="1110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108000" rIns="108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40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Transactions with PHP</a:t>
            </a:r>
          </a:p>
        </p:txBody>
      </p:sp>
      <p:sp>
        <p:nvSpPr>
          <p:cNvPr id="122" name="Shape 122"/>
          <p:cNvSpPr/>
          <p:nvPr/>
        </p:nvSpPr>
        <p:spPr>
          <a:xfrm>
            <a:off x="379412" y="914400"/>
            <a:ext cx="11277600" cy="5863144"/>
          </a:xfrm>
          <a:prstGeom prst="rect">
            <a:avLst/>
          </a:prstGeom>
          <a:solidFill>
            <a:srgbClr val="D9D4C6">
              <a:alpha val="14901"/>
            </a:srgbClr>
          </a:solidFill>
          <a:ln cap="flat" cmpd="sng" w="12700">
            <a:solidFill>
              <a:srgbClr val="C6BEA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try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$db-&gt;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beginTransaction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$stmt = $db-&gt;prepare("INSERT INTO Users (fname, lname) VALUES (?, ?)");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$stmt-&gt;bindParam(1, $fname);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$stmt-&gt;bindParam(2, $lname);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1" sz="2500">
              <a:solidFill>
                <a:srgbClr val="FBEED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$fname = 'Joro';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$lname = 'Petrov';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$stmt-&gt;execute();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$db-&gt;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 catch (PDOException $e) {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$db-&gt;</a:t>
            </a:r>
            <a:r>
              <a:rPr b="1" lang="en-US" sz="2500">
                <a:solidFill>
                  <a:srgbClr val="F3BE60"/>
                </a:solidFill>
                <a:latin typeface="Consolas"/>
                <a:ea typeface="Consolas"/>
                <a:cs typeface="Consolas"/>
                <a:sym typeface="Consolas"/>
              </a:rPr>
              <a:t>rollBack</a:t>
            </a: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   print "Error!: " . $e-&gt;getMessage() . "&lt;br/&gt;";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2500">
                <a:solidFill>
                  <a:srgbClr val="FBEE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rIns="36000" wrap="square" tIns="360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/>
          <p:nvPr/>
        </p:nvSpPr>
        <p:spPr>
          <a:xfrm>
            <a:off x="4570412" y="3657600"/>
            <a:ext cx="3048000" cy="1219200"/>
          </a:xfrm>
          <a:prstGeom prst="wedgeRoundRectCallout">
            <a:avLst>
              <a:gd fmla="val -92702" name="adj1"/>
              <a:gd fmla="val 73286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 forget to close the connection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3351212" y="838200"/>
            <a:ext cx="3048000" cy="457200"/>
          </a:xfrm>
          <a:prstGeom prst="wedgeRoundRectCallout">
            <a:avLst>
              <a:gd fmla="val -113015" name="adj1"/>
              <a:gd fmla="val 71783" name="adj2"/>
              <a:gd fmla="val 16667" name="adj3"/>
            </a:avLst>
          </a:prstGeom>
          <a:solidFill>
            <a:srgbClr val="663606">
              <a:alpha val="94901"/>
            </a:srgbClr>
          </a:solidFill>
          <a:ln cap="flat" cmpd="sng" w="19050">
            <a:solidFill>
              <a:srgbClr val="F8D49E">
                <a:alpha val="80000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 connection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912813" y="4953000"/>
            <a:ext cx="10363200" cy="8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ct val="25000"/>
              <a:buFont typeface="Calibri"/>
              <a:buNone/>
            </a:pPr>
            <a:r>
              <a:rPr b="1" i="0" lang="en-US" sz="5400" u="none" cap="none" strike="noStrike">
                <a:solidFill>
                  <a:srgbClr val="F3BE60"/>
                </a:solidFill>
                <a:latin typeface="Calibri"/>
                <a:ea typeface="Calibri"/>
                <a:cs typeface="Calibri"/>
                <a:sym typeface="Calibri"/>
              </a:rPr>
              <a:t>Programmability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912813" y="5754968"/>
            <a:ext cx="10363200" cy="71903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rIns="36000" wrap="square" tIns="36000">
            <a:noAutofit/>
          </a:bodyPr>
          <a:lstStyle/>
          <a:p>
            <a:pPr indent="0" lvl="0" marL="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25000"/>
              <a:buFont typeface="Noto Sans Symbols"/>
              <a:buNone/>
            </a:pPr>
            <a:r>
              <a:rPr b="0" i="0" lang="en-US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Customizing Database Behavior</a:t>
            </a:r>
          </a:p>
        </p:txBody>
      </p:sp>
      <p:grpSp>
        <p:nvGrpSpPr>
          <p:cNvPr id="132" name="Shape 132"/>
          <p:cNvGrpSpPr/>
          <p:nvPr/>
        </p:nvGrpSpPr>
        <p:grpSpPr>
          <a:xfrm>
            <a:off x="4037012" y="990600"/>
            <a:ext cx="4114800" cy="3728137"/>
            <a:chOff x="3960812" y="914400"/>
            <a:chExt cx="4267200" cy="3866216"/>
          </a:xfrm>
        </p:grpSpPr>
        <p:sp>
          <p:nvSpPr>
            <p:cNvPr id="133" name="Shape 133"/>
            <p:cNvSpPr/>
            <p:nvPr/>
          </p:nvSpPr>
          <p:spPr>
            <a:xfrm>
              <a:off x="5713412" y="914400"/>
              <a:ext cx="1371600" cy="457200"/>
            </a:xfrm>
            <a:prstGeom prst="flowChartAlternateProcess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Begin</a:t>
              </a:r>
            </a:p>
          </p:txBody>
        </p:sp>
        <p:sp>
          <p:nvSpPr>
            <p:cNvPr id="134" name="Shape 134"/>
            <p:cNvSpPr/>
            <p:nvPr/>
          </p:nvSpPr>
          <p:spPr>
            <a:xfrm>
              <a:off x="5980112" y="1782576"/>
              <a:ext cx="838200" cy="838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</a:p>
          </p:txBody>
        </p:sp>
        <p:sp>
          <p:nvSpPr>
            <p:cNvPr id="135" name="Shape 135"/>
            <p:cNvSpPr/>
            <p:nvPr/>
          </p:nvSpPr>
          <p:spPr>
            <a:xfrm>
              <a:off x="5980112" y="3126068"/>
              <a:ext cx="838200" cy="8382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7389812" y="2730283"/>
              <a:ext cx="838200" cy="4553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5713412" y="4323416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60812" y="3316568"/>
              <a:ext cx="1371600" cy="457200"/>
            </a:xfrm>
            <a:prstGeom prst="flowChartAlternateProcess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Shape 139"/>
            <p:cNvCxnSpPr>
              <a:stCxn id="133" idx="2"/>
              <a:endCxn id="134" idx="0"/>
            </p:cNvCxnSpPr>
            <p:nvPr/>
          </p:nvCxnSpPr>
          <p:spPr>
            <a:xfrm>
              <a:off x="6399212" y="1371600"/>
              <a:ext cx="0" cy="4110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40" name="Shape 140"/>
            <p:cNvCxnSpPr>
              <a:stCxn id="134" idx="2"/>
              <a:endCxn id="135" idx="0"/>
            </p:cNvCxnSpPr>
            <p:nvPr/>
          </p:nvCxnSpPr>
          <p:spPr>
            <a:xfrm>
              <a:off x="6399212" y="2620776"/>
              <a:ext cx="0" cy="5052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41" name="Shape 141"/>
            <p:cNvCxnSpPr>
              <a:stCxn id="135" idx="2"/>
              <a:endCxn id="137" idx="0"/>
            </p:cNvCxnSpPr>
            <p:nvPr/>
          </p:nvCxnSpPr>
          <p:spPr>
            <a:xfrm>
              <a:off x="6399212" y="3964268"/>
              <a:ext cx="0" cy="35910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42" name="Shape 142"/>
            <p:cNvCxnSpPr>
              <a:stCxn id="135" idx="1"/>
              <a:endCxn id="138" idx="3"/>
            </p:cNvCxnSpPr>
            <p:nvPr/>
          </p:nvCxnSpPr>
          <p:spPr>
            <a:xfrm rot="10800000">
              <a:off x="5332412" y="3545168"/>
              <a:ext cx="647700" cy="0"/>
            </a:xfrm>
            <a:prstGeom prst="straightConnector1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43" name="Shape 143"/>
            <p:cNvCxnSpPr>
              <a:stCxn id="134" idx="3"/>
              <a:endCxn id="136" idx="0"/>
            </p:cNvCxnSpPr>
            <p:nvPr/>
          </p:nvCxnSpPr>
          <p:spPr>
            <a:xfrm>
              <a:off x="6818312" y="2201676"/>
              <a:ext cx="990600" cy="528600"/>
            </a:xfrm>
            <a:prstGeom prst="bentConnector2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  <p:cxnSp>
          <p:nvCxnSpPr>
            <p:cNvPr id="144" name="Shape 144"/>
            <p:cNvCxnSpPr>
              <a:stCxn id="136" idx="2"/>
              <a:endCxn id="135" idx="3"/>
            </p:cNvCxnSpPr>
            <p:nvPr/>
          </p:nvCxnSpPr>
          <p:spPr>
            <a:xfrm rot="5400000">
              <a:off x="7133762" y="2870165"/>
              <a:ext cx="359700" cy="990600"/>
            </a:xfrm>
            <a:prstGeom prst="bentConnector2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med" w="med" type="none"/>
              <a:tailEnd len="lg" w="lg" type="triangle"/>
            </a:ln>
          </p:spPr>
        </p:cxnSp>
      </p:grp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 b="1115" l="-50417" r="-4532" t="-1115"/>
          <a:stretch/>
        </p:blipFill>
        <p:spPr>
          <a:xfrm>
            <a:off x="7747679" y="2321033"/>
            <a:ext cx="1671268" cy="107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525" y="2383424"/>
            <a:ext cx="1236579" cy="93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Uni 16x9">
  <a:themeElements>
    <a:clrScheme name="Custom 1">
      <a:dk1>
        <a:srgbClr val="000000"/>
      </a:dk1>
      <a:lt1>
        <a:srgbClr val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