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77800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" lvl="2" marL="361950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0" lvl="3" marL="53975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" lvl="4" marL="717550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75" name="Shape 275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277" name="Shape 277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85" name="Shape 285"/>
          <p:cNvSpPr txBox="1"/>
          <p:nvPr>
            <p:ph idx="11" type="ftr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287" name="Shape 287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20" name="Shape 320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322" name="Shape 322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</a:p>
        </p:txBody>
      </p:sp>
      <p:sp>
        <p:nvSpPr>
          <p:cNvPr id="125" name="Shape 12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1.png"/><Relationship Id="rId4" Type="http://schemas.openxmlformats.org/officeDocument/2006/relationships/hyperlink" Target="http://softuni.bg/" TargetMode="External"/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2" Type="http://schemas.openxmlformats.org/officeDocument/2006/relationships/hyperlink" Target="http://www.introprogramming.info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12.png"/><Relationship Id="rId4" Type="http://schemas.openxmlformats.org/officeDocument/2006/relationships/hyperlink" Target="http://softuni.bg/" TargetMode="External"/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2" Type="http://schemas.openxmlformats.org/officeDocument/2006/relationships/hyperlink" Target="http://www.introprogramming.info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resentation 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4366413" y="314301"/>
            <a:ext cx="7382341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100000"/>
              <a:buFont typeface="Calibri"/>
              <a:buNone/>
              <a:defRPr b="1" i="0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4366413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1" lvl="4" marL="2437972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5" lvl="5" marL="3047466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760412" y="4164083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28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/>
          <p:nvPr>
            <p:ph idx="3" type="pic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4" type="body"/>
          </p:nvPr>
        </p:nvSpPr>
        <p:spPr>
          <a:xfrm>
            <a:off x="760413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5" type="body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2000" u="none" cap="none" strike="noStrike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b="1" i="0" sz="16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7" lvl="0" marL="30474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descr="D:\_WORK PROJECTS\Nakov\Presentation Slides Design\STORE\Software University Foundation Logo BG and ENG black WHITOUT background CMYK.png"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446212" y="4953000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  <a:defRPr b="1" i="0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446212" y="5754968"/>
            <a:ext cx="8938472" cy="6882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79999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1" lvl="4" marL="2437972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5" lvl="5" marL="304746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D:\_WORK PROJECTS\Nakov\Presentation Slides Design\STORE\Software University Foundation Logo BG and ENG black WHITOUT background CMYK.png"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estions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rot="-632982">
            <a:off x="52437" y="3176455"/>
            <a:ext cx="731329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444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ct val="70000"/>
              <a:buFont typeface="Noto Sans Symbols"/>
              <a:buNone/>
            </a:pPr>
            <a:r>
              <a:rPr b="1" i="0" lang="en-US" sz="10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Shape 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2" y="261000"/>
            <a:ext cx="2049687" cy="66987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>
            <a:hlinkClick r:id="rId4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1" name="Shape 41">
            <a:hlinkClick r:id="rId5"/>
          </p:cNvPr>
          <p:cNvSpPr txBox="1"/>
          <p:nvPr/>
        </p:nvSpPr>
        <p:spPr>
          <a:xfrm rot="-969481">
            <a:off x="7568290" y="4341197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2" name="Shape 42">
            <a:hlinkClick r:id="rId6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3" name="Shape 43">
            <a:hlinkClick r:id="rId7"/>
          </p:cNvPr>
          <p:cNvSpPr txBox="1"/>
          <p:nvPr/>
        </p:nvSpPr>
        <p:spPr>
          <a:xfrm rot="-628738">
            <a:off x="6094412" y="610908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4" name="Shape 44">
            <a:hlinkClick r:id="rId8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5" name="Shape 45">
            <a:hlinkClick r:id="rId9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6" name="Shape 46">
            <a:hlinkClick r:id="rId10"/>
          </p:cNvPr>
          <p:cNvSpPr txBox="1"/>
          <p:nvPr/>
        </p:nvSpPr>
        <p:spPr>
          <a:xfrm rot="-627734">
            <a:off x="11754532" y="232084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7" name="Shape 47">
            <a:hlinkClick r:id="rId11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8" name="Shape 48">
            <a:hlinkClick r:id="rId12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resentation 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4366413" y="314301"/>
            <a:ext cx="7382341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Font typeface="Calibri"/>
              <a:buNone/>
              <a:defRPr b="1" i="0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4366413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1" lvl="4" marL="2437972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5" lvl="5" marL="3047466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760412" y="4164083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28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/>
          <p:nvPr>
            <p:ph idx="3" type="pic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760413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5" type="body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20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16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7" lvl="0" marL="30474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b="1" i="0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1" lvl="4" marL="2437972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5" lvl="5" marL="304746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estions Slide">
    <p:bg>
      <p:bgPr>
        <a:blipFill rotWithShape="1">
          <a:blip r:embed="rId2">
            <a:alphaModFix/>
          </a:blip>
          <a:stretch>
            <a:fillRect b="-1999" l="0" r="0" t="-1998"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2" y="261000"/>
            <a:ext cx="2049687" cy="6698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>
            <a:hlinkClick r:id="rId4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1" name="Shape 81">
            <a:hlinkClick r:id="rId5"/>
          </p:cNvPr>
          <p:cNvSpPr txBox="1"/>
          <p:nvPr/>
        </p:nvSpPr>
        <p:spPr>
          <a:xfrm rot="-969481">
            <a:off x="7568290" y="4341197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2" name="Shape 82">
            <a:hlinkClick r:id="rId6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3" name="Shape 83">
            <a:hlinkClick r:id="rId7"/>
          </p:cNvPr>
          <p:cNvSpPr txBox="1"/>
          <p:nvPr/>
        </p:nvSpPr>
        <p:spPr>
          <a:xfrm rot="-628738">
            <a:off x="6094412" y="610908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4" name="Shape 84">
            <a:hlinkClick r:id="rId8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5" name="Shape 85">
            <a:hlinkClick r:id="rId9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6" name="Shape 86">
            <a:hlinkClick r:id="rId10"/>
          </p:cNvPr>
          <p:cNvSpPr txBox="1"/>
          <p:nvPr/>
        </p:nvSpPr>
        <p:spPr>
          <a:xfrm rot="-627734">
            <a:off x="11754532" y="232084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7" name="Shape 87">
            <a:hlinkClick r:id="rId11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8" name="Shape 88">
            <a:hlinkClick r:id="rId12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89" name="Shape 89"/>
          <p:cNvSpPr/>
          <p:nvPr/>
        </p:nvSpPr>
        <p:spPr>
          <a:xfrm rot="-632982">
            <a:off x="52437" y="3176455"/>
            <a:ext cx="731329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ct val="25000"/>
              <a:buFont typeface="Noto Sans Symbols"/>
              <a:buNone/>
            </a:pPr>
            <a:r>
              <a:rPr b="1" lang="en-US" sz="10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7" lvl="0" marL="30474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7" lvl="0" marL="30474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hyperlink" Target="http://softuni.b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hyperlink" Target="http://www.telenor.bg/" TargetMode="External"/><Relationship Id="rId11" Type="http://schemas.openxmlformats.org/officeDocument/2006/relationships/image" Target="../media/image26.png"/><Relationship Id="rId10" Type="http://schemas.openxmlformats.org/officeDocument/2006/relationships/hyperlink" Target="http://www.softwaregroup-bg.com/" TargetMode="External"/><Relationship Id="rId21" Type="http://schemas.openxmlformats.org/officeDocument/2006/relationships/image" Target="../media/image36.png"/><Relationship Id="rId13" Type="http://schemas.openxmlformats.org/officeDocument/2006/relationships/image" Target="../media/image27.png"/><Relationship Id="rId12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softuni.bg/courses/php-basics/" TargetMode="External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5" Type="http://schemas.openxmlformats.org/officeDocument/2006/relationships/image" Target="../media/image31.png"/><Relationship Id="rId14" Type="http://schemas.openxmlformats.org/officeDocument/2006/relationships/hyperlink" Target="http://www.infragistics.com/" TargetMode="External"/><Relationship Id="rId17" Type="http://schemas.openxmlformats.org/officeDocument/2006/relationships/image" Target="../media/image32.png"/><Relationship Id="rId16" Type="http://schemas.openxmlformats.org/officeDocument/2006/relationships/hyperlink" Target="http://netpeak.bg/" TargetMode="External"/><Relationship Id="rId5" Type="http://schemas.openxmlformats.org/officeDocument/2006/relationships/image" Target="../media/image22.png"/><Relationship Id="rId19" Type="http://schemas.openxmlformats.org/officeDocument/2006/relationships/image" Target="../media/image34.png"/><Relationship Id="rId6" Type="http://schemas.openxmlformats.org/officeDocument/2006/relationships/hyperlink" Target="http://xs-software.com/" TargetMode="External"/><Relationship Id="rId18" Type="http://schemas.openxmlformats.org/officeDocument/2006/relationships/hyperlink" Target="http://www.superhosting.bg/" TargetMode="External"/><Relationship Id="rId7" Type="http://schemas.openxmlformats.org/officeDocument/2006/relationships/image" Target="../media/image21.png"/><Relationship Id="rId8" Type="http://schemas.openxmlformats.org/officeDocument/2006/relationships/hyperlink" Target="http://smartit.bg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php.net/manual/" TargetMode="External"/><Relationship Id="rId9" Type="http://schemas.openxmlformats.org/officeDocument/2006/relationships/image" Target="../media/image13.png"/><Relationship Id="rId5" Type="http://schemas.openxmlformats.org/officeDocument/2006/relationships/hyperlink" Target="http://www.php.net/manual/en/cc.license.php" TargetMode="External"/><Relationship Id="rId6" Type="http://schemas.openxmlformats.org/officeDocument/2006/relationships/hyperlink" Target="http://php-uroci.devbg.org/" TargetMode="External"/><Relationship Id="rId7" Type="http://schemas.openxmlformats.org/officeDocument/2006/relationships/hyperlink" Target="http://creativecommons.org/licenses/by-nc-sa/3.0/deed.en_US" TargetMode="External"/><Relationship Id="rId8" Type="http://schemas.openxmlformats.org/officeDocument/2006/relationships/hyperlink" Target="http://creativecommons.org/licenses/by-nc-sa/4.0/" TargetMode="Externa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hyperlink" Target="http://softuni.org/" TargetMode="External"/><Relationship Id="rId13" Type="http://schemas.openxmlformats.org/officeDocument/2006/relationships/image" Target="../media/image29.png"/><Relationship Id="rId12" Type="http://schemas.openxmlformats.org/officeDocument/2006/relationships/hyperlink" Target="http://www.facebook.com/SoftwareUniversity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softuni.org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8.png"/><Relationship Id="rId15" Type="http://schemas.openxmlformats.org/officeDocument/2006/relationships/image" Target="../media/image33.png"/><Relationship Id="rId14" Type="http://schemas.openxmlformats.org/officeDocument/2006/relationships/hyperlink" Target="http://www.youtube.com/SoftwareUniversity" TargetMode="External"/><Relationship Id="rId17" Type="http://schemas.openxmlformats.org/officeDocument/2006/relationships/image" Target="../media/image35.png"/><Relationship Id="rId16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://www.youtube.com/SoftwareUniversity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softuni.b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elerik.com/fiddl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3259097" y="785812"/>
            <a:ext cx="8160257" cy="1171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34290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100000"/>
              <a:buFont typeface="Calibri"/>
              <a:buNone/>
            </a:pPr>
            <a:r>
              <a:rPr lang="en-US"/>
              <a:t>HTTP, HTML and PHP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3124082" y="2057657"/>
            <a:ext cx="8361039" cy="1776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983" y="2972635"/>
            <a:ext cx="2175525" cy="761165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D:\_WORK PROJECTS\Nakov\Presentation Slides Design\STORE\Software University Foundation Logo BG and ENG black WHITOUT background CMYK.png" id="98" name="Shape 98"/>
          <p:cNvPicPr preferRelativeResize="0"/>
          <p:nvPr/>
        </p:nvPicPr>
        <p:blipFill rotWithShape="1">
          <a:blip r:embed="rId5">
            <a:alphaModFix/>
          </a:blip>
          <a:srcRect b="0" l="-2033" r="-4043" t="-12099"/>
          <a:stretch/>
        </p:blipFill>
        <p:spPr>
          <a:xfrm>
            <a:off x="825157" y="1887144"/>
            <a:ext cx="2172351" cy="795696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9587" y="4450313"/>
            <a:ext cx="3814707" cy="198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30403" y="4728259"/>
            <a:ext cx="2684121" cy="142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2" type="body"/>
          </p:nvPr>
        </p:nvSpPr>
        <p:spPr>
          <a:xfrm>
            <a:off x="760412" y="4343558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1778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760413" y="4813457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4605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1" i="0" lang="en-US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103" name="Shape 103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143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104" name="Shape 104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0160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http://softuni.bg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44500" lvl="0" marL="457200" rtl="0">
              <a:spcBef>
                <a:spcPts val="0"/>
              </a:spcBef>
            </a:pPr>
            <a:r>
              <a:rPr lang="en-US"/>
              <a:t>Headers</a:t>
            </a:r>
          </a:p>
          <a:p>
            <a:pPr indent="-391160" lvl="1" marL="914400" rtl="0">
              <a:spcBef>
                <a:spcPts val="0"/>
              </a:spcBef>
            </a:pPr>
            <a:r>
              <a:rPr lang="en-US"/>
              <a:t>system information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Body</a:t>
            </a:r>
          </a:p>
          <a:p>
            <a:pPr indent="-391160" lvl="1" marL="914400" rtl="0">
              <a:spcBef>
                <a:spcPts val="0"/>
              </a:spcBef>
            </a:pPr>
            <a:r>
              <a:rPr lang="en-US"/>
              <a:t>useful information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-US"/>
              <a:t>Delimiter is first empty line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-US"/>
              <a:t>Exists both in request and in response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 parts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 Request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407400" y="1972475"/>
            <a:ext cx="11417100" cy="3785700"/>
          </a:xfrm>
          <a:prstGeom prst="rect">
            <a:avLst/>
          </a:prstGeom>
          <a:solidFill>
            <a:srgbClr val="D9D4C6">
              <a:alpha val="2471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GET /edit.php?id=5 HTTP/1.1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Host: abv.bg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User-Agent: Mozilla/5.0 (Windows; U; Windows NT 6.1; enUS; rv: 1.9.1.5) Gecko/20091102 Firefox/3.5.5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Accept: text/html,application/xhtml+xml,application/xml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US" sz="24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Accept-Language: en-us,en Accept-Charset: UTF-8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 Response Header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07400" y="1972475"/>
            <a:ext cx="11417100" cy="3785700"/>
          </a:xfrm>
          <a:prstGeom prst="rect">
            <a:avLst/>
          </a:prstGeom>
          <a:solidFill>
            <a:srgbClr val="D9D4C6">
              <a:alpha val="2471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SzPct val="45833"/>
              <a:buNone/>
            </a:pPr>
            <a:r>
              <a:rPr b="1" lang="en-US" sz="24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HTTP/1.1 200 OK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SzPct val="45833"/>
              <a:buNone/>
            </a:pPr>
            <a:r>
              <a:rPr b="1" lang="en-US" sz="24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Date: Mon, 23 May 2005 22:38:34 GMT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SzPct val="45833"/>
              <a:buNone/>
            </a:pPr>
            <a:r>
              <a:rPr b="1" lang="en-US" sz="24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Server: Apache/1.3.3.7 (Unix) (Red-Hat/Linux)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SzPct val="45833"/>
              <a:buNone/>
            </a:pPr>
            <a:r>
              <a:rPr b="1" lang="en-US" sz="24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Last-Modified: Wed, 08 Jan 2003 23:11:55 GMT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SzPct val="45833"/>
              <a:buNone/>
            </a:pPr>
            <a:r>
              <a:rPr b="1" lang="en-US" sz="24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ETag: "3f80f-1b6-3e1cb03b"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SzPct val="45833"/>
              <a:buNone/>
            </a:pPr>
            <a:r>
              <a:rPr b="1" lang="en-US" sz="24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text/html; charset=UTF-8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SzPct val="45833"/>
              <a:buNone/>
            </a:pPr>
            <a:r>
              <a:rPr b="1" lang="en-US" sz="24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Content-Length: 138 Accept-Ranges: bytes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SzPct val="45833"/>
              <a:buNone/>
            </a:pPr>
            <a:r>
              <a:rPr b="1" lang="en-US" sz="24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Connection: close 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&lt;html&gt;</a:t>
            </a:r>
            <a:br>
              <a:rPr lang="en-US"/>
            </a:br>
            <a:r>
              <a:rPr lang="en-US"/>
              <a:t>	&lt;head&gt;</a:t>
            </a:r>
            <a:br>
              <a:rPr lang="en-US"/>
            </a:br>
            <a:r>
              <a:rPr lang="en-US"/>
              <a:t>		&lt;title&gt;An Example Page&lt;/title&gt;</a:t>
            </a:r>
            <a:br>
              <a:rPr lang="en-US"/>
            </a:br>
            <a:r>
              <a:rPr lang="en-US"/>
              <a:t>	&lt;/head&gt;</a:t>
            </a:r>
            <a:br>
              <a:rPr lang="en-US"/>
            </a:br>
            <a:r>
              <a:rPr lang="en-US"/>
              <a:t>	&lt;body&gt;</a:t>
            </a:r>
            <a:br>
              <a:rPr lang="en-US"/>
            </a:br>
            <a:r>
              <a:rPr lang="en-US"/>
              <a:t>		Hello World, this is a very simple HTML document.</a:t>
            </a:r>
            <a:br>
              <a:rPr lang="en-US"/>
            </a:br>
            <a:r>
              <a:rPr lang="en-US"/>
              <a:t>	&lt;/body&gt;</a:t>
            </a:r>
            <a:br>
              <a:rPr lang="en-US"/>
            </a:br>
            <a:r>
              <a:rPr lang="en-US"/>
              <a:t>&lt;/html&gt;</a:t>
            </a:r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 Response Body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44500" lvl="0" marL="457200" rtl="0">
              <a:spcBef>
                <a:spcPts val="0"/>
              </a:spcBef>
            </a:pPr>
            <a:r>
              <a:rPr b="1" lang="en-US"/>
              <a:t>GET </a:t>
            </a:r>
          </a:p>
          <a:p>
            <a:pPr indent="-444500" lvl="0" marL="457200" rtl="0">
              <a:spcBef>
                <a:spcPts val="0"/>
              </a:spcBef>
            </a:pPr>
            <a:r>
              <a:rPr b="1" lang="en-US"/>
              <a:t>POST 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HEAD 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PUT 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DELETE 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CONNECT </a:t>
            </a:r>
          </a:p>
          <a:p>
            <a:pPr indent="-444500" lvl="0" marL="457200">
              <a:spcBef>
                <a:spcPts val="0"/>
              </a:spcBef>
            </a:pPr>
            <a:r>
              <a:rPr lang="en-US"/>
              <a:t>OPTIONS</a:t>
            </a:r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 Methods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44500" lvl="0" marL="457200" rtl="0">
              <a:spcBef>
                <a:spcPts val="0"/>
              </a:spcBef>
            </a:pPr>
            <a:r>
              <a:rPr lang="en-US"/>
              <a:t>1xx - Informations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2xx - Success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3xx - Redirects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4xx - Client errors</a:t>
            </a:r>
          </a:p>
          <a:p>
            <a:pPr indent="-444500" lvl="0" marL="457200">
              <a:spcBef>
                <a:spcPts val="0"/>
              </a:spcBef>
            </a:pPr>
            <a:r>
              <a:rPr lang="en-US"/>
              <a:t>5xx - Server errors</a:t>
            </a:r>
          </a:p>
        </p:txBody>
      </p:sp>
      <p:sp>
        <p:nvSpPr>
          <p:cNvPr id="264" name="Shape 264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 Status codes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44500" lvl="0" marL="457200" rtl="0">
              <a:spcBef>
                <a:spcPts val="0"/>
              </a:spcBef>
            </a:pPr>
            <a:r>
              <a:rPr lang="en-US"/>
              <a:t>200 ОК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404 Not Found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301 Moved Permanently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304 NotModified</a:t>
            </a:r>
          </a:p>
          <a:p>
            <a:pPr indent="-444500" lvl="0" marL="457200">
              <a:spcBef>
                <a:spcPts val="0"/>
              </a:spcBef>
            </a:pPr>
            <a:r>
              <a:rPr lang="en-US"/>
              <a:t>500 Server Error </a:t>
            </a:r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Popular HTTP Codes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370014" y="1295400"/>
            <a:ext cx="9448798" cy="9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4290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HTTP </a:t>
            </a:r>
            <a:r>
              <a:rPr lang="en-US"/>
              <a:t>Headers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624444" y="2278927"/>
            <a:ext cx="8938472" cy="6928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5400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Live Demo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7813" y="3477763"/>
            <a:ext cx="2431734" cy="2602774"/>
          </a:xfrm>
          <a:prstGeom prst="roundRect">
            <a:avLst>
              <a:gd fmla="val 412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70014" y="1295400"/>
            <a:ext cx="94488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4290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lang="en-US"/>
              <a:t>HTML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624444" y="2278927"/>
            <a:ext cx="89385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5400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5082875" y="3191350"/>
            <a:ext cx="1707300" cy="2205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775" y="3415352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is HTML</a:t>
            </a:r>
          </a:p>
        </p:txBody>
      </p:sp>
      <p:sp>
        <p:nvSpPr>
          <p:cNvPr id="301" name="Shape 301"/>
          <p:cNvSpPr/>
          <p:nvPr/>
        </p:nvSpPr>
        <p:spPr>
          <a:xfrm>
            <a:off x="507925" y="1151115"/>
            <a:ext cx="10162800" cy="4814400"/>
          </a:xfrm>
          <a:prstGeom prst="rect">
            <a:avLst/>
          </a:prstGeom>
          <a:solidFill>
            <a:srgbClr val="D9D4C6">
              <a:alpha val="2471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indent="387350" lvl="0" marL="0" marR="0" rtl="0" algn="l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</a:p>
          <a:p>
            <a:pPr indent="387350" lvl="0" marL="457200" marR="0" rtl="0" algn="l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&lt;title&gt;Title of the document&lt;/title&gt;</a:t>
            </a:r>
          </a:p>
          <a:p>
            <a:pPr indent="387350" lvl="0" marL="0" marR="0" rtl="0" algn="l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50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87350" lvl="0" marL="0" marR="0" rtl="0" algn="l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indent="387350" lvl="0" marL="457200" marR="0" rtl="0" algn="l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The content of the document......</a:t>
            </a:r>
          </a:p>
          <a:p>
            <a:pPr indent="-69850" lvl="0" marL="457200" marR="0" rtl="0" algn="l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50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90413" y="1151121"/>
            <a:ext cx="11804822" cy="537388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21590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30250" lvl="0" marL="0" marR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59722"/>
              <a:buFont typeface="Noto Sans Symbols"/>
              <a:buNone/>
            </a:pPr>
            <a:r>
              <a:rPr b="1" i="0" lang="en-US" sz="7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sli.do</a:t>
            </a:r>
            <a:br>
              <a:rPr b="1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#PHP</a:t>
            </a:r>
            <a:r>
              <a:rPr b="1" lang="en-US" sz="11500"/>
              <a:t>-WEB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44500" lvl="0" marL="457200" rtl="0">
              <a:spcBef>
                <a:spcPts val="0"/>
              </a:spcBef>
            </a:pPr>
            <a:r>
              <a:rPr lang="en-US"/>
              <a:t>Structured</a:t>
            </a:r>
          </a:p>
          <a:p>
            <a:pPr indent="-391160" lvl="1" marL="914400" rtl="0">
              <a:spcBef>
                <a:spcPts val="0"/>
              </a:spcBef>
            </a:pPr>
            <a:r>
              <a:rPr lang="en-US"/>
              <a:t>H1, H2, H3,...</a:t>
            </a:r>
          </a:p>
          <a:p>
            <a:pPr indent="-391160" lvl="1" marL="914400" rtl="0">
              <a:spcBef>
                <a:spcPts val="0"/>
              </a:spcBef>
            </a:pPr>
            <a:r>
              <a:rPr lang="en-US"/>
              <a:t>DIV, SPAN, P</a:t>
            </a:r>
          </a:p>
          <a:p>
            <a:pPr indent="-391160" lvl="1" marL="914400" rtl="0">
              <a:spcBef>
                <a:spcPts val="0"/>
              </a:spcBef>
            </a:pPr>
            <a:r>
              <a:rPr lang="en-US"/>
              <a:t>TABLE, TR, TD</a:t>
            </a:r>
          </a:p>
          <a:p>
            <a:pPr indent="-391160" lvl="1" marL="914400" rtl="0">
              <a:spcBef>
                <a:spcPts val="0"/>
              </a:spcBef>
            </a:pPr>
            <a:r>
              <a:rPr lang="en-US"/>
              <a:t>IMG, SCRIPT, STYLE</a:t>
            </a:r>
          </a:p>
          <a:p>
            <a:pPr indent="-391160" lvl="1" marL="914400" rtl="0">
              <a:spcBef>
                <a:spcPts val="0"/>
              </a:spcBef>
            </a:pPr>
            <a:r>
              <a:rPr lang="en-US"/>
              <a:t>UL, OL</a:t>
            </a:r>
          </a:p>
          <a:p>
            <a:pPr indent="-391160" lvl="1" marL="914400" rtl="0">
              <a:spcBef>
                <a:spcPts val="0"/>
              </a:spcBef>
            </a:pPr>
            <a:r>
              <a:rPr lang="en-US"/>
              <a:t>ARTICLE, NAV, 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Interactive</a:t>
            </a:r>
          </a:p>
          <a:p>
            <a:pPr indent="-391160" lvl="1" marL="914400" rtl="0">
              <a:spcBef>
                <a:spcPts val="0"/>
              </a:spcBef>
            </a:pPr>
            <a:r>
              <a:rPr lang="en-US"/>
              <a:t>A</a:t>
            </a:r>
          </a:p>
          <a:p>
            <a:pPr indent="-391160" lvl="1" marL="914400">
              <a:spcBef>
                <a:spcPts val="0"/>
              </a:spcBef>
            </a:pPr>
            <a:r>
              <a:rPr lang="en-US"/>
              <a:t>FORM - INPUT, SELECT, BUTTON, ...</a:t>
            </a:r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Populat HTML tags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HTML + PHP Basic</a:t>
            </a:r>
          </a:p>
        </p:txBody>
      </p:sp>
      <p:sp>
        <p:nvSpPr>
          <p:cNvPr id="317" name="Shape 317"/>
          <p:cNvSpPr/>
          <p:nvPr/>
        </p:nvSpPr>
        <p:spPr>
          <a:xfrm>
            <a:off x="507925" y="1151115"/>
            <a:ext cx="10162800" cy="4814400"/>
          </a:xfrm>
          <a:prstGeom prst="rect">
            <a:avLst/>
          </a:prstGeom>
          <a:solidFill>
            <a:srgbClr val="D9D4C6">
              <a:alpha val="2471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44000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</a:p>
          <a:p>
            <a:pPr indent="-69850" lvl="0" marL="0" marR="0" rtl="0" algn="l">
              <a:spcBef>
                <a:spcPts val="0"/>
              </a:spcBef>
              <a:buSzPct val="44000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</a:p>
          <a:p>
            <a:pPr indent="387350" lvl="0" marL="0" marR="0" rtl="0" algn="l">
              <a:spcBef>
                <a:spcPts val="0"/>
              </a:spcBef>
              <a:buSzPct val="44000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</a:p>
          <a:p>
            <a:pPr indent="387350" lvl="0" marL="457200" marR="0" rtl="0" algn="l">
              <a:spcBef>
                <a:spcPts val="0"/>
              </a:spcBef>
              <a:buSzPct val="44000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&lt;title&gt;Title of the document&lt;/title&gt;</a:t>
            </a:r>
          </a:p>
          <a:p>
            <a:pPr indent="387350" lvl="0" marL="0" marR="0" rtl="0" algn="l">
              <a:spcBef>
                <a:spcPts val="0"/>
              </a:spcBef>
              <a:buSzPct val="44000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87350" lvl="0" marL="0" marR="0" rtl="0" algn="l">
              <a:spcBef>
                <a:spcPts val="0"/>
              </a:spcBef>
              <a:buSzPct val="44000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</a:p>
          <a:p>
            <a:pPr indent="387350" lvl="0" marL="457200" marR="0" rtl="0" algn="l">
              <a:spcBef>
                <a:spcPts val="0"/>
              </a:spcBef>
              <a:buSzPct val="44000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&lt;?php echo “&lt;h1&gt;Hello from PHP&lt;/h1&gt;”; ?&gt;</a:t>
            </a:r>
          </a:p>
          <a:p>
            <a:pPr indent="-69850" lvl="0" marL="457200" marR="0" rtl="0" algn="l">
              <a:spcBef>
                <a:spcPts val="0"/>
              </a:spcBef>
              <a:buSzPct val="44000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spcBef>
                <a:spcPts val="0"/>
              </a:spcBef>
              <a:buSzPct val="44000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70014" y="1763815"/>
            <a:ext cx="9448798" cy="9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4290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Working with </a:t>
            </a:r>
            <a:r>
              <a:rPr lang="en-US"/>
              <a:t>Forms</a:t>
            </a: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612" y="2877359"/>
            <a:ext cx="3246738" cy="3246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507925" y="1151115"/>
            <a:ext cx="10162800" cy="4814400"/>
          </a:xfrm>
          <a:prstGeom prst="rect">
            <a:avLst/>
          </a:prstGeom>
          <a:solidFill>
            <a:srgbClr val="D9D4C6">
              <a:alpha val="2471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SzPct val="44000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&lt;form&gt;</a:t>
            </a:r>
          </a:p>
          <a:p>
            <a:pPr indent="-69850" lvl="0" marL="0" marR="0" rtl="0" algn="l">
              <a:spcBef>
                <a:spcPts val="0"/>
              </a:spcBef>
              <a:buSzPct val="44000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First name:&lt;br&gt;</a:t>
            </a:r>
          </a:p>
          <a:p>
            <a:pPr indent="-69850" lvl="0" marL="0" marR="0" rtl="0" algn="l">
              <a:spcBef>
                <a:spcPts val="0"/>
              </a:spcBef>
              <a:buSzPct val="44000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&lt;input type="text" name="firstname"&gt;&lt;br&gt;</a:t>
            </a:r>
          </a:p>
          <a:p>
            <a:pPr indent="-69850" lvl="0" marL="0" marR="0" rtl="0" algn="l">
              <a:spcBef>
                <a:spcPts val="0"/>
              </a:spcBef>
              <a:buSzPct val="44000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Last name:&lt;br&gt;</a:t>
            </a:r>
          </a:p>
          <a:p>
            <a:pPr indent="-69850" lvl="0" marL="0" marR="0" rtl="0" algn="l">
              <a:spcBef>
                <a:spcPts val="0"/>
              </a:spcBef>
              <a:buSzPct val="44000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 &lt;input type="text" name="lastname"&gt;</a:t>
            </a:r>
          </a:p>
          <a:p>
            <a:pPr indent="-69850" lvl="0" marL="0" marR="0" rtl="0" algn="l">
              <a:spcBef>
                <a:spcPts val="0"/>
              </a:spcBef>
              <a:buSzPct val="44000"/>
              <a:buNone/>
            </a:pPr>
            <a:r>
              <a:rPr b="1" lang="en-US" sz="250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</a:p>
          <a:p>
            <a:pPr indent="-69850" lvl="0" marL="0" marR="0" rtl="0" algn="l"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44500" lvl="0" marL="457200" rtl="0">
              <a:spcBef>
                <a:spcPts val="0"/>
              </a:spcBef>
            </a:pPr>
            <a:r>
              <a:rPr lang="en-US"/>
              <a:t>INPUT</a:t>
            </a:r>
          </a:p>
          <a:p>
            <a:pPr indent="-391160" lvl="1" marL="914400" rtl="0">
              <a:spcBef>
                <a:spcPts val="0"/>
              </a:spcBef>
            </a:pPr>
            <a:r>
              <a:rPr lang="en-US"/>
              <a:t>text, checkbox, </a:t>
            </a:r>
          </a:p>
          <a:p>
            <a:pPr indent="-391160" lvl="1" marL="914400" rtl="0">
              <a:spcBef>
                <a:spcPts val="0"/>
              </a:spcBef>
            </a:pPr>
            <a:r>
              <a:rPr lang="en-US"/>
              <a:t>color, date, datetime, datetime-local, email, month, number</a:t>
            </a:r>
          </a:p>
          <a:p>
            <a:pPr indent="-391160" lvl="1" marL="914400" rtl="0">
              <a:spcBef>
                <a:spcPts val="0"/>
              </a:spcBef>
            </a:pPr>
            <a:r>
              <a:rPr lang="en-US"/>
              <a:t>range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TEXTAREA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FILE</a:t>
            </a:r>
          </a:p>
          <a:p>
            <a:pPr indent="-444500" lvl="0" marL="457200">
              <a:spcBef>
                <a:spcPts val="0"/>
              </a:spcBef>
            </a:pPr>
            <a:r>
              <a:rPr lang="en-US"/>
              <a:t>SELECT</a:t>
            </a:r>
          </a:p>
        </p:txBody>
      </p:sp>
      <p:sp>
        <p:nvSpPr>
          <p:cNvPr id="342" name="Shape 342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Form Elements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446212" y="4953000"/>
            <a:ext cx="8938500" cy="820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HTML Form DEMO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1446212" y="5754968"/>
            <a:ext cx="8938500" cy="68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663" y="2616225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Working with Forms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1529384" y="6400802"/>
            <a:ext cx="10482604" cy="35175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11430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https://softuni.bg/courses/php-basics/ </a:t>
            </a:r>
          </a:p>
        </p:txBody>
      </p:sp>
      <p:pic>
        <p:nvPicPr>
          <p:cNvPr id="359" name="Shape 35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70249" y="3996240"/>
            <a:ext cx="1726158" cy="932887"/>
          </a:xfrm>
          <a:prstGeom prst="roundRect">
            <a:avLst>
              <a:gd fmla="val 2953" name="adj"/>
            </a:avLst>
          </a:prstGeom>
          <a:noFill/>
          <a:ln>
            <a:noFill/>
          </a:ln>
        </p:spPr>
      </p:pic>
      <p:pic>
        <p:nvPicPr>
          <p:cNvPr id="360" name="Shape 360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60390" y="1255207"/>
            <a:ext cx="1752140" cy="804013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61" name="Shape 361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2764" y="1255208"/>
            <a:ext cx="2093874" cy="804013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62" name="Shape 362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2764" y="5373443"/>
            <a:ext cx="3352800" cy="849557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63" name="Shape 363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58563" y="5373443"/>
            <a:ext cx="2753589" cy="849556"/>
          </a:xfrm>
          <a:prstGeom prst="roundRect">
            <a:avLst>
              <a:gd fmla="val 2953" name="adj"/>
            </a:avLst>
          </a:prstGeom>
          <a:noFill/>
          <a:ln>
            <a:noFill/>
          </a:ln>
        </p:spPr>
      </p:pic>
      <p:pic>
        <p:nvPicPr>
          <p:cNvPr id="364" name="Shape 364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633728" y="5373443"/>
            <a:ext cx="4073042" cy="849556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65" name="Shape 365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765249" y="2577353"/>
            <a:ext cx="3631158" cy="783191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66" name="Shape 366">
            <a:hlinkClick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377182" y="1391286"/>
            <a:ext cx="5993358" cy="550371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367" name="Shape 367">
            <a:hlinkClick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12764" y="2380769"/>
            <a:ext cx="1922519" cy="854925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b="0" i="0" lang="en-US" sz="3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 4.0 International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license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Attribution: this work may contain portions from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PHP Manual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by The PHP Group under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CC-BY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PHP and MySQL Web Development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course by Telerik Academy under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CC-BY-NC-SA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377" name="Shape 377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07637" y="3281192"/>
            <a:ext cx="3170776" cy="1109380"/>
          </a:xfrm>
          <a:prstGeom prst="roundRect">
            <a:avLst>
              <a:gd fmla="val 4326" name="adj"/>
            </a:avLst>
          </a:prstGeom>
          <a:noFill/>
          <a:ln cap="flat" cmpd="sng" w="9525">
            <a:solidFill>
              <a:srgbClr val="7B4A3A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4294967295" type="title"/>
          </p:nvPr>
        </p:nvSpPr>
        <p:spPr>
          <a:xfrm>
            <a:off x="259899" y="103056"/>
            <a:ext cx="907415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Free Trainings @ Software University</a:t>
            </a:r>
          </a:p>
        </p:txBody>
      </p:sp>
      <p:sp>
        <p:nvSpPr>
          <p:cNvPr id="385" name="Shape 385"/>
          <p:cNvSpPr txBox="1"/>
          <p:nvPr>
            <p:ph idx="4294967295" type="body"/>
          </p:nvPr>
        </p:nvSpPr>
        <p:spPr>
          <a:xfrm>
            <a:off x="259899" y="1039681"/>
            <a:ext cx="9434513" cy="56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Foundation –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softuni.org</a:t>
            </a:r>
          </a:p>
          <a:p>
            <a:pPr indent="-304747" lvl="0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– High-Quality Education, Profession and Job for Software Developers</a:t>
            </a:r>
          </a:p>
          <a:p>
            <a:pPr indent="-241193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softuni.bg</a:t>
            </a:r>
            <a:r>
              <a:rPr b="0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04747" lvl="1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Facebook</a:t>
            </a:r>
          </a:p>
          <a:p>
            <a:pPr indent="-241193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facebook.com/SoftwareUniversity</a:t>
            </a:r>
          </a:p>
          <a:p>
            <a:pPr indent="-304747" lvl="1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YouTube</a:t>
            </a:r>
          </a:p>
          <a:p>
            <a:pPr indent="-241193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youtube.com/SoftwareUniversity</a:t>
            </a:r>
          </a:p>
          <a:p>
            <a:pPr indent="-304747" lvl="1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Forums –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forum.softuni.bg</a:t>
            </a:r>
          </a:p>
        </p:txBody>
      </p:sp>
      <p:pic>
        <p:nvPicPr>
          <p:cNvPr id="386" name="Shape 386" title="Software University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7213" l="0" r="0" t="7214"/>
          <a:stretch/>
        </p:blipFill>
        <p:spPr>
          <a:xfrm>
            <a:off x="9659438" y="1594686"/>
            <a:ext cx="1830387" cy="1566275"/>
          </a:xfrm>
          <a:prstGeom prst="rect">
            <a:avLst/>
          </a:prstGeom>
          <a:noFill/>
          <a:ln cap="flat" cmpd="sng" w="12700">
            <a:solidFill>
              <a:srgbClr val="55438F">
                <a:alpha val="6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87" name="Shape 387" title="Software University Foundation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-15226" l="-5359" r="-5359" t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C87D0E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88" name="Shape 388" title="Software University @ Facebook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075536" y="3385124"/>
            <a:ext cx="1003034" cy="1016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 title="Software University Videos @ YouTube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656544" y="4589658"/>
            <a:ext cx="1837133" cy="674417"/>
          </a:xfrm>
          <a:prstGeom prst="rect">
            <a:avLst/>
          </a:prstGeom>
          <a:noFill/>
          <a:ln cap="flat" cmpd="sng" w="25400">
            <a:solidFill>
              <a:srgbClr val="7F7F7F">
                <a:alpha val="24705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90" name="Shape 390" title="Software University - Forum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109334" y="5540172"/>
            <a:ext cx="970116" cy="9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90413" y="998730"/>
            <a:ext cx="11804822" cy="558061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446087" lvl="0" marL="446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 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Methods</a:t>
            </a:r>
          </a:p>
          <a:p>
            <a:pPr indent="-446087" lvl="0" marL="44608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 Basic</a:t>
            </a:r>
          </a:p>
          <a:p>
            <a:pPr indent="-446087" lvl="0" marL="44608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AutoNum type="arabicPeriod"/>
            </a:pPr>
            <a:r>
              <a:rPr lang="en-US" sz="3200"/>
              <a:t>HTML Forms</a:t>
            </a:r>
          </a:p>
          <a:p>
            <a: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</a:pPr>
            <a:r>
              <a:rPr lang="en-US"/>
              <a:t>Elements</a:t>
            </a: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4342" y="2771301"/>
            <a:ext cx="2684121" cy="1422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graphicsfuel.com/wp-content/uploads/2012/07/books-icon-512.png" id="120" name="Shape 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9597" y="2618910"/>
            <a:ext cx="3844337" cy="384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446212" y="1223784"/>
            <a:ext cx="8938472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788988" lvl="0" marL="446088" marR="0" rtl="0" algn="ctr">
              <a:lnSpc>
                <a:spcPct val="100000"/>
              </a:lnSpc>
              <a:spcBef>
                <a:spcPts val="0"/>
              </a:spcBef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HTTP 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446212" y="2115762"/>
            <a:ext cx="8938472" cy="6882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5400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Browsers </a:t>
            </a:r>
            <a:r>
              <a:rPr lang="en-US"/>
              <a:t>talk with Servers</a:t>
            </a: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8919" y="3158970"/>
            <a:ext cx="4993057" cy="2920237"/>
          </a:xfrm>
          <a:prstGeom prst="roundRect">
            <a:avLst>
              <a:gd fmla="val 221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5772500" y="2759425"/>
            <a:ext cx="6168000" cy="2343600"/>
          </a:xfrm>
          <a:prstGeom prst="rect">
            <a:avLst/>
          </a:prstGeom>
          <a:solidFill>
            <a:srgbClr val="603A14"/>
          </a:solidFill>
          <a:ln cap="flat" cmpd="sng" w="9525">
            <a:solidFill>
              <a:srgbClr val="F3F3F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</a:rPr>
              <a:t>Server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Big Picture</a:t>
            </a:r>
          </a:p>
        </p:txBody>
      </p:sp>
      <p:sp>
        <p:nvSpPr>
          <p:cNvPr id="139" name="Shape 139"/>
          <p:cNvSpPr/>
          <p:nvPr/>
        </p:nvSpPr>
        <p:spPr>
          <a:xfrm>
            <a:off x="10398575" y="3048625"/>
            <a:ext cx="1471025" cy="1481175"/>
          </a:xfrm>
          <a:prstGeom prst="flowChartMagneticDisk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DB</a:t>
            </a:r>
          </a:p>
        </p:txBody>
      </p:sp>
      <p:sp>
        <p:nvSpPr>
          <p:cNvPr id="140" name="Shape 140"/>
          <p:cNvSpPr/>
          <p:nvPr/>
        </p:nvSpPr>
        <p:spPr>
          <a:xfrm>
            <a:off x="8349325" y="3390963"/>
            <a:ext cx="1579338" cy="923184"/>
          </a:xfrm>
          <a:prstGeom prst="flowChartTerminator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PHP</a:t>
            </a:r>
          </a:p>
        </p:txBody>
      </p:sp>
      <p:sp>
        <p:nvSpPr>
          <p:cNvPr id="141" name="Shape 141"/>
          <p:cNvSpPr/>
          <p:nvPr/>
        </p:nvSpPr>
        <p:spPr>
          <a:xfrm>
            <a:off x="6188450" y="3380875"/>
            <a:ext cx="1633325" cy="1110900"/>
          </a:xfrm>
          <a:prstGeom prst="flowChartPredefinedProcess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Web</a:t>
            </a:r>
            <a:br>
              <a:rPr lang="en-US" sz="2400"/>
            </a:br>
            <a:r>
              <a:rPr lang="en-US" sz="2400"/>
              <a:t>Server</a:t>
            </a:r>
          </a:p>
        </p:txBody>
      </p:sp>
      <p:sp>
        <p:nvSpPr>
          <p:cNvPr id="142" name="Shape 142"/>
          <p:cNvSpPr/>
          <p:nvPr/>
        </p:nvSpPr>
        <p:spPr>
          <a:xfrm>
            <a:off x="3357950" y="3048625"/>
            <a:ext cx="2191320" cy="1775412"/>
          </a:xfrm>
          <a:prstGeom prst="cloud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Internet</a:t>
            </a:r>
          </a:p>
        </p:txBody>
      </p:sp>
      <p:sp>
        <p:nvSpPr>
          <p:cNvPr id="143" name="Shape 143"/>
          <p:cNvSpPr/>
          <p:nvPr/>
        </p:nvSpPr>
        <p:spPr>
          <a:xfrm>
            <a:off x="1237250" y="3474775"/>
            <a:ext cx="1410300" cy="923100"/>
          </a:xfrm>
          <a:prstGeom prst="flowChartAlternateProcess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Browser</a:t>
            </a:r>
          </a:p>
        </p:txBody>
      </p:sp>
      <p:sp>
        <p:nvSpPr>
          <p:cNvPr id="144" name="Shape 144"/>
          <p:cNvSpPr/>
          <p:nvPr/>
        </p:nvSpPr>
        <p:spPr>
          <a:xfrm>
            <a:off x="405825" y="3753663"/>
            <a:ext cx="618900" cy="466800"/>
          </a:xfrm>
          <a:prstGeom prst="smileyFace">
            <a:avLst>
              <a:gd fmla="val 4653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5" name="Shape 145"/>
          <p:cNvCxnSpPr/>
          <p:nvPr/>
        </p:nvCxnSpPr>
        <p:spPr>
          <a:xfrm>
            <a:off x="2495675" y="3789225"/>
            <a:ext cx="3915900" cy="15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6" name="Shape 146"/>
          <p:cNvCxnSpPr/>
          <p:nvPr/>
        </p:nvCxnSpPr>
        <p:spPr>
          <a:xfrm>
            <a:off x="7466400" y="3783925"/>
            <a:ext cx="11667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7" name="Shape 147"/>
          <p:cNvCxnSpPr/>
          <p:nvPr/>
        </p:nvCxnSpPr>
        <p:spPr>
          <a:xfrm>
            <a:off x="9607000" y="3783925"/>
            <a:ext cx="11667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/>
          <p:nvPr/>
        </p:nvCxnSpPr>
        <p:spPr>
          <a:xfrm>
            <a:off x="2475375" y="4088725"/>
            <a:ext cx="3930900" cy="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49" name="Shape 149"/>
          <p:cNvCxnSpPr/>
          <p:nvPr/>
        </p:nvCxnSpPr>
        <p:spPr>
          <a:xfrm>
            <a:off x="7466400" y="4088725"/>
            <a:ext cx="1166700" cy="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50" name="Shape 150"/>
          <p:cNvCxnSpPr/>
          <p:nvPr/>
        </p:nvCxnSpPr>
        <p:spPr>
          <a:xfrm>
            <a:off x="9607000" y="4088725"/>
            <a:ext cx="1166700" cy="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51" name="Shape 151"/>
          <p:cNvSpPr/>
          <p:nvPr/>
        </p:nvSpPr>
        <p:spPr>
          <a:xfrm>
            <a:off x="1237250" y="5240000"/>
            <a:ext cx="1410300" cy="923100"/>
          </a:xfrm>
          <a:prstGeom prst="flowChartAlternateProcess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DB Client</a:t>
            </a:r>
          </a:p>
        </p:txBody>
      </p:sp>
      <p:cxnSp>
        <p:nvCxnSpPr>
          <p:cNvPr id="152" name="Shape 152"/>
          <p:cNvCxnSpPr>
            <a:stCxn id="151" idx="3"/>
            <a:endCxn id="139" idx="3"/>
          </p:cNvCxnSpPr>
          <p:nvPr/>
        </p:nvCxnSpPr>
        <p:spPr>
          <a:xfrm flipH="1" rot="10800000">
            <a:off x="2647550" y="4529750"/>
            <a:ext cx="8486400" cy="1171800"/>
          </a:xfrm>
          <a:prstGeom prst="bentConnector2">
            <a:avLst/>
          </a:prstGeom>
          <a:noFill/>
          <a:ln cap="flat" cmpd="sng" w="76200">
            <a:solidFill>
              <a:srgbClr val="FF0000"/>
            </a:solidFill>
            <a:prstDash val="dash"/>
            <a:round/>
            <a:headEnd len="lg" w="lg" type="stealth"/>
            <a:tailEnd len="lg" w="lg" type="stealth"/>
          </a:ln>
        </p:spPr>
      </p:cxnSp>
      <p:sp>
        <p:nvSpPr>
          <p:cNvPr id="153" name="Shape 153"/>
          <p:cNvSpPr/>
          <p:nvPr/>
        </p:nvSpPr>
        <p:spPr>
          <a:xfrm>
            <a:off x="2353625" y="1988425"/>
            <a:ext cx="1278300" cy="537600"/>
          </a:xfrm>
          <a:prstGeom prst="wedgeRoundRectCallout">
            <a:avLst>
              <a:gd fmla="val 12697" name="adj1"/>
              <a:gd fmla="val 28023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HTTP</a:t>
            </a:r>
          </a:p>
        </p:txBody>
      </p:sp>
      <p:sp>
        <p:nvSpPr>
          <p:cNvPr id="154" name="Shape 154"/>
          <p:cNvSpPr/>
          <p:nvPr/>
        </p:nvSpPr>
        <p:spPr>
          <a:xfrm>
            <a:off x="7182625" y="1907275"/>
            <a:ext cx="1278300" cy="537600"/>
          </a:xfrm>
          <a:prstGeom prst="wedgeRoundRectCallout">
            <a:avLst>
              <a:gd fmla="val 12697" name="adj1"/>
              <a:gd fmla="val 28023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FILE</a:t>
            </a:r>
          </a:p>
        </p:txBody>
      </p:sp>
      <p:sp>
        <p:nvSpPr>
          <p:cNvPr id="155" name="Shape 155"/>
          <p:cNvSpPr/>
          <p:nvPr/>
        </p:nvSpPr>
        <p:spPr>
          <a:xfrm>
            <a:off x="9292775" y="1937725"/>
            <a:ext cx="2191200" cy="537600"/>
          </a:xfrm>
          <a:prstGeom prst="wedgeRoundRectCallout">
            <a:avLst>
              <a:gd fmla="val -12960" name="adj1"/>
              <a:gd fmla="val 28589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TCP/Socket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HyperText Transfer Protocol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Main protocol for WEB communication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Base on client-server principe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Text based - easy to read, easy to debug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Use request/response principe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is HTTP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5772500" y="2192225"/>
            <a:ext cx="6168000" cy="4122600"/>
          </a:xfrm>
          <a:prstGeom prst="rect">
            <a:avLst/>
          </a:prstGeom>
          <a:solidFill>
            <a:srgbClr val="603A14"/>
          </a:solidFill>
          <a:ln cap="flat" cmpd="sng" w="9525">
            <a:solidFill>
              <a:srgbClr val="F3F3F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</a:rPr>
              <a:t>Server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Web Page Loading</a:t>
            </a:r>
          </a:p>
        </p:txBody>
      </p:sp>
      <p:sp>
        <p:nvSpPr>
          <p:cNvPr id="172" name="Shape 172"/>
          <p:cNvSpPr/>
          <p:nvPr/>
        </p:nvSpPr>
        <p:spPr>
          <a:xfrm>
            <a:off x="8727625" y="2353063"/>
            <a:ext cx="1579338" cy="923184"/>
          </a:xfrm>
          <a:prstGeom prst="flowChartTerminator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PHP</a:t>
            </a:r>
          </a:p>
        </p:txBody>
      </p:sp>
      <p:sp>
        <p:nvSpPr>
          <p:cNvPr id="173" name="Shape 173"/>
          <p:cNvSpPr/>
          <p:nvPr/>
        </p:nvSpPr>
        <p:spPr>
          <a:xfrm>
            <a:off x="6188450" y="2706350"/>
            <a:ext cx="1633325" cy="3424150"/>
          </a:xfrm>
          <a:prstGeom prst="flowChartPredefinedProcess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Web</a:t>
            </a:r>
            <a:br>
              <a:rPr lang="en-US" sz="2400"/>
            </a:br>
            <a:r>
              <a:rPr lang="en-US" sz="2400"/>
              <a:t>Server</a:t>
            </a:r>
          </a:p>
        </p:txBody>
      </p:sp>
      <p:sp>
        <p:nvSpPr>
          <p:cNvPr id="174" name="Shape 174"/>
          <p:cNvSpPr/>
          <p:nvPr/>
        </p:nvSpPr>
        <p:spPr>
          <a:xfrm>
            <a:off x="1173725" y="2192225"/>
            <a:ext cx="1473900" cy="4122600"/>
          </a:xfrm>
          <a:prstGeom prst="flowChartAlternateProcess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Browser</a:t>
            </a:r>
          </a:p>
        </p:txBody>
      </p:sp>
      <p:sp>
        <p:nvSpPr>
          <p:cNvPr id="175" name="Shape 175"/>
          <p:cNvSpPr/>
          <p:nvPr/>
        </p:nvSpPr>
        <p:spPr>
          <a:xfrm>
            <a:off x="405825" y="3753663"/>
            <a:ext cx="618900" cy="466800"/>
          </a:xfrm>
          <a:prstGeom prst="smileyFace">
            <a:avLst>
              <a:gd fmla="val 4653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6" name="Shape 176"/>
          <p:cNvCxnSpPr/>
          <p:nvPr/>
        </p:nvCxnSpPr>
        <p:spPr>
          <a:xfrm flipH="1" rot="10800000">
            <a:off x="2541425" y="3170750"/>
            <a:ext cx="3957300" cy="1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7" name="Shape 177"/>
          <p:cNvCxnSpPr>
            <a:endCxn id="172" idx="1"/>
          </p:cNvCxnSpPr>
          <p:nvPr/>
        </p:nvCxnSpPr>
        <p:spPr>
          <a:xfrm flipH="1" rot="10800000">
            <a:off x="7624225" y="2814655"/>
            <a:ext cx="1103400" cy="260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/>
          <p:nvPr/>
        </p:nvCxnSpPr>
        <p:spPr>
          <a:xfrm>
            <a:off x="2488163" y="3429000"/>
            <a:ext cx="3930900" cy="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79" name="Shape 179"/>
          <p:cNvCxnSpPr/>
          <p:nvPr/>
        </p:nvCxnSpPr>
        <p:spPr>
          <a:xfrm flipH="1" rot="10800000">
            <a:off x="7692200" y="3055550"/>
            <a:ext cx="1125000" cy="32010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80" name="Shape 180"/>
          <p:cNvSpPr/>
          <p:nvPr/>
        </p:nvSpPr>
        <p:spPr>
          <a:xfrm>
            <a:off x="3191350" y="2657850"/>
            <a:ext cx="1261200" cy="320100"/>
          </a:xfrm>
          <a:prstGeom prst="wedgeRoundRectCallout">
            <a:avLst>
              <a:gd fmla="val -70766" name="adj1"/>
              <a:gd fmla="val 8531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index.php</a:t>
            </a:r>
          </a:p>
        </p:txBody>
      </p:sp>
      <p:cxnSp>
        <p:nvCxnSpPr>
          <p:cNvPr id="181" name="Shape 181"/>
          <p:cNvCxnSpPr/>
          <p:nvPr/>
        </p:nvCxnSpPr>
        <p:spPr>
          <a:xfrm>
            <a:off x="2495663" y="4245875"/>
            <a:ext cx="3915900" cy="15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2" name="Shape 182"/>
          <p:cNvSpPr/>
          <p:nvPr/>
        </p:nvSpPr>
        <p:spPr>
          <a:xfrm>
            <a:off x="4426388" y="3599775"/>
            <a:ext cx="1261200" cy="320100"/>
          </a:xfrm>
          <a:prstGeom prst="wedgeRoundRectCallout">
            <a:avLst>
              <a:gd fmla="val 87426" name="adj1"/>
              <a:gd fmla="val -10183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HTML</a:t>
            </a:r>
          </a:p>
        </p:txBody>
      </p:sp>
      <p:sp>
        <p:nvSpPr>
          <p:cNvPr id="183" name="Shape 183"/>
          <p:cNvSpPr/>
          <p:nvPr/>
        </p:nvSpPr>
        <p:spPr>
          <a:xfrm>
            <a:off x="2975988" y="3827025"/>
            <a:ext cx="1261200" cy="320100"/>
          </a:xfrm>
          <a:prstGeom prst="wedgeRoundRectCallout">
            <a:avLst>
              <a:gd fmla="val -67534" name="adj1"/>
              <a:gd fmla="val 81717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image.jpg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2488163" y="4680325"/>
            <a:ext cx="3930900" cy="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85" name="Shape 185"/>
          <p:cNvSpPr/>
          <p:nvPr/>
        </p:nvSpPr>
        <p:spPr>
          <a:xfrm>
            <a:off x="4290588" y="4841400"/>
            <a:ext cx="1261200" cy="320100"/>
          </a:xfrm>
          <a:prstGeom prst="wedgeRoundRectCallout">
            <a:avLst>
              <a:gd fmla="val 87426" name="adj1"/>
              <a:gd fmla="val -10183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IMAGE</a:t>
            </a:r>
          </a:p>
        </p:txBody>
      </p:sp>
      <p:sp>
        <p:nvSpPr>
          <p:cNvPr id="186" name="Shape 186"/>
          <p:cNvSpPr/>
          <p:nvPr/>
        </p:nvSpPr>
        <p:spPr>
          <a:xfrm>
            <a:off x="8727700" y="3791925"/>
            <a:ext cx="1579338" cy="2076624"/>
          </a:xfrm>
          <a:prstGeom prst="flowChartTerminator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File System</a:t>
            </a:r>
          </a:p>
        </p:txBody>
      </p:sp>
      <p:cxnSp>
        <p:nvCxnSpPr>
          <p:cNvPr id="187" name="Shape 187"/>
          <p:cNvCxnSpPr/>
          <p:nvPr/>
        </p:nvCxnSpPr>
        <p:spPr>
          <a:xfrm>
            <a:off x="7703000" y="4480875"/>
            <a:ext cx="1201800" cy="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" name="Shape 188"/>
          <p:cNvCxnSpPr/>
          <p:nvPr/>
        </p:nvCxnSpPr>
        <p:spPr>
          <a:xfrm flipH="1" rot="10800000">
            <a:off x="7639100" y="5073250"/>
            <a:ext cx="1231200" cy="450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89" name="Shape 189"/>
          <p:cNvCxnSpPr/>
          <p:nvPr/>
        </p:nvCxnSpPr>
        <p:spPr>
          <a:xfrm>
            <a:off x="2437463" y="5440775"/>
            <a:ext cx="3915900" cy="15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0" name="Shape 190"/>
          <p:cNvCxnSpPr/>
          <p:nvPr/>
        </p:nvCxnSpPr>
        <p:spPr>
          <a:xfrm>
            <a:off x="2429963" y="5868550"/>
            <a:ext cx="3930900" cy="0"/>
          </a:xfrm>
          <a:prstGeom prst="straightConnector1">
            <a:avLst/>
          </a:prstGeom>
          <a:noFill/>
          <a:ln cap="flat" cmpd="sng" w="76200">
            <a:solidFill>
              <a:srgbClr val="A64D79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91" name="Shape 191"/>
          <p:cNvSpPr/>
          <p:nvPr/>
        </p:nvSpPr>
        <p:spPr>
          <a:xfrm>
            <a:off x="2878988" y="5029850"/>
            <a:ext cx="1261200" cy="320100"/>
          </a:xfrm>
          <a:prstGeom prst="wedgeRoundRectCallout">
            <a:avLst>
              <a:gd fmla="val -67534" name="adj1"/>
              <a:gd fmla="val 81717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style.css</a:t>
            </a:r>
          </a:p>
        </p:txBody>
      </p:sp>
      <p:sp>
        <p:nvSpPr>
          <p:cNvPr id="192" name="Shape 192"/>
          <p:cNvSpPr/>
          <p:nvPr/>
        </p:nvSpPr>
        <p:spPr>
          <a:xfrm>
            <a:off x="4237188" y="6034525"/>
            <a:ext cx="1261200" cy="320100"/>
          </a:xfrm>
          <a:prstGeom prst="wedgeRoundRectCallout">
            <a:avLst>
              <a:gd fmla="val 87426" name="adj1"/>
              <a:gd fmla="val -101835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STYLE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5772500" y="2192225"/>
            <a:ext cx="6168000" cy="4122600"/>
          </a:xfrm>
          <a:prstGeom prst="rect">
            <a:avLst/>
          </a:prstGeom>
          <a:solidFill>
            <a:srgbClr val="603A14"/>
          </a:solidFill>
          <a:ln cap="flat" cmpd="sng" w="9525">
            <a:solidFill>
              <a:srgbClr val="F3F3F3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3F3F3"/>
                </a:solidFill>
              </a:rPr>
              <a:t>Server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Web Page Loading</a:t>
            </a:r>
          </a:p>
        </p:txBody>
      </p:sp>
      <p:sp>
        <p:nvSpPr>
          <p:cNvPr id="201" name="Shape 201"/>
          <p:cNvSpPr/>
          <p:nvPr/>
        </p:nvSpPr>
        <p:spPr>
          <a:xfrm>
            <a:off x="8727625" y="2353063"/>
            <a:ext cx="1579338" cy="923184"/>
          </a:xfrm>
          <a:prstGeom prst="flowChartTerminator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PHP</a:t>
            </a:r>
          </a:p>
        </p:txBody>
      </p:sp>
      <p:sp>
        <p:nvSpPr>
          <p:cNvPr id="202" name="Shape 202"/>
          <p:cNvSpPr/>
          <p:nvPr/>
        </p:nvSpPr>
        <p:spPr>
          <a:xfrm>
            <a:off x="6188450" y="2706350"/>
            <a:ext cx="1633325" cy="3424150"/>
          </a:xfrm>
          <a:prstGeom prst="flowChartPredefinedProcess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Web</a:t>
            </a:r>
            <a:br>
              <a:rPr lang="en-US" sz="2400"/>
            </a:br>
            <a:r>
              <a:rPr lang="en-US" sz="2400"/>
              <a:t>Server</a:t>
            </a:r>
          </a:p>
        </p:txBody>
      </p:sp>
      <p:sp>
        <p:nvSpPr>
          <p:cNvPr id="203" name="Shape 203"/>
          <p:cNvSpPr/>
          <p:nvPr/>
        </p:nvSpPr>
        <p:spPr>
          <a:xfrm>
            <a:off x="1173725" y="2192225"/>
            <a:ext cx="1473900" cy="4122600"/>
          </a:xfrm>
          <a:prstGeom prst="flowChartAlternateProcess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Browser</a:t>
            </a:r>
          </a:p>
        </p:txBody>
      </p:sp>
      <p:sp>
        <p:nvSpPr>
          <p:cNvPr id="204" name="Shape 204"/>
          <p:cNvSpPr/>
          <p:nvPr/>
        </p:nvSpPr>
        <p:spPr>
          <a:xfrm>
            <a:off x="405825" y="3753663"/>
            <a:ext cx="618900" cy="466800"/>
          </a:xfrm>
          <a:prstGeom prst="smileyFace">
            <a:avLst>
              <a:gd fmla="val 4653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8727700" y="3791925"/>
            <a:ext cx="1579338" cy="2076624"/>
          </a:xfrm>
          <a:prstGeom prst="flowChartTerminator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File System</a:t>
            </a:r>
          </a:p>
        </p:txBody>
      </p:sp>
      <p:pic>
        <p:nvPicPr>
          <p:cNvPr descr="Sketch (9).png"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125" y="4843447"/>
            <a:ext cx="1937050" cy="12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44500" lvl="0" marL="457200" rtl="0">
              <a:spcBef>
                <a:spcPts val="0"/>
              </a:spcBef>
            </a:pPr>
            <a:r>
              <a:rPr lang="en-US"/>
              <a:t>Browsers Dev Tools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Fiddler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https://www.telerik.com/fiddler</a:t>
            </a:r>
          </a:p>
          <a:p>
            <a:pPr indent="-444500" lvl="0" marL="457200">
              <a:spcBef>
                <a:spcPts val="0"/>
              </a:spcBef>
            </a:pPr>
            <a:r>
              <a:rPr lang="en-US"/>
              <a:t>TCP/IP sniffers</a:t>
            </a:r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Tools for “l</a:t>
            </a:r>
            <a:r>
              <a:rPr lang="en-US"/>
              <a:t>istening” HTTP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 16x9">
  <a:themeElements>
    <a:clrScheme name="SoftUni Color Them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ftUni 16x9">
  <a:themeElements>
    <a:clrScheme name="Custom 1">
      <a:dk1>
        <a:srgbClr val="000000"/>
      </a:dk1>
      <a:lt1>
        <a:srgbClr val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