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7780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" lvl="2" marL="361950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" lvl="3" marL="53975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" lvl="4" marL="71755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46212" y="5754968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79999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70000"/>
              <a:buFont typeface="Noto Sans Symbols"/>
              <a:buNone/>
            </a:pPr>
            <a:r>
              <a:rPr b="1" i="0" lang="en-US" sz="10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0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1" name="Shape 81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2" name="Shape 8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3" name="Shape 83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4" name="Shape 84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5" name="Shape 8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6" name="Shape 86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7" name="Shape 87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8" name="Shape 88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9" name="Shape 89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25000"/>
              <a:buFont typeface="Noto Sans Symbols"/>
              <a:buNone/>
            </a:pPr>
            <a:r>
              <a:rPr b="1" lang="en-US" sz="10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hyperlink" Target="http://softuni.b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hyperlink" Target="http://www.telenor.bg/" TargetMode="External"/><Relationship Id="rId11" Type="http://schemas.openxmlformats.org/officeDocument/2006/relationships/image" Target="../media/image27.png"/><Relationship Id="rId10" Type="http://schemas.openxmlformats.org/officeDocument/2006/relationships/hyperlink" Target="http://www.softwaregroup-bg.com/" TargetMode="External"/><Relationship Id="rId21" Type="http://schemas.openxmlformats.org/officeDocument/2006/relationships/image" Target="../media/image34.png"/><Relationship Id="rId13" Type="http://schemas.openxmlformats.org/officeDocument/2006/relationships/image" Target="../media/image32.png"/><Relationship Id="rId12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oftuni.bg/courses/php-basic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5" Type="http://schemas.openxmlformats.org/officeDocument/2006/relationships/image" Target="../media/image30.png"/><Relationship Id="rId14" Type="http://schemas.openxmlformats.org/officeDocument/2006/relationships/hyperlink" Target="http://www.infragistics.com/" TargetMode="External"/><Relationship Id="rId17" Type="http://schemas.openxmlformats.org/officeDocument/2006/relationships/image" Target="../media/image31.png"/><Relationship Id="rId16" Type="http://schemas.openxmlformats.org/officeDocument/2006/relationships/hyperlink" Target="http://netpeak.bg/" TargetMode="External"/><Relationship Id="rId5" Type="http://schemas.openxmlformats.org/officeDocument/2006/relationships/image" Target="../media/image39.png"/><Relationship Id="rId19" Type="http://schemas.openxmlformats.org/officeDocument/2006/relationships/image" Target="../media/image33.png"/><Relationship Id="rId6" Type="http://schemas.openxmlformats.org/officeDocument/2006/relationships/hyperlink" Target="http://xs-software.com/" TargetMode="External"/><Relationship Id="rId18" Type="http://schemas.openxmlformats.org/officeDocument/2006/relationships/hyperlink" Target="http://www.superhosting.bg/" TargetMode="External"/><Relationship Id="rId7" Type="http://schemas.openxmlformats.org/officeDocument/2006/relationships/image" Target="../media/image29.png"/><Relationship Id="rId8" Type="http://schemas.openxmlformats.org/officeDocument/2006/relationships/hyperlink" Target="http://smartit.b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php.net/manual/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://www.php.net/manual/en/cc.license.php" TargetMode="External"/><Relationship Id="rId6" Type="http://schemas.openxmlformats.org/officeDocument/2006/relationships/hyperlink" Target="http://php-uroci.devbg.org/" TargetMode="External"/><Relationship Id="rId7" Type="http://schemas.openxmlformats.org/officeDocument/2006/relationships/hyperlink" Target="http://creativecommons.org/licenses/by-nc-sa/3.0/deed.en_US" TargetMode="External"/><Relationship Id="rId8" Type="http://schemas.openxmlformats.org/officeDocument/2006/relationships/hyperlink" Target="http://creativecommons.org/licenses/by-nc-sa/4.0/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4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Relationship Id="rId15" Type="http://schemas.openxmlformats.org/officeDocument/2006/relationships/hyperlink" Target="http://softuni.bg/" TargetMode="External"/><Relationship Id="rId14" Type="http://schemas.openxmlformats.org/officeDocument/2006/relationships/image" Target="../media/image36.png"/><Relationship Id="rId16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259097" y="785812"/>
            <a:ext cx="8160257" cy="117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Working with Sessions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24082" y="2057657"/>
            <a:ext cx="8361039" cy="1776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HTTP Stateless Protocol, Client Side Storage, PHP Sessions, PHP Superglobals</a:t>
            </a:r>
          </a:p>
        </p:txBody>
      </p:sp>
      <p:pic>
        <p:nvPicPr>
          <p:cNvPr id="97" name="Shape 9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983" y="2972635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:\_WORK PROJECTS\Nakov\Presentation Slides Design\STORE\Software University Foundation Logo BG and ENG black WHITOUT background CMYK.png" id="98" name="Shape 98"/>
          <p:cNvPicPr preferRelativeResize="0"/>
          <p:nvPr/>
        </p:nvPicPr>
        <p:blipFill rotWithShape="1">
          <a:blip r:embed="rId5">
            <a:alphaModFix/>
          </a:blip>
          <a:srcRect b="0" l="-2033" r="-4043" t="-12099"/>
          <a:stretch/>
        </p:blipFill>
        <p:spPr>
          <a:xfrm>
            <a:off x="825157" y="1887144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9587" y="4450313"/>
            <a:ext cx="3814707" cy="198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0403" y="4728259"/>
            <a:ext cx="2684121" cy="14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2" type="body"/>
          </p:nvPr>
        </p:nvSpPr>
        <p:spPr>
          <a:xfrm>
            <a:off x="760412" y="434355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760413" y="481345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http://softuni.bg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446212" y="549923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lang="en-US"/>
              <a:t>HTTP Cookies</a:t>
            </a:r>
          </a:p>
        </p:txBody>
      </p:sp>
      <p:sp>
        <p:nvSpPr>
          <p:cNvPr id="204" name="Shape 204"/>
          <p:cNvSpPr txBox="1"/>
          <p:nvPr>
            <p:ph idx="4294967295" type="sldNum"/>
          </p:nvPr>
        </p:nvSpPr>
        <p:spPr>
          <a:xfrm>
            <a:off x="11760200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650" y="1307200"/>
            <a:ext cx="58293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241193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piece of data that is embedded in the user's computer</a:t>
            </a:r>
          </a:p>
          <a:p>
            <a:pPr indent="-241193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 name, value and timeout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 cookies to be stored in the client's browser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 the cookies sent by the browser</a:t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HTTP Cookies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48808" y="3879050"/>
            <a:ext cx="10396154" cy="1260140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$value = 'something from somewhere';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// expires in 1 hour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setcookie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("TestCookie", $value, time() + 3600);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48808" y="5912895"/>
            <a:ext cx="10396154" cy="531440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$_COOKIE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["TestCookie"];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Cookies – Demo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22413" y="1223755"/>
            <a:ext cx="10827594" cy="5373779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if (isset($_COOKIE["user"])) 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echo "Welcome " . $_COOKIE["user"] . "!&lt;br&gt;";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echo "Welcome guest!&lt;br&gt;";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// expires in 60 seconds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    setcookie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("user", "Nakov", time() + 60);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221" name="Shape 221"/>
          <p:cNvSpPr/>
          <p:nvPr/>
        </p:nvSpPr>
        <p:spPr>
          <a:xfrm>
            <a:off x="3844162" y="5094185"/>
            <a:ext cx="3375376" cy="1264903"/>
          </a:xfrm>
          <a:prstGeom prst="wedgeRoundRectCallout">
            <a:avLst>
              <a:gd fmla="val -87141" name="adj1"/>
              <a:gd fmla="val -5976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Must be called before any </a:t>
            </a:r>
            <a:r>
              <a:rPr b="0" i="0" lang="en-US" sz="30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the browser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446212" y="5353705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PHP Sessions</a:t>
            </a:r>
          </a:p>
        </p:txBody>
      </p:sp>
      <p:pic>
        <p:nvPicPr>
          <p:cNvPr descr="C:\Users\MadWings\Desktop\poza-blog-ajax-php.jpg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137" y="2049050"/>
            <a:ext cx="5743431" cy="250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190413" y="108874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Sessions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preserve data between different 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HTTP requests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 through </a:t>
            </a:r>
            <a:r>
              <a:rPr b="0" i="0" lang="en-US" sz="30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cookies or URL propagation</a:t>
            </a:r>
          </a:p>
          <a:p>
            <a:pPr indent="-304747" lvl="0" marL="304747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$_SESSION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an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global array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holding the 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session variables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Available after </a:t>
            </a:r>
            <a:r>
              <a:rPr b="1" i="0" lang="en-US" sz="30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session_start()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Storing Data with Sessions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73832" y="3689387"/>
            <a:ext cx="10396155" cy="2529923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session_start();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if ( ! isset($_SESSION['count'])) 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$_SESSION['count'] = 0;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$_SESSION['count']++;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5" name="Shape 235"/>
          <p:cNvSpPr/>
          <p:nvPr/>
        </p:nvSpPr>
        <p:spPr>
          <a:xfrm>
            <a:off x="7669587" y="3113965"/>
            <a:ext cx="3375376" cy="1264903"/>
          </a:xfrm>
          <a:prstGeom prst="wedgeRoundRectCallout">
            <a:avLst>
              <a:gd fmla="val -164987" name="adj1"/>
              <a:gd fmla="val 1668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Must be called before any </a:t>
            </a:r>
            <a:r>
              <a:rPr b="0" i="0" lang="en-US" sz="30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the browser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Cookie propagation – cookie containing the session id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 and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recommended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URL propagation - the session id is propagated in the URL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Not recommended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Session Propagation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48807" y="2663915"/>
            <a:ext cx="10396155" cy="904863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session_start();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echo $_COOKIE['PHPSESSID'];</a:t>
            </a:r>
          </a:p>
        </p:txBody>
      </p:sp>
      <p:sp>
        <p:nvSpPr>
          <p:cNvPr id="244" name="Shape 244"/>
          <p:cNvSpPr/>
          <p:nvPr/>
        </p:nvSpPr>
        <p:spPr>
          <a:xfrm>
            <a:off x="6634472" y="2618910"/>
            <a:ext cx="3375376" cy="1084883"/>
          </a:xfrm>
          <a:prstGeom prst="wedgeRoundRectCallout">
            <a:avLst>
              <a:gd fmla="val -84339" name="adj1"/>
              <a:gd fmla="val 1448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PHPSESSID</a:t>
            </a:r>
            <a:r>
              <a:rPr b="0" i="0" lang="en-US" sz="30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 default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cookie name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48807" y="5270662"/>
            <a:ext cx="10396155" cy="498598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&lt;a href="nextpage.php?&lt;?=</a:t>
            </a: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SID</a:t>
            </a: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?&gt;"&gt;Next page&lt;/a&gt;</a:t>
            </a:r>
          </a:p>
        </p:txBody>
      </p:sp>
      <p:sp>
        <p:nvSpPr>
          <p:cNvPr id="246" name="Shape 246"/>
          <p:cNvSpPr/>
          <p:nvPr/>
        </p:nvSpPr>
        <p:spPr>
          <a:xfrm>
            <a:off x="7759597" y="5843384"/>
            <a:ext cx="3913233" cy="915986"/>
          </a:xfrm>
          <a:prstGeom prst="wedgeRoundRectCallout">
            <a:avLst>
              <a:gd fmla="val -111257" name="adj1"/>
              <a:gd fmla="val -6515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a global constant provided by 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Destroying a Session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73832" y="1341806"/>
            <a:ext cx="10396155" cy="4967514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Clear all session variables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session_unset() // </a:t>
            </a: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$_SESSION = [];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Delete the session cookie if there is one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(isset($_COOKIE[</a:t>
            </a: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session_name</a:t>
            </a: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()])) 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unset($_COOKIE[session_name()])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setcookie(session_name(), '', time() - 3600, '/');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Destroy session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session_destroy</a:t>
            </a: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avoid reusing the SID by redirecting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back to the same page to regenerate session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header('Location: ' . $_SERVER['PHP_SELF']);</a:t>
            </a:r>
          </a:p>
        </p:txBody>
      </p:sp>
      <p:sp>
        <p:nvSpPr>
          <p:cNvPr id="254" name="Shape 254"/>
          <p:cNvSpPr/>
          <p:nvPr/>
        </p:nvSpPr>
        <p:spPr>
          <a:xfrm>
            <a:off x="7714592" y="3969060"/>
            <a:ext cx="3375376" cy="1084883"/>
          </a:xfrm>
          <a:prstGeom prst="wedgeRoundRectCallout">
            <a:avLst>
              <a:gd fmla="val -44482" name="adj1"/>
              <a:gd fmla="val -7173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set date in the </a:t>
            </a:r>
            <a:r>
              <a:rPr b="0" i="0" lang="en-US" sz="30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</a:p>
        </p:txBody>
      </p:sp>
      <p:sp>
        <p:nvSpPr>
          <p:cNvPr id="255" name="Shape 255"/>
          <p:cNvSpPr/>
          <p:nvPr/>
        </p:nvSpPr>
        <p:spPr>
          <a:xfrm>
            <a:off x="8479676" y="1808821"/>
            <a:ext cx="3375376" cy="1312324"/>
          </a:xfrm>
          <a:prstGeom prst="wedgeRoundRectCallout">
            <a:avLst>
              <a:gd fmla="val -96755" name="adj1"/>
              <a:gd fmla="val 6002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Remove the cookie now if you do not want to redirect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By default, PHP sessions </a:t>
            </a:r>
            <a:r>
              <a:rPr b="0" i="0" lang="en-US" sz="36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expire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customize sessions so that they are maintained after the browser is closed –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not recommended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Hi-jacking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more likely to succeed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based sessions (the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PHP) lock the session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In heavy AJAX web apps use 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session_write_close()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 allows creating a custom session handler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advanced stuff,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ever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 it if unsure</a:t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Session Considerations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security issue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if a malicious user manages to get hold of an active session id that is not their own..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1 browsing site with cookies disabled (URL propagation)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1 logs in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1 sends an interesting link to user 2 by email. The URL copy and pasted contains his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session id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2 looks at the link before session id is destroyed, and 'hijacks' user 1’s session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2 is now logged in as user 1!!</a:t>
            </a:r>
          </a:p>
          <a:p>
            <a:pPr indent="-304747" lvl="0" marL="304747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Session Hi-jacking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 to implement it with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Sessions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Problem: File Based Phonebook</a:t>
            </a:r>
          </a:p>
        </p:txBody>
      </p:sp>
      <p:pic>
        <p:nvPicPr>
          <p:cNvPr descr="C:\Users\MadWings\Desktop\book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490" y="1795715"/>
            <a:ext cx="5444403" cy="437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2159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0" lvl="0" marL="0" marR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59722"/>
              <a:buFont typeface="Noto Sans Symbols"/>
              <a:buNone/>
            </a:pPr>
            <a:r>
              <a:rPr b="1" i="0" lang="en-US" sz="7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#PHP-WEB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ctrTitle"/>
          </p:nvPr>
        </p:nvSpPr>
        <p:spPr>
          <a:xfrm>
            <a:off x="1755757" y="1178750"/>
            <a:ext cx="8659136" cy="941082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Other Superglobals in PHP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5" y="2524877"/>
            <a:ext cx="7535637" cy="365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$_SERVER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holds information about 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headers, paths, and script locations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$_REQUEST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an associative array that contains the contents of 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$_COOKIE</a:t>
            </a: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$_SERVER, $_REQUEST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38817" y="2618910"/>
            <a:ext cx="10486166" cy="566309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print_r($_SERVER);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8817" y="5319122"/>
            <a:ext cx="10486166" cy="566309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print_r($_REQUEST);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ctrTitle"/>
          </p:nvPr>
        </p:nvSpPr>
        <p:spPr>
          <a:xfrm>
            <a:off x="3169087" y="1358770"/>
            <a:ext cx="5832475" cy="941082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Other Superglobals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624444" y="2413942"/>
            <a:ext cx="8938472" cy="6928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432" y="3481595"/>
            <a:ext cx="5194945" cy="250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is a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Modern Web Storage API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 to use them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 can manipulate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PHP Sessions for data storage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Cookie or URL propagation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other 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PHP Superglobals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$_SERVER, $_REQUEST</a:t>
            </a: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descr="C:\Users\Ivan\Desktop\elements_presentations\summary_pic.png"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812" y="1868222"/>
            <a:ext cx="3555653" cy="26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Working with Sessions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https://softuni.bg/courses/php-basics/</a:t>
            </a:r>
          </a:p>
        </p:txBody>
      </p:sp>
      <p:pic>
        <p:nvPicPr>
          <p:cNvPr id="315" name="Shape 3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0249" y="3996240"/>
            <a:ext cx="1726158" cy="932887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316" name="Shape 31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0390" y="1255207"/>
            <a:ext cx="1752140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17" name="Shape 3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64" y="1255208"/>
            <a:ext cx="2093874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18" name="Shape 318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2764" y="5373443"/>
            <a:ext cx="3352800" cy="849557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19" name="Shape 319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563" y="5373443"/>
            <a:ext cx="2753589" cy="849556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320" name="Shape 320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33728" y="5373443"/>
            <a:ext cx="4073042" cy="84955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21" name="Shape 321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65249" y="2577353"/>
            <a:ext cx="3631158" cy="78319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22" name="Shape 322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77182" y="1391286"/>
            <a:ext cx="5993358" cy="55037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23" name="Shape 32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2764" y="2380769"/>
            <a:ext cx="1922519" cy="85492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PHP Manual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by The PHP Group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PHP and MySQL Web Development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CC-BY-NC-SA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33" name="Shape 333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341" name="Shape 341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</a:p>
          <a:p>
            <a:pPr indent="-317394" lvl="2" marL="60949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</a:p>
        </p:txBody>
      </p:sp>
      <p:pic>
        <p:nvPicPr>
          <p:cNvPr descr="http://softuni.bg" id="342" name="Shape 342" title="Software University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26400" y="1594686"/>
            <a:ext cx="1698739" cy="1567923"/>
          </a:xfrm>
          <a:prstGeom prst="rect">
            <a:avLst/>
          </a:prstGeom>
          <a:noFill/>
          <a:ln cap="flat" cmpd="sng" w="12700">
            <a:solidFill>
              <a:srgbClr val="55438F">
                <a:alpha val="6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softuni.org" id="343" name="Shape 343" title="Software University Foundation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5226" l="-5359" r="-5359" t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www.facebook.com/SoftwareUniversity" id="344" name="Shape 344" title="Software University @ Faceboo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3512062"/>
            <a:ext cx="1003034" cy="101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345" name="Shape 345" title="Software University - Forum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4876800"/>
            <a:ext cx="970116" cy="9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62304" y="3093954"/>
            <a:ext cx="2286198" cy="249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Stateless Protocol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Side Storage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Storage API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 Sessions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Superglobals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9107" y="1777767"/>
            <a:ext cx="2684121" cy="1422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graphicsfuel.com/wp-content/uploads/2012/07/books-icon-512.png"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9597" y="2618910"/>
            <a:ext cx="3844337" cy="384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46212" y="53516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HTTP Stateless Protocol</a:t>
            </a:r>
          </a:p>
        </p:txBody>
      </p:sp>
      <p:pic>
        <p:nvPicPr>
          <p:cNvPr descr="C:\Users\MadWings\Desktop\http-protocol-basic-11-638.jp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072" y="683695"/>
            <a:ext cx="6074114" cy="455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6878025" y="1545850"/>
            <a:ext cx="4748700" cy="4769100"/>
          </a:xfrm>
          <a:prstGeom prst="rect">
            <a:avLst/>
          </a:prstGeom>
          <a:solidFill>
            <a:srgbClr val="603A14"/>
          </a:solidFill>
          <a:ln cap="flat" cmpd="sng" w="9525">
            <a:solidFill>
              <a:srgbClr val="F3F3F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Stateless requests</a:t>
            </a:r>
          </a:p>
        </p:txBody>
      </p:sp>
      <p:sp>
        <p:nvSpPr>
          <p:cNvPr id="137" name="Shape 137"/>
          <p:cNvSpPr/>
          <p:nvPr/>
        </p:nvSpPr>
        <p:spPr>
          <a:xfrm>
            <a:off x="7293975" y="2136100"/>
            <a:ext cx="1633325" cy="399440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138" name="Shape 138"/>
          <p:cNvSpPr/>
          <p:nvPr/>
        </p:nvSpPr>
        <p:spPr>
          <a:xfrm>
            <a:off x="1173725" y="2192225"/>
            <a:ext cx="2536500" cy="41226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Browser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405825" y="3753663"/>
            <a:ext cx="618900" cy="466800"/>
          </a:xfrm>
          <a:prstGeom prst="smileyFace">
            <a:avLst>
              <a:gd fmla="val 4653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3646950" y="3170750"/>
            <a:ext cx="3957300" cy="1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>
            <a:off x="3593688" y="3429000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3601188" y="4763875"/>
            <a:ext cx="3915900" cy="1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3593688" y="5223725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25" y="2764029"/>
            <a:ext cx="1633325" cy="13299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770725" y="4806225"/>
            <a:ext cx="1579200" cy="7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Success</a:t>
            </a:r>
          </a:p>
        </p:txBody>
      </p:sp>
      <p:sp>
        <p:nvSpPr>
          <p:cNvPr id="146" name="Shape 146"/>
          <p:cNvSpPr/>
          <p:nvPr/>
        </p:nvSpPr>
        <p:spPr>
          <a:xfrm>
            <a:off x="9462550" y="2136100"/>
            <a:ext cx="2103850" cy="399440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PHP</a:t>
            </a:r>
          </a:p>
        </p:txBody>
      </p:sp>
      <p:sp>
        <p:nvSpPr>
          <p:cNvPr id="147" name="Shape 147"/>
          <p:cNvSpPr/>
          <p:nvPr/>
        </p:nvSpPr>
        <p:spPr>
          <a:xfrm>
            <a:off x="9724800" y="2725300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Process 1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8722400" y="3186900"/>
            <a:ext cx="1330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8731775" y="3429000"/>
            <a:ext cx="11805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0" name="Shape 150"/>
          <p:cNvSpPr/>
          <p:nvPr/>
        </p:nvSpPr>
        <p:spPr>
          <a:xfrm>
            <a:off x="9771650" y="4594950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Process 2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769250" y="5056550"/>
            <a:ext cx="1330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8778625" y="5298650"/>
            <a:ext cx="11805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878025" y="1545850"/>
            <a:ext cx="4748700" cy="4769100"/>
          </a:xfrm>
          <a:prstGeom prst="rect">
            <a:avLst/>
          </a:prstGeom>
          <a:solidFill>
            <a:srgbClr val="603A14"/>
          </a:solidFill>
          <a:ln cap="flat" cmpd="sng" w="9525">
            <a:solidFill>
              <a:srgbClr val="F3F3F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Stateless requests (2)</a:t>
            </a:r>
          </a:p>
        </p:txBody>
      </p:sp>
      <p:sp>
        <p:nvSpPr>
          <p:cNvPr id="161" name="Shape 161"/>
          <p:cNvSpPr/>
          <p:nvPr/>
        </p:nvSpPr>
        <p:spPr>
          <a:xfrm>
            <a:off x="7293975" y="2136100"/>
            <a:ext cx="1633325" cy="399440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162" name="Shape 162"/>
          <p:cNvSpPr/>
          <p:nvPr/>
        </p:nvSpPr>
        <p:spPr>
          <a:xfrm>
            <a:off x="1173725" y="2192225"/>
            <a:ext cx="2536500" cy="17241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Browser</a:t>
            </a:r>
          </a:p>
        </p:txBody>
      </p:sp>
      <p:sp>
        <p:nvSpPr>
          <p:cNvPr id="163" name="Shape 163"/>
          <p:cNvSpPr/>
          <p:nvPr/>
        </p:nvSpPr>
        <p:spPr>
          <a:xfrm>
            <a:off x="340225" y="2937938"/>
            <a:ext cx="618900" cy="466800"/>
          </a:xfrm>
          <a:prstGeom prst="smileyFace">
            <a:avLst>
              <a:gd fmla="val 4653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3646950" y="3170750"/>
            <a:ext cx="3957300" cy="1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3593688" y="3429000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25" y="2764026"/>
            <a:ext cx="1180500" cy="96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9462550" y="2136100"/>
            <a:ext cx="2103850" cy="399440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PHP</a:t>
            </a:r>
          </a:p>
        </p:txBody>
      </p:sp>
      <p:sp>
        <p:nvSpPr>
          <p:cNvPr id="168" name="Shape 168"/>
          <p:cNvSpPr/>
          <p:nvPr/>
        </p:nvSpPr>
        <p:spPr>
          <a:xfrm>
            <a:off x="9724800" y="2725300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Process 1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8722400" y="3186900"/>
            <a:ext cx="1330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x="8731775" y="3429000"/>
            <a:ext cx="11805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71" name="Shape 171"/>
          <p:cNvSpPr/>
          <p:nvPr/>
        </p:nvSpPr>
        <p:spPr>
          <a:xfrm>
            <a:off x="9771650" y="4594950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Process 2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8769250" y="5056550"/>
            <a:ext cx="1330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x="8778625" y="5298650"/>
            <a:ext cx="11805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74" name="Shape 174"/>
          <p:cNvSpPr/>
          <p:nvPr/>
        </p:nvSpPr>
        <p:spPr>
          <a:xfrm>
            <a:off x="1173725" y="4436600"/>
            <a:ext cx="2536500" cy="17241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Browser</a:t>
            </a:r>
          </a:p>
        </p:txBody>
      </p:sp>
      <p:sp>
        <p:nvSpPr>
          <p:cNvPr id="175" name="Shape 175"/>
          <p:cNvSpPr/>
          <p:nvPr/>
        </p:nvSpPr>
        <p:spPr>
          <a:xfrm>
            <a:off x="340225" y="5298638"/>
            <a:ext cx="618900" cy="466800"/>
          </a:xfrm>
          <a:prstGeom prst="smileyFace">
            <a:avLst>
              <a:gd fmla="val 4653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75" y="4957301"/>
            <a:ext cx="1180500" cy="961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3593688" y="5223725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3601188" y="4763875"/>
            <a:ext cx="3915900" cy="1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require the server to retain information or status for the duration of multiple requests</a:t>
            </a:r>
          </a:p>
          <a:p>
            <a:pPr indent="-304747" lvl="0" marL="304747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web applications may have to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track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user's progress from page to page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Modern Web Storage API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cookies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 side sessions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variables (when the current page contains a form)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URI-encoded parameters, e.g., </a:t>
            </a:r>
            <a:r>
              <a:rPr b="0" i="0" lang="en-US" sz="32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/index.php?var=value</a:t>
            </a:r>
          </a:p>
          <a:p>
            <a:pPr indent="-241192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0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HTTP is a Stateless Protocol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446212" y="549923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Client Side Storage</a:t>
            </a:r>
          </a:p>
        </p:txBody>
      </p:sp>
      <p:sp>
        <p:nvSpPr>
          <p:cNvPr id="190" name="Shape 190"/>
          <p:cNvSpPr txBox="1"/>
          <p:nvPr>
            <p:ph idx="4294967295" type="sldNum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C:\Users\MadWings\Desktop\cloud-storage-simple-thumb.jpg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82" y="1133745"/>
            <a:ext cx="5505630" cy="416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accessible through PHP, you need JavaScript to use them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Local Storage and Session Storage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48807" y="1853825"/>
            <a:ext cx="10396154" cy="4590510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// Save data to sessionStorage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sessionStorage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.setItem('key', 'value');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// Get saved data from sessionStorage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let data = </a:t>
            </a: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sessionStorage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.getItem('key');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// Save data to localStorage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.setItem('favoriteflavor', 'vanilla');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// Get saved data from loaclStorage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let taste = </a:t>
            </a:r>
            <a:r>
              <a:rPr b="1" i="0" lang="en-US" sz="2400" u="none" cap="none" strike="noStrike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b="1" i="0" lang="en-US" sz="2400" u="none" cap="none" strike="noStrike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.getItem('favoriteflavor');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