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7780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" lvl="2" marL="361950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" lvl="3" marL="53975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" lvl="4" marL="71755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75" name="Shape 7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01" name="Shape 101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hyperlink" Target="http://softuni.bg/" TargetMode="External"/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2" Type="http://schemas.openxmlformats.org/officeDocument/2006/relationships/hyperlink" Target="http://www.introprogramming.info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000" u="none" cap="none" strike="noStrik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_WORK PROJECTS\Nakov\Presentation Slides Design\STORE\Software University Foundation Logo BG and ENG black WHITOUT background CMYK.png"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46212" y="5754968"/>
            <a:ext cx="8938472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79999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:\_WORK PROJECTS\Nakov\Presentation Slides Design\STORE\Software University Foundation Logo BG and ENG black WHITOUT background CMYK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rot="-632982">
            <a:off x="52437" y="3176455"/>
            <a:ext cx="731329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44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70000"/>
              <a:buFont typeface="Noto Sans Symbols"/>
              <a:buNone/>
            </a:pPr>
            <a:r>
              <a:rPr b="1" i="0" lang="en-US" sz="10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49687" cy="6698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1" name="Shape 41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2" name="Shape 42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3" name="Shape 43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4" name="Shape 44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" name="Shape 45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6" name="Shape 46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7" name="Shape 47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8" name="Shape 48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hyperlink" Target="http://softuni.bg/" TargetMode="External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://softuni.org/" TargetMode="External"/><Relationship Id="rId13" Type="http://schemas.openxmlformats.org/officeDocument/2006/relationships/image" Target="../media/image22.png"/><Relationship Id="rId12" Type="http://schemas.openxmlformats.org/officeDocument/2006/relationships/hyperlink" Target="http://www.facebook.com/SoftwareUniversity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3.png"/><Relationship Id="rId15" Type="http://schemas.openxmlformats.org/officeDocument/2006/relationships/image" Target="../media/image20.png"/><Relationship Id="rId14" Type="http://schemas.openxmlformats.org/officeDocument/2006/relationships/hyperlink" Target="http://www.youtube.com/SoftwareUniversity" TargetMode="External"/><Relationship Id="rId17" Type="http://schemas.openxmlformats.org/officeDocument/2006/relationships/image" Target="../media/image19.png"/><Relationship Id="rId1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www.youtube.com/SoftwareUniversity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softuni.b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://www.telenor.bg/" TargetMode="External"/><Relationship Id="rId11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21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oftuni.bg/courses/php-basics/" TargetMode="External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2.png"/><Relationship Id="rId15" Type="http://schemas.openxmlformats.org/officeDocument/2006/relationships/image" Target="../media/image17.png"/><Relationship Id="rId14" Type="http://schemas.openxmlformats.org/officeDocument/2006/relationships/hyperlink" Target="http://www.infragistics.com/" TargetMode="External"/><Relationship Id="rId17" Type="http://schemas.openxmlformats.org/officeDocument/2006/relationships/image" Target="../media/image13.png"/><Relationship Id="rId16" Type="http://schemas.openxmlformats.org/officeDocument/2006/relationships/hyperlink" Target="http://netpeak.bg/" TargetMode="External"/><Relationship Id="rId5" Type="http://schemas.openxmlformats.org/officeDocument/2006/relationships/image" Target="../media/image21.png"/><Relationship Id="rId19" Type="http://schemas.openxmlformats.org/officeDocument/2006/relationships/image" Target="../media/image14.png"/><Relationship Id="rId6" Type="http://schemas.openxmlformats.org/officeDocument/2006/relationships/hyperlink" Target="http://xs-software.com/" TargetMode="External"/><Relationship Id="rId18" Type="http://schemas.openxmlformats.org/officeDocument/2006/relationships/hyperlink" Target="http://www.superhosting.bg/" TargetMode="External"/><Relationship Id="rId7" Type="http://schemas.openxmlformats.org/officeDocument/2006/relationships/image" Target="../media/image18.png"/><Relationship Id="rId8" Type="http://schemas.openxmlformats.org/officeDocument/2006/relationships/hyperlink" Target="http://smartit.b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php.net/manual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php.net/manual/en/cc.license.php" TargetMode="External"/><Relationship Id="rId6" Type="http://schemas.openxmlformats.org/officeDocument/2006/relationships/hyperlink" Target="http://php-uroci.devbg.org/" TargetMode="External"/><Relationship Id="rId7" Type="http://schemas.openxmlformats.org/officeDocument/2006/relationships/hyperlink" Target="http://creativecommons.org/licenses/by-nc-sa/3.0/deed.en_US" TargetMode="External"/><Relationship Id="rId8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259097" y="785812"/>
            <a:ext cx="8160257" cy="117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Creating CRUD Applications</a:t>
            </a:r>
          </a:p>
        </p:txBody>
      </p:sp>
      <p:pic>
        <p:nvPicPr>
          <p:cNvPr id="55" name="Shape 5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983" y="2972635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D:\_WORK PROJECTS\Nakov\Presentation Slides Design\STORE\Software University Foundation Logo BG and ENG black WHITOUT background CMYK.png" id="56" name="Shape 56"/>
          <p:cNvPicPr preferRelativeResize="0"/>
          <p:nvPr/>
        </p:nvPicPr>
        <p:blipFill rotWithShape="1">
          <a:blip r:embed="rId5">
            <a:alphaModFix/>
          </a:blip>
          <a:srcRect b="0" l="-2033" r="-4043" t="-12099"/>
          <a:stretch/>
        </p:blipFill>
        <p:spPr>
          <a:xfrm>
            <a:off x="825157" y="1887144"/>
            <a:ext cx="2172351" cy="79569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9587" y="4450313"/>
            <a:ext cx="3814707" cy="198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2" type="body"/>
          </p:nvPr>
        </p:nvSpPr>
        <p:spPr>
          <a:xfrm>
            <a:off x="760412" y="4343558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1778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760413" y="4813457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4605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61" name="Shape 61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016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http://softuni.bg</a:t>
            </a:r>
          </a:p>
        </p:txBody>
      </p:sp>
      <p:pic>
        <p:nvPicPr>
          <p:cNvPr descr="http://softuni.bg" id="62" name="Shape 62" title="SoftUni Code Wizard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4020714" y="3968769"/>
            <a:ext cx="2128797" cy="233836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 rot="576164">
            <a:off x="5529815" y="3842750"/>
            <a:ext cx="1540615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title"/>
          </p:nvPr>
        </p:nvSpPr>
        <p:spPr>
          <a:xfrm>
            <a:off x="259899" y="103056"/>
            <a:ext cx="9074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259899" y="1039681"/>
            <a:ext cx="9434513" cy="5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YouTube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youtube.com/SoftwareUniversity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 –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forum.softuni.bg</a:t>
            </a:r>
          </a:p>
        </p:txBody>
      </p:sp>
      <p:pic>
        <p:nvPicPr>
          <p:cNvPr id="150" name="Shape 150" title="Software University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7213" l="0" r="0" t="7214"/>
          <a:stretch/>
        </p:blipFill>
        <p:spPr>
          <a:xfrm>
            <a:off x="9659438" y="1594686"/>
            <a:ext cx="1830387" cy="1566275"/>
          </a:xfrm>
          <a:prstGeom prst="rect">
            <a:avLst/>
          </a:prstGeom>
          <a:noFill/>
          <a:ln cap="flat" cmpd="sng" w="12700">
            <a:solidFill>
              <a:srgbClr val="55438F">
                <a:alpha val="6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1" name="Shape 151" title="Software University Foundation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-15226" l="-5359" r="-5359" t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2" name="Shape 152" title="Software University @ Facebook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075536" y="3385124"/>
            <a:ext cx="1003034" cy="101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title="Software University Videos @ YouTube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656544" y="4589658"/>
            <a:ext cx="1837133" cy="674417"/>
          </a:xfrm>
          <a:prstGeom prst="rect">
            <a:avLst/>
          </a:prstGeom>
          <a:noFill/>
          <a:ln cap="flat" cmpd="sng" w="25400">
            <a:solidFill>
              <a:srgbClr val="7F7F7F">
                <a:alpha val="24705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4" name="Shape 154" title="Software University - Forum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09334" y="5540172"/>
            <a:ext cx="970116" cy="9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90413" y="1151121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2159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0" lvl="0" marL="0" marR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59722"/>
              <a:buFont typeface="Noto Sans Symbols"/>
              <a:buNone/>
            </a:pPr>
            <a:r>
              <a:rPr b="1" i="0" lang="en-US" sz="7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b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#PHP-W</a:t>
            </a:r>
            <a:r>
              <a:rPr b="1" lang="en-US" sz="11500"/>
              <a:t>EB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20309" y="4613797"/>
            <a:ext cx="9448798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DB Drivers Exercise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75472" y="5571442"/>
            <a:ext cx="8938472" cy="6928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7" y="866750"/>
            <a:ext cx="3519151" cy="363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Database Interface</a:t>
            </a:r>
          </a:p>
          <a:p>
            <a:pPr indent="-4445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Prepared Statement Interface</a:t>
            </a:r>
          </a:p>
          <a:p>
            <a:pPr indent="-444500" lvl="0" marL="457200">
              <a:spcBef>
                <a:spcPts val="0"/>
              </a:spcBef>
            </a:pPr>
            <a:r>
              <a:rPr lang="en-US"/>
              <a:t>ResultSet Interface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PDO Wrapper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On connection</a:t>
            </a:r>
          </a:p>
          <a:p>
            <a:pPr indent="-4445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On execution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On data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Database Exception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320309" y="4613797"/>
            <a:ext cx="9448798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First CRUD Exercise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575472" y="5571442"/>
            <a:ext cx="8938472" cy="6928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7" y="866750"/>
            <a:ext cx="3519151" cy="363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Form submission checks</a:t>
            </a:r>
          </a:p>
          <a:p>
            <a:pPr indent="-391160" lvl="1" marL="9144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throw exception</a:t>
            </a:r>
          </a:p>
          <a:p>
            <a:pPr indent="-391160" lvl="1" marL="9144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catch exception</a:t>
            </a:r>
          </a:p>
          <a:p>
            <a:pPr indent="-391160" lvl="1" marL="9144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use current view</a:t>
            </a:r>
          </a:p>
          <a:p>
            <a:pPr indent="-4445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Successful (flash) messages</a:t>
            </a:r>
          </a:p>
          <a:p>
            <a:pPr indent="-444500" lvl="0" marL="457200" rtl="0">
              <a:spcBef>
                <a:spcPts val="0"/>
              </a:spcBef>
              <a:spcAft>
                <a:spcPts val="0"/>
              </a:spcAft>
            </a:pPr>
            <a:r>
              <a:rPr lang="en-US"/>
              <a:t>Global Error Handler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No nullable return types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Extend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Creating CRUD Applications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529384" y="6400802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11430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https://softuni.bg/courses/php-basics/</a:t>
            </a:r>
          </a:p>
        </p:txBody>
      </p:sp>
      <p:pic>
        <p:nvPicPr>
          <p:cNvPr id="123" name="Shape 12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0249" y="3996240"/>
            <a:ext cx="1726158" cy="932887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124" name="Shape 12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0390" y="1255207"/>
            <a:ext cx="1752140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25" name="Shape 12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2764" y="1255208"/>
            <a:ext cx="2093874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26" name="Shape 126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2764" y="5373443"/>
            <a:ext cx="3352800" cy="849557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27" name="Shape 127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58563" y="5373443"/>
            <a:ext cx="2753589" cy="849556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128" name="Shape 128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33728" y="5373443"/>
            <a:ext cx="4073042" cy="849556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29" name="Shape 129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65249" y="2577353"/>
            <a:ext cx="3631158" cy="78319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30" name="Shape 130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77182" y="1391286"/>
            <a:ext cx="5993358" cy="55037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31" name="Shape 131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12764" y="2380769"/>
            <a:ext cx="1922519" cy="854925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b="0" i="0" lang="en-US" sz="3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PHP Manual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by The PHP Group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CC-BY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PHP and MySQL Web Development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course by Telerik Academy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CC-BY-NC-SA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1" name="Shape 14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07637" y="3281192"/>
            <a:ext cx="3170776" cy="1109380"/>
          </a:xfrm>
          <a:prstGeom prst="roundRect">
            <a:avLst>
              <a:gd fmla="val 4326" name="adj"/>
            </a:avLst>
          </a:prstGeom>
          <a:noFill/>
          <a:ln cap="flat" cmpd="sng" w="9525">
            <a:solidFill>
              <a:srgbClr val="7B4A3A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