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5"/>
  </p:notesMasterIdLst>
  <p:handoutMasterIdLst>
    <p:handoutMasterId r:id="rId36"/>
  </p:handoutMasterIdLst>
  <p:sldIdLst>
    <p:sldId id="274" r:id="rId3"/>
    <p:sldId id="276" r:id="rId4"/>
    <p:sldId id="403" r:id="rId5"/>
    <p:sldId id="522" r:id="rId6"/>
    <p:sldId id="523" r:id="rId7"/>
    <p:sldId id="524" r:id="rId8"/>
    <p:sldId id="502" r:id="rId9"/>
    <p:sldId id="503" r:id="rId10"/>
    <p:sldId id="504" r:id="rId11"/>
    <p:sldId id="505" r:id="rId12"/>
    <p:sldId id="506" r:id="rId13"/>
    <p:sldId id="507" r:id="rId14"/>
    <p:sldId id="508" r:id="rId15"/>
    <p:sldId id="509" r:id="rId16"/>
    <p:sldId id="510" r:id="rId17"/>
    <p:sldId id="511" r:id="rId18"/>
    <p:sldId id="512" r:id="rId19"/>
    <p:sldId id="513" r:id="rId20"/>
    <p:sldId id="514" r:id="rId21"/>
    <p:sldId id="517" r:id="rId22"/>
    <p:sldId id="518" r:id="rId23"/>
    <p:sldId id="519" r:id="rId24"/>
    <p:sldId id="520" r:id="rId25"/>
    <p:sldId id="521" r:id="rId26"/>
    <p:sldId id="526" r:id="rId27"/>
    <p:sldId id="527" r:id="rId28"/>
    <p:sldId id="528" r:id="rId29"/>
    <p:sldId id="529" r:id="rId30"/>
    <p:sldId id="525" r:id="rId31"/>
    <p:sldId id="483" r:id="rId32"/>
    <p:sldId id="485" r:id="rId33"/>
    <p:sldId id="393"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03"/>
          </p14:sldIdLst>
        </p14:section>
        <p14:section name="SQL Basics" id="{08CA5B1D-43C2-452E-80CB-A876DED75CDE}">
          <p14:sldIdLst>
            <p14:sldId id="522"/>
            <p14:sldId id="523"/>
            <p14:sldId id="524"/>
          </p14:sldIdLst>
        </p14:section>
        <p14:section name="Retrieving Data" id="{4DF659BD-B255-42AA-AA19-E6EED1F252E9}">
          <p14:sldIdLst>
            <p14:sldId id="502"/>
            <p14:sldId id="503"/>
            <p14:sldId id="504"/>
            <p14:sldId id="505"/>
            <p14:sldId id="506"/>
            <p14:sldId id="507"/>
            <p14:sldId id="508"/>
            <p14:sldId id="509"/>
            <p14:sldId id="510"/>
            <p14:sldId id="511"/>
            <p14:sldId id="512"/>
          </p14:sldIdLst>
        </p14:section>
        <p14:section name="Writing Data" id="{214AEF82-DF58-4F39-9A57-6FCD991EBF60}">
          <p14:sldIdLst>
            <p14:sldId id="513"/>
            <p14:sldId id="514"/>
          </p14:sldIdLst>
        </p14:section>
        <p14:section name="Updating and Deleting" id="{C94D09E1-71E1-487C-BE67-8BC76094ACC8}">
          <p14:sldIdLst>
            <p14:sldId id="517"/>
            <p14:sldId id="518"/>
            <p14:sldId id="519"/>
            <p14:sldId id="520"/>
            <p14:sldId id="521"/>
          </p14:sldIdLst>
        </p14:section>
        <p14:section name="Using MySQL and PHP" id="{4DBBA2D4-0135-4857-B46F-BD4F2645C796}">
          <p14:sldIdLst>
            <p14:sldId id="526"/>
            <p14:sldId id="527"/>
            <p14:sldId id="528"/>
            <p14:sldId id="529"/>
          </p14:sldIdLst>
        </p14:section>
        <p14:section name="Conclusion" id="{10E03AB1-9AA8-4E86-9A64-D741901E50A2}">
          <p14:sldIdLst>
            <p14:sldId id="525"/>
            <p14:sldId id="483"/>
            <p14:sldId id="485"/>
            <p14:sldId id="393"/>
          </p14:sldIdLst>
        </p14:section>
      </p14:sectionLst>
    </p:ext>
    <p:ext uri="{EFAFB233-063F-42B5-8137-9DF3F51BA10A}">
      <p15:sldGuideLst xmlns=""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FBEEDC"/>
    <a:srgbClr val="00B050"/>
    <a:srgbClr val="FF0000"/>
    <a:srgbClr val="464848"/>
    <a:srgbClr val="CFD1D1"/>
    <a:srgbClr val="3BABFF"/>
    <a:srgbClr val="005828"/>
    <a:srgbClr val="003760"/>
    <a:srgbClr val="0070C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87" autoAdjust="0"/>
    <p:restoredTop sz="81350" autoAdjust="0"/>
  </p:normalViewPr>
  <p:slideViewPr>
    <p:cSldViewPr>
      <p:cViewPr>
        <p:scale>
          <a:sx n="100" d="100"/>
          <a:sy n="100" d="100"/>
        </p:scale>
        <p:origin x="-798" y="-462"/>
      </p:cViewPr>
      <p:guideLst>
        <p:guide orient="horz" pos="2160"/>
        <p:guide pos="3839"/>
      </p:guideLst>
    </p:cSldViewPr>
  </p:slideViewPr>
  <p:outlineViewPr>
    <p:cViewPr>
      <p:scale>
        <a:sx n="33" d="100"/>
        <a:sy n="33" d="100"/>
      </p:scale>
      <p:origin x="0" y="8280"/>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3/5/2017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18</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25</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15425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smtClean="0"/>
              <a:t>© Software University Foundation – </a:t>
            </a:r>
            <a:r>
              <a:rPr lang="en-US" sz="1000" u="sng" dirty="0" smtClean="0">
                <a:hlinkClick r:id="rId3"/>
              </a:rPr>
              <a:t>http://softuni.org</a:t>
            </a:r>
            <a:endParaRPr lang="en-US" sz="1000" dirty="0" smtClean="0"/>
          </a:p>
          <a:p>
            <a:r>
              <a:rPr lang="en-US" sz="1000" dirty="0" smtClean="0"/>
              <a:t>This work is licensed under the </a:t>
            </a:r>
            <a:r>
              <a:rPr lang="en-US" sz="1000" u="sng" noProof="1" smtClean="0">
                <a:hlinkClick r:id="rId4"/>
              </a:rPr>
              <a:t>Creative Commons Attribution-NonCommercial-ShareAlike</a:t>
            </a:r>
            <a:r>
              <a:rPr lang="en-US" sz="1000" noProof="1" smtClean="0"/>
              <a:t> </a:t>
            </a:r>
            <a:r>
              <a:rPr lang="en-US" sz="1000" dirty="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endParaRPr lang="en-US" dirty="0"/>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dirty="0">
                <a:solidFill>
                  <a:srgbClr val="000000"/>
                </a:solidFill>
              </a:rPr>
              <a:t>In the example, the </a:t>
            </a:r>
            <a:r>
              <a:rPr lang="en-US" dirty="0">
                <a:solidFill>
                  <a:srgbClr val="000000"/>
                </a:solidFill>
                <a:latin typeface="Courier New" pitchFamily="49" charset="0"/>
              </a:rPr>
              <a:t>SELECT</a:t>
            </a:r>
            <a:r>
              <a:rPr lang="en-US" dirty="0">
                <a:solidFill>
                  <a:srgbClr val="000000"/>
                </a:solidFill>
              </a:rPr>
              <a:t> statement retrieves the name and department number of all employees whose department is 1</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3/5/2017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7" name="Rectangle 16"/>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3/5/2017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hyperlink" Target="http://creativecommons.org/licenses/by-nc-sa/4.0/"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28.png"/><Relationship Id="rId18" Type="http://schemas.openxmlformats.org/officeDocument/2006/relationships/hyperlink" Target="http://www.superhosting.bg/" TargetMode="External"/><Relationship Id="rId3" Type="http://schemas.openxmlformats.org/officeDocument/2006/relationships/hyperlink" Target="https://softuni.bg/courses/php-basics/" TargetMode="External"/><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hyperlink" Target="http://www.indeavr.com/" TargetMode="External"/><Relationship Id="rId17" Type="http://schemas.openxmlformats.org/officeDocument/2006/relationships/image" Target="../media/image30.png"/><Relationship Id="rId2" Type="http://schemas.openxmlformats.org/officeDocument/2006/relationships/notesSlide" Target="../notesSlides/notesSlide14.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hyperlink" Target="http://www.softwaregroup-bg.com/" TargetMode="External"/><Relationship Id="rId19" Type="http://schemas.openxmlformats.org/officeDocument/2006/relationships/image" Target="../media/image31.png"/><Relationship Id="rId4" Type="http://schemas.openxmlformats.org/officeDocument/2006/relationships/hyperlink" Target="http://www.luxoft.com/" TargetMode="External"/><Relationship Id="rId9" Type="http://schemas.openxmlformats.org/officeDocument/2006/relationships/image" Target="../media/image26.png"/><Relationship Id="rId14" Type="http://schemas.openxmlformats.org/officeDocument/2006/relationships/hyperlink" Target="http://www.infragistics.com/"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creativecommons.org/licenses/by-nc-sa/4.0/" TargetMode="External"/><Relationship Id="rId7" Type="http://schemas.openxmlformats.org/officeDocument/2006/relationships/hyperlink" Target="http://creativecommons.org/licenses/by-nc-sa/3.0/deed.en_U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php-uroci.devbg.org/" TargetMode="External"/><Relationship Id="rId5" Type="http://schemas.openxmlformats.org/officeDocument/2006/relationships/hyperlink" Target="http://www.php.net/manual/en/cc.license.php" TargetMode="External"/><Relationship Id="rId4" Type="http://schemas.openxmlformats.org/officeDocument/2006/relationships/hyperlink" Target="http://www.php.net/manual/"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4.png"/><Relationship Id="rId12"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6.png"/><Relationship Id="rId5" Type="http://schemas.openxmlformats.org/officeDocument/2006/relationships/hyperlink" Target="https://www.facebook.com/SoftwareUniversity" TargetMode="External"/><Relationship Id="rId10" Type="http://schemas.openxmlformats.org/officeDocument/2006/relationships/image" Target="../media/image35.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normAutofit/>
          </a:bodyPr>
          <a:lstStyle/>
          <a:p>
            <a:r>
              <a:rPr lang="en-US" dirty="0" smtClean="0"/>
              <a:t>MySQL and PHP Basics</a:t>
            </a:r>
            <a:endParaRPr lang="en-US" dirty="0"/>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smtClean="0"/>
              <a:t>Data Manipulation with SQL, Working with PHP</a:t>
            </a:r>
            <a:endParaRPr lang="en-US" dirty="0"/>
          </a:p>
          <a:p>
            <a:endParaRPr lang="en-US" dirty="0"/>
          </a:p>
        </p:txBody>
      </p:sp>
      <p:sp>
        <p:nvSpPr>
          <p:cNvPr id="7" name="Text Placeholder 6"/>
          <p:cNvSpPr>
            <a:spLocks noGrp="1"/>
          </p:cNvSpPr>
          <p:nvPr>
            <p:ph type="body" sz="quarter" idx="10"/>
          </p:nvPr>
        </p:nvSpPr>
        <p:spPr>
          <a:xfrm>
            <a:off x="684212" y="4410539"/>
            <a:ext cx="3187613" cy="525135"/>
          </a:xfrm>
        </p:spPr>
        <p:txBody>
          <a:bodyPr/>
          <a:lstStyle/>
          <a:p>
            <a:r>
              <a:rPr lang="en-US" dirty="0" err="1"/>
              <a:t>SoftUni</a:t>
            </a:r>
            <a:r>
              <a:rPr lang="en-US" dirty="0"/>
              <a:t>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a:t>
            </a:r>
            <a:r>
              <a:rPr lang="en-US" dirty="0" smtClean="0"/>
              <a:t>Trainers</a:t>
            </a:r>
            <a:endParaRPr lang="en-US" dirty="0"/>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3" name="Picture Placeholder 2"/>
          <p:cNvPicPr>
            <a:picLocks noGrp="1" noChangeAspect="1"/>
          </p:cNvPicPr>
          <p:nvPr>
            <p:ph type="pic" sz="quarter" idx="16"/>
          </p:nvPr>
        </p:nvPicPr>
        <p:blipFill rotWithShape="1">
          <a:blip r:embed="rId6" cstate="print">
            <a:extLst>
              <a:ext uri="{28A0092B-C50C-407E-A947-70E740481C1C}">
                <a14:useLocalDpi xmlns:a14="http://schemas.microsoft.com/office/drawing/2010/main" val="0"/>
              </a:ext>
            </a:extLst>
          </a:blip>
          <a:srcRect l="-50417" t="-1115" r="-4533" b="1115"/>
          <a:stretch/>
        </p:blipFill>
        <p:spPr>
          <a:xfrm>
            <a:off x="6767513" y="3124200"/>
            <a:ext cx="4722812" cy="3048000"/>
          </a:xfrm>
        </p:spPr>
      </p:pic>
      <p:pic>
        <p:nvPicPr>
          <p:cNvPr id="13" name="Picture 12" descr="http://softuni.bg" title="SoftUni Code Wizar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4868236" y="3806198"/>
            <a:ext cx="1991571" cy="722955"/>
          </a:xfrm>
          <a:prstGeom prst="rect">
            <a:avLst/>
          </a:prstGeom>
          <a:noFill/>
        </p:spPr>
        <p:txBody>
          <a:bodyPr wrap="none" rtlCol="0">
            <a:spAutoFit/>
          </a:bodyPr>
          <a:lstStyle/>
          <a:p>
            <a:pPr algn="ctr">
              <a:lnSpc>
                <a:spcPct val="85000"/>
              </a:lnSpc>
            </a:pPr>
            <a:r>
              <a:rPr lang="en-US" b="1" spc="50" dirty="0" smtClean="0">
                <a:ln w="9525" cmpd="sng">
                  <a:solidFill>
                    <a:srgbClr val="FFA72A"/>
                  </a:solidFill>
                  <a:prstDash val="solid"/>
                </a:ln>
                <a:solidFill>
                  <a:srgbClr val="FFF0D9"/>
                </a:solidFill>
                <a:effectLst>
                  <a:glow rad="38100">
                    <a:schemeClr val="accent1">
                      <a:alpha val="40000"/>
                    </a:schemeClr>
                  </a:glow>
                </a:effectLst>
              </a:rPr>
              <a:t>Data </a:t>
            </a:r>
          </a:p>
          <a:p>
            <a:pPr algn="ctr">
              <a:lnSpc>
                <a:spcPct val="85000"/>
              </a:lnSpc>
            </a:pPr>
            <a:r>
              <a:rPr lang="en-US" b="1" spc="50" dirty="0" smtClean="0">
                <a:ln w="9525" cmpd="sng">
                  <a:solidFill>
                    <a:srgbClr val="FFA72A"/>
                  </a:solidFill>
                  <a:prstDash val="solid"/>
                </a:ln>
                <a:solidFill>
                  <a:srgbClr val="FFF0D9"/>
                </a:solidFill>
                <a:effectLst>
                  <a:glow rad="38100">
                    <a:schemeClr val="accent1">
                      <a:alpha val="40000"/>
                    </a:schemeClr>
                  </a:glow>
                </a:effectLst>
              </a:rPr>
              <a:t>Manipulation</a:t>
            </a: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pic>
        <p:nvPicPr>
          <p:cNvPr id="17" name="Picture 16" descr="http://softuni.org" title="Software University Foundation">
            <a:hlinkClick r:id="rId8"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618379">
            <a:off x="6536649" y="4133835"/>
            <a:ext cx="3134069" cy="2381892"/>
          </a:xfrm>
          <a:prstGeom prst="rect">
            <a:avLst/>
          </a:prstGeom>
        </p:spPr>
      </p:pic>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spcBef>
                <a:spcPts val="222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FirstName, LastName</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2713029595"/>
              </p:ext>
            </p:extLst>
          </p:nvPr>
        </p:nvGraphicFramePr>
        <p:xfrm>
          <a:off x="3195638" y="2819400"/>
          <a:ext cx="5794372" cy="1707477"/>
        </p:xfrm>
        <a:graphic>
          <a:graphicData uri="http://schemas.openxmlformats.org/drawingml/2006/table">
            <a:tbl>
              <a:tblPr/>
              <a:tblGrid>
                <a:gridCol w="1906242">
                  <a:extLst>
                    <a:ext uri="{9D8B030D-6E8A-4147-A177-3AD203B41FA5}">
                      <a16:colId xmlns:a16="http://schemas.microsoft.com/office/drawing/2014/main" xmlns="" val="1163929117"/>
                    </a:ext>
                  </a:extLst>
                </a:gridCol>
                <a:gridCol w="1906242">
                  <a:extLst>
                    <a:ext uri="{9D8B030D-6E8A-4147-A177-3AD203B41FA5}">
                      <a16:colId xmlns:a16="http://schemas.microsoft.com/office/drawing/2014/main" xmlns="" val="20000"/>
                    </a:ext>
                  </a:extLst>
                </a:gridCol>
                <a:gridCol w="1981888">
                  <a:extLst>
                    <a:ext uri="{9D8B030D-6E8A-4147-A177-3AD203B41FA5}">
                      <a16:colId xmlns:a16="http://schemas.microsoft.com/office/drawing/2014/main" xmlns=""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8" name="Rectangle 9"/>
          <p:cNvSpPr>
            <a:spLocks noChangeArrowheads="1"/>
          </p:cNvSpPr>
          <p:nvPr/>
        </p:nvSpPr>
        <p:spPr bwMode="auto">
          <a:xfrm>
            <a:off x="1979612" y="51816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 c</a:t>
            </a:r>
          </a:p>
        </p:txBody>
      </p:sp>
      <p:sp>
        <p:nvSpPr>
          <p:cNvPr id="9" name="AutoShape 22"/>
          <p:cNvSpPr>
            <a:spLocks noChangeArrowheads="1"/>
          </p:cNvSpPr>
          <p:nvPr/>
        </p:nvSpPr>
        <p:spPr bwMode="auto">
          <a:xfrm>
            <a:off x="5484812" y="2819397"/>
            <a:ext cx="3327654" cy="646687"/>
          </a:xfrm>
          <a:prstGeom prst="wedgeRoundRectCallout">
            <a:avLst>
              <a:gd name="adj1" fmla="val -40026"/>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Display name</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991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200" dirty="0"/>
              <a:t>You can concatenate column names or strings using </a:t>
            </a:r>
            <a:r>
              <a:rPr lang="en-US" sz="3200" dirty="0" smtClean="0">
                <a:solidFill>
                  <a:srgbClr val="F3BE60"/>
                </a:solidFill>
              </a:rPr>
              <a:t>CONCAT</a:t>
            </a:r>
            <a:endParaRPr lang="en-US" sz="3200" dirty="0">
              <a:solidFill>
                <a:srgbClr val="F3BE60"/>
              </a:solidFill>
            </a:endParaRPr>
          </a:p>
          <a:p>
            <a:pPr lvl="1">
              <a:lnSpc>
                <a:spcPct val="100000"/>
              </a:lnSpc>
            </a:pPr>
            <a:r>
              <a:rPr lang="en-US" sz="3000" dirty="0"/>
              <a:t>String literals are enclosed in </a:t>
            </a:r>
            <a:r>
              <a:rPr lang="en-US" sz="3000" dirty="0">
                <a:solidFill>
                  <a:schemeClr val="accent1"/>
                </a:solidFill>
              </a:rPr>
              <a:t>single </a:t>
            </a:r>
            <a:r>
              <a:rPr lang="en-US" sz="3000" dirty="0" smtClean="0">
                <a:solidFill>
                  <a:schemeClr val="accent1"/>
                </a:solidFill>
              </a:rPr>
              <a:t>or double quotes</a:t>
            </a:r>
            <a:endParaRPr lang="en-US" sz="3000" dirty="0">
              <a:solidFill>
                <a:schemeClr val="accent1"/>
              </a:solidFill>
            </a:endParaRPr>
          </a:p>
          <a:p>
            <a:pPr lvl="1">
              <a:lnSpc>
                <a:spcPct val="100000"/>
              </a:lnSpc>
            </a:pPr>
            <a:r>
              <a:rPr lang="en-US" sz="3000" dirty="0"/>
              <a:t>Table and column names containing special symbols use </a:t>
            </a:r>
            <a:r>
              <a:rPr lang="en-US" sz="3000" dirty="0" smtClean="0">
                <a:solidFill>
                  <a:schemeClr val="accent1"/>
                </a:solidFill>
              </a:rPr>
              <a:t>`` or ''</a:t>
            </a:r>
            <a:endParaRPr lang="en-US" sz="3000" dirty="0">
              <a:solidFill>
                <a:schemeClr val="accent1"/>
              </a:solidFill>
            </a:endParaRP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836612" y="3048000"/>
            <a:ext cx="102108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3BE60"/>
                </a:solidFill>
                <a:effectLst>
                  <a:outerShdw blurRad="38100" dist="38100" dir="2700000" algn="tl">
                    <a:srgbClr val="000000">
                      <a:alpha val="43137"/>
                    </a:srgbClr>
                  </a:outerShdw>
                </a:effectLst>
                <a:latin typeface="Consolas" pitchFamily="49" charset="0"/>
                <a:cs typeface="Consolas" pitchFamily="49" charset="0"/>
              </a:rPr>
              <a:t>CONCAT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(FirstName, ' ', LastName)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EmployeeID 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`No.`</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503279345"/>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xmlns="" val="20000"/>
                    </a:ext>
                  </a:extLst>
                </a:gridCol>
                <a:gridCol w="2589212">
                  <a:extLst>
                    <a:ext uri="{9D8B030D-6E8A-4147-A177-3AD203B41FA5}">
                      <a16:colId xmlns:a16="http://schemas.microsoft.com/office/drawing/2014/main" xmlns=""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Tree>
    <p:extLst>
      <p:ext uri="{BB962C8B-B14F-4D97-AF65-F5344CB8AC3E}">
        <p14:creationId xmlns:p14="http://schemas.microsoft.com/office/powerpoint/2010/main" val="203651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pPr>
              <a:spcBef>
                <a:spcPts val="21000"/>
              </a:spcBef>
            </a:pPr>
            <a:r>
              <a:rPr lang="en-US" dirty="0"/>
              <a:t>Note: </a:t>
            </a:r>
            <a:r>
              <a:rPr lang="en-US" dirty="0" smtClean="0"/>
              <a:t>Create and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833087" y="3124200"/>
            <a:ext cx="4522651" cy="2362200"/>
          </a:xfrm>
          <a:prstGeom prst="rect">
            <a:avLst/>
          </a:prstGeom>
        </p:spPr>
      </p:pic>
    </p:spTree>
    <p:extLst>
      <p:ext uri="{BB962C8B-B14F-4D97-AF65-F5344CB8AC3E}">
        <p14:creationId xmlns:p14="http://schemas.microsoft.com/office/powerpoint/2010/main" val="156140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2055812" y="2819400"/>
            <a:ext cx="79248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CONCAT(FirstName, ' ', LastName)</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6" name="AutoShape 22"/>
          <p:cNvSpPr>
            <a:spLocks noChangeArrowheads="1"/>
          </p:cNvSpPr>
          <p:nvPr/>
        </p:nvSpPr>
        <p:spPr bwMode="auto">
          <a:xfrm>
            <a:off x="5128958" y="1600200"/>
            <a:ext cx="3327654" cy="646687"/>
          </a:xfrm>
          <a:prstGeom prst="wedgeRoundRectCallout">
            <a:avLst>
              <a:gd name="adj1" fmla="val -16031"/>
              <a:gd name="adj2" fmla="val 14584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Concatenation</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7" name="AutoShape 22"/>
          <p:cNvSpPr>
            <a:spLocks noChangeArrowheads="1"/>
          </p:cNvSpPr>
          <p:nvPr/>
        </p:nvSpPr>
        <p:spPr bwMode="auto">
          <a:xfrm>
            <a:off x="7542212" y="4077713"/>
            <a:ext cx="3327654" cy="646687"/>
          </a:xfrm>
          <a:prstGeom prst="wedgeRoundRectCallout">
            <a:avLst>
              <a:gd name="adj1" fmla="val -82305"/>
              <a:gd name="adj2" fmla="val -130047"/>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Column alias</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6207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lstStyle/>
          <a:p>
            <a:pPr>
              <a:spcBef>
                <a:spcPct val="25000"/>
              </a:spcBef>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spcBef>
                <a:spcPts val="7800"/>
              </a:spcBef>
            </a:pPr>
            <a:r>
              <a:rPr lang="en-US" dirty="0"/>
              <a:t>You can filter rows by specific conditions using the </a:t>
            </a:r>
            <a:r>
              <a:rPr lang="en-US" b="1" dirty="0">
                <a:solidFill>
                  <a:schemeClr val="tx2">
                    <a:lumMod val="75000"/>
                  </a:schemeClr>
                </a:solidFill>
                <a:latin typeface="Consolas" pitchFamily="49" charset="0"/>
              </a:rPr>
              <a:t>WHERE</a:t>
            </a:r>
            <a:r>
              <a:rPr lang="en-US" dirty="0"/>
              <a:t> clause</a:t>
            </a:r>
          </a:p>
          <a:p>
            <a:pPr>
              <a:spcBef>
                <a:spcPts val="1140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422412" y="3467637"/>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422412" y="5550794"/>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9" name="Rectangle 19"/>
          <p:cNvSpPr>
            <a:spLocks noChangeArrowheads="1"/>
          </p:cNvSpPr>
          <p:nvPr/>
        </p:nvSpPr>
        <p:spPr bwMode="auto">
          <a:xfrm>
            <a:off x="2422413" y="1828800"/>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val="56762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10980"/>
                                        </p:tgtEl>
                                        <p:attrNameLst>
                                          <p:attrName>style.visibility</p:attrName>
                                        </p:attrNameLst>
                                      </p:cBhvr>
                                      <p:to>
                                        <p:strVal val="visible"/>
                                      </p:to>
                                    </p:set>
                                    <p:animEffect transition="in" filter="fade">
                                      <p:cBhvr>
                                        <p:cTn id="15" dur="500"/>
                                        <p:tgtEl>
                                          <p:spTgt spid="51098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0979">
                                            <p:txEl>
                                              <p:pRg st="2" end="2"/>
                                            </p:txEl>
                                          </p:spTgt>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511004"/>
                                        </p:tgtEl>
                                        <p:attrNameLst>
                                          <p:attrName>style.visibility</p:attrName>
                                        </p:attrNameLst>
                                      </p:cBhvr>
                                      <p:to>
                                        <p:strVal val="visible"/>
                                      </p:to>
                                    </p:set>
                                    <p:animEffect transition="in" filter="fade">
                                      <p:cBhvr>
                                        <p:cTn id="23"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Conditions ca be combined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039275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13028"/>
                                        </p:tgtEl>
                                        <p:attrNameLst>
                                          <p:attrName>style.visibility</p:attrName>
                                        </p:attrNameLst>
                                      </p:cBhvr>
                                      <p:to>
                                        <p:strVal val="visible"/>
                                      </p:to>
                                    </p:set>
                                    <p:animEffect transition="in" filter="fade">
                                      <p:cBhvr>
                                        <p:cTn id="15" dur="500"/>
                                        <p:tgtEl>
                                          <p:spTgt spid="51302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302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513029"/>
                                        </p:tgtEl>
                                        <p:attrNameLst>
                                          <p:attrName>style.visibility</p:attrName>
                                        </p:attrNameLst>
                                      </p:cBhvr>
                                      <p:to>
                                        <p:strVal val="visible"/>
                                      </p:to>
                                    </p:set>
                                    <p:animEffect transition="in" filter="fade">
                                      <p:cBhvr>
                                        <p:cTn id="23"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8" name="Rectangle 4"/>
          <p:cNvSpPr>
            <a:spLocks noChangeArrowheads="1"/>
          </p:cNvSpPr>
          <p:nvPr/>
        </p:nvSpPr>
        <p:spPr bwMode="auto">
          <a:xfrm>
            <a:off x="2439988" y="4525089"/>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2439988" y="5569803"/>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2439988" y="3207603"/>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11" name="AutoShape 22"/>
          <p:cNvSpPr>
            <a:spLocks noChangeArrowheads="1"/>
          </p:cNvSpPr>
          <p:nvPr/>
        </p:nvSpPr>
        <p:spPr bwMode="auto">
          <a:xfrm>
            <a:off x="5332412" y="2413383"/>
            <a:ext cx="4800600" cy="598855"/>
          </a:xfrm>
          <a:prstGeom prst="wedgeRoundRectCallout">
            <a:avLst>
              <a:gd name="adj1" fmla="val -48341"/>
              <a:gd name="adj2" fmla="val 15600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This is always false!</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3" name="&quot;Not Allowed&quot; Symbol 2"/>
          <p:cNvSpPr/>
          <p:nvPr/>
        </p:nvSpPr>
        <p:spPr>
          <a:xfrm>
            <a:off x="8761412" y="3623101"/>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val="375355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ascending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descending order</a:t>
            </a:r>
          </a:p>
        </p:txBody>
      </p:sp>
      <p:sp>
        <p:nvSpPr>
          <p:cNvPr id="517124" name="Rectangle 4"/>
          <p:cNvSpPr>
            <a:spLocks noChangeArrowheads="1"/>
          </p:cNvSpPr>
          <p:nvPr/>
        </p:nvSpPr>
        <p:spPr bwMode="auto">
          <a:xfrm>
            <a:off x="912812" y="32550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xmlns="" val="20000"/>
                    </a:ext>
                  </a:extLst>
                </a:gridCol>
                <a:gridCol w="1622425">
                  <a:extLst>
                    <a:ext uri="{9D8B030D-6E8A-4147-A177-3AD203B41FA5}">
                      <a16:colId xmlns:a16="http://schemas.microsoft.com/office/drawing/2014/main" xmlns=""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xmlns="" val="20000"/>
                    </a:ext>
                  </a:extLst>
                </a:gridCol>
                <a:gridCol w="1622425">
                  <a:extLst>
                    <a:ext uri="{9D8B030D-6E8A-4147-A177-3AD203B41FA5}">
                      <a16:colId xmlns:a16="http://schemas.microsoft.com/office/drawing/2014/main" xmlns=""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312686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2381961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8" name="AutoShape 22"/>
          <p:cNvSpPr>
            <a:spLocks noChangeArrowheads="1"/>
          </p:cNvSpPr>
          <p:nvPr/>
        </p:nvSpPr>
        <p:spPr bwMode="auto">
          <a:xfrm>
            <a:off x="8062478" y="1264368"/>
            <a:ext cx="3061134" cy="956145"/>
          </a:xfrm>
          <a:prstGeom prst="wedgeRoundRectCallout">
            <a:avLst>
              <a:gd name="adj1" fmla="val -66946"/>
              <a:gd name="adj2" fmla="val 4223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Values for</a:t>
            </a:r>
          </a:p>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all columns</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CURDATE()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22"/>
          <p:cNvSpPr>
            <a:spLocks noChangeArrowheads="1"/>
          </p:cNvSpPr>
          <p:nvPr/>
        </p:nvSpPr>
        <p:spPr bwMode="auto">
          <a:xfrm>
            <a:off x="8913812" y="2667000"/>
            <a:ext cx="2362200" cy="1079164"/>
          </a:xfrm>
          <a:prstGeom prst="wedgeRoundRectCallout">
            <a:avLst>
              <a:gd name="adj1" fmla="val -105672"/>
              <a:gd name="adj2" fmla="val -1688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Specify</a:t>
            </a:r>
          </a:p>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columns</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2079119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9107">
                                            <p:txEl>
                                              <p:pRg st="1" end="1"/>
                                            </p:txEl>
                                          </p:spTgt>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fade">
                                      <p:cBhvr>
                                        <p:cTn id="31" dur="500"/>
                                        <p:tgtEl>
                                          <p:spTgt spid="9">
                                            <p:txEl>
                                              <p:pRg st="0" end="0"/>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fade">
                                      <p:cBhvr>
                                        <p:cTn id="39" dur="500"/>
                                        <p:tgtEl>
                                          <p:spTgt spid="9">
                                            <p:txEl>
                                              <p:pRg st="2" end="2"/>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fade">
                                      <p:cBhvr>
                                        <p:cTn id="4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smtClean="0"/>
              <a:t>Query Basics</a:t>
            </a:r>
          </a:p>
          <a:p>
            <a:pPr marL="446088" indent="-446088">
              <a:lnSpc>
                <a:spcPts val="4000"/>
              </a:lnSpc>
              <a:buFontTx/>
              <a:buAutoNum type="arabicPeriod"/>
            </a:pPr>
            <a:r>
              <a:rPr lang="en-US" dirty="0" smtClean="0"/>
              <a:t>Retrieving Data</a:t>
            </a:r>
            <a:endParaRPr lang="en-US" dirty="0"/>
          </a:p>
          <a:p>
            <a:pPr marL="446088" indent="-446088">
              <a:lnSpc>
                <a:spcPts val="4000"/>
              </a:lnSpc>
              <a:buFontTx/>
              <a:buAutoNum type="arabicPeriod"/>
            </a:pPr>
            <a:r>
              <a:rPr lang="en-US" dirty="0" smtClean="0"/>
              <a:t>Writing Data</a:t>
            </a:r>
            <a:endParaRPr lang="en-US" dirty="0"/>
          </a:p>
          <a:p>
            <a:pPr marL="446088" indent="-446088">
              <a:lnSpc>
                <a:spcPts val="4000"/>
              </a:lnSpc>
              <a:buFontTx/>
              <a:buAutoNum type="arabicPeriod"/>
            </a:pPr>
            <a:r>
              <a:rPr lang="en-US" dirty="0"/>
              <a:t>Modifying Existing Records</a:t>
            </a:r>
          </a:p>
          <a:p>
            <a:pPr marL="446088" indent="-446088">
              <a:lnSpc>
                <a:spcPts val="4000"/>
              </a:lnSpc>
              <a:buFontTx/>
              <a:buAutoNum type="arabicPeriod"/>
            </a:pPr>
            <a:r>
              <a:rPr lang="en-US" dirty="0" smtClean="0"/>
              <a:t>Using MySQL and PHP</a:t>
            </a:r>
            <a:endParaRPr lang="en-US"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4" name="Picture 3"/>
          <p:cNvPicPr>
            <a:picLocks noChangeAspect="1"/>
          </p:cNvPicPr>
          <p:nvPr/>
        </p:nvPicPr>
        <p:blipFill>
          <a:blip r:embed="rId3"/>
          <a:stretch>
            <a:fillRect/>
          </a:stretch>
        </p:blipFill>
        <p:spPr>
          <a:xfrm>
            <a:off x="8304212" y="1638368"/>
            <a:ext cx="3429001" cy="4421449"/>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20</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6607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endParaRPr lang="en-US"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979616" y="2098357"/>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WHERE EmployeeID = 1</a:t>
            </a:r>
          </a:p>
        </p:txBody>
      </p:sp>
      <p:sp>
        <p:nvSpPr>
          <p:cNvPr id="566277" name="Rectangle 5"/>
          <p:cNvSpPr>
            <a:spLocks noChangeArrowheads="1"/>
          </p:cNvSpPr>
          <p:nvPr/>
        </p:nvSpPr>
        <p:spPr bwMode="auto">
          <a:xfrm>
            <a:off x="1979616" y="5334000"/>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9" name="AutoShape 22"/>
          <p:cNvSpPr>
            <a:spLocks noChangeArrowheads="1"/>
          </p:cNvSpPr>
          <p:nvPr/>
        </p:nvSpPr>
        <p:spPr bwMode="auto">
          <a:xfrm>
            <a:off x="8265879" y="2773613"/>
            <a:ext cx="2705333" cy="679926"/>
          </a:xfrm>
          <a:prstGeom prst="wedgeRoundRectCallout">
            <a:avLst>
              <a:gd name="adj1" fmla="val -35526"/>
              <a:gd name="adj2" fmla="val -8657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Condition</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2363146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fade">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66275">
                                            <p:txEl>
                                              <p:pRg st="1" end="1"/>
                                            </p:txEl>
                                          </p:spTgt>
                                        </p:tgtEl>
                                        <p:attrNameLst>
                                          <p:attrName>style.visibility</p:attrName>
                                        </p:attrNameLst>
                                      </p:cBhvr>
                                      <p:to>
                                        <p:strVal val="visible"/>
                                      </p:to>
                                    </p:set>
                                    <p:animEffect transition="in" filter="fade">
                                      <p:cBhvr>
                                        <p:cTn id="15" dur="500"/>
                                        <p:tgtEl>
                                          <p:spTgt spid="5662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66275">
                                            <p:txEl>
                                              <p:pRg st="2" end="2"/>
                                            </p:txEl>
                                          </p:spTgt>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566277"/>
                                        </p:tgtEl>
                                        <p:attrNameLst>
                                          <p:attrName>style.visibility</p:attrName>
                                        </p:attrNameLst>
                                      </p:cBhvr>
                                      <p:to>
                                        <p:strVal val="visible"/>
                                      </p:to>
                                    </p:set>
                                    <p:animEffect transition="in" filter="fade">
                                      <p:cBhvr>
                                        <p:cTn id="23" dur="500"/>
                                        <p:tgtEl>
                                          <p:spTgt spid="56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spcBef>
                <a:spcPts val="30000"/>
              </a:spcBef>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981200"/>
            <a:ext cx="8845396" cy="12464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 'Brown'</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6" name="Rectangle 4"/>
          <p:cNvSpPr>
            <a:spLocks noChangeArrowheads="1"/>
          </p:cNvSpPr>
          <p:nvPr/>
        </p:nvSpPr>
        <p:spPr bwMode="auto">
          <a:xfrm>
            <a:off x="1668616" y="3657600"/>
            <a:ext cx="8845396"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CONCAT('Senior ', JobTitle)</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DepartmentID = 3</a:t>
            </a:r>
          </a:p>
        </p:txBody>
      </p:sp>
      <p:sp>
        <p:nvSpPr>
          <p:cNvPr id="7" name="AutoShape 22"/>
          <p:cNvSpPr>
            <a:spLocks noChangeArrowheads="1"/>
          </p:cNvSpPr>
          <p:nvPr/>
        </p:nvSpPr>
        <p:spPr bwMode="auto">
          <a:xfrm>
            <a:off x="6091314" y="1551295"/>
            <a:ext cx="2705333" cy="679926"/>
          </a:xfrm>
          <a:prstGeom prst="wedgeRoundRectCallout">
            <a:avLst>
              <a:gd name="adj1" fmla="val -93605"/>
              <a:gd name="adj2" fmla="val 7822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New values</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3546285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a:t>EndDate</a:t>
            </a:r>
            <a:r>
              <a:rPr lang="en-US" dirty="0"/>
              <a:t> set to </a:t>
            </a:r>
            <a:r>
              <a:rPr lang="en-US" dirty="0">
                <a:solidFill>
                  <a:schemeClr val="accent1"/>
                </a:solidFill>
              </a:rPr>
              <a:t>NULL</a:t>
            </a:r>
          </a:p>
          <a:p>
            <a:pPr>
              <a:spcBef>
                <a:spcPts val="23400"/>
              </a:spcBef>
            </a:pPr>
            <a:r>
              <a:rPr lang="en-US" dirty="0"/>
              <a:t>Note: </a:t>
            </a:r>
            <a:r>
              <a:rPr lang="en-US" dirty="0" smtClean="0"/>
              <a:t>Create and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2549357621"/>
              </p:ext>
            </p:extLst>
          </p:nvPr>
        </p:nvGraphicFramePr>
        <p:xfrm>
          <a:off x="1524114" y="2990088"/>
          <a:ext cx="3848100" cy="1962912"/>
        </p:xfrm>
        <a:graphic>
          <a:graphicData uri="http://schemas.openxmlformats.org/drawingml/2006/table">
            <a:tbl>
              <a:tblPr/>
              <a:tblGrid>
                <a:gridCol w="2392062">
                  <a:extLst>
                    <a:ext uri="{9D8B030D-6E8A-4147-A177-3AD203B41FA5}">
                      <a16:colId xmlns:a16="http://schemas.microsoft.com/office/drawing/2014/main" xmlns="" val="20000"/>
                    </a:ext>
                  </a:extLst>
                </a:gridCol>
                <a:gridCol w="1456038">
                  <a:extLst>
                    <a:ext uri="{9D8B030D-6E8A-4147-A177-3AD203B41FA5}">
                      <a16:colId xmlns:a16="http://schemas.microsoft.com/office/drawing/2014/main" xmlns=""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558798615"/>
              </p:ext>
            </p:extLst>
          </p:nvPr>
        </p:nvGraphicFramePr>
        <p:xfrm>
          <a:off x="6589712" y="2990088"/>
          <a:ext cx="3848100" cy="1962912"/>
        </p:xfrm>
        <a:graphic>
          <a:graphicData uri="http://schemas.openxmlformats.org/drawingml/2006/table">
            <a:tbl>
              <a:tblPr/>
              <a:tblGrid>
                <a:gridCol w="2392062">
                  <a:extLst>
                    <a:ext uri="{9D8B030D-6E8A-4147-A177-3AD203B41FA5}">
                      <a16:colId xmlns:a16="http://schemas.microsoft.com/office/drawing/2014/main" xmlns="" val="20000"/>
                    </a:ext>
                  </a:extLst>
                </a:gridCol>
                <a:gridCol w="1456038">
                  <a:extLst>
                    <a:ext uri="{9D8B030D-6E8A-4147-A177-3AD203B41FA5}">
                      <a16:colId xmlns:a16="http://schemas.microsoft.com/office/drawing/2014/main" xmlns=""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10" name="Arrow: Right 9"/>
          <p:cNvSpPr/>
          <p:nvPr/>
        </p:nvSpPr>
        <p:spPr>
          <a:xfrm>
            <a:off x="5713412" y="3552444"/>
            <a:ext cx="533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48253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6" name="AutoShape 22"/>
          <p:cNvSpPr>
            <a:spLocks noChangeArrowheads="1"/>
          </p:cNvSpPr>
          <p:nvPr/>
        </p:nvSpPr>
        <p:spPr bwMode="auto">
          <a:xfrm>
            <a:off x="5865812" y="5029200"/>
            <a:ext cx="3962400" cy="1066800"/>
          </a:xfrm>
          <a:prstGeom prst="wedgeRoundRectCallout">
            <a:avLst>
              <a:gd name="adj1" fmla="val -45723"/>
              <a:gd name="adj2" fmla="val -1057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28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28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366941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smtClean="0"/>
              <a:t>Using MySQL and PHP</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smtClean="0"/>
              <a:t>Connect and Run Queries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0574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7" name="Картина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25071" y="2209800"/>
            <a:ext cx="2690960" cy="1426208"/>
          </a:xfrm>
          <a:prstGeom prst="rect">
            <a:avLst/>
          </a:prstGeom>
        </p:spPr>
      </p:pic>
    </p:spTree>
    <p:extLst>
      <p:ext uri="{BB962C8B-B14F-4D97-AF65-F5344CB8AC3E}">
        <p14:creationId xmlns:p14="http://schemas.microsoft.com/office/powerpoint/2010/main" val="679903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smtClean="0"/>
              <a:t>Connect and Process Query</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smtClean="0"/>
              <a:t>We will use the </a:t>
            </a:r>
            <a:r>
              <a:rPr lang="en-US" dirty="0" smtClean="0">
                <a:solidFill>
                  <a:srgbClr val="F3BE60"/>
                </a:solidFill>
              </a:rPr>
              <a:t>PDO</a:t>
            </a:r>
            <a:r>
              <a:rPr lang="en-US" dirty="0" smtClean="0"/>
              <a:t> extension</a:t>
            </a:r>
            <a:endParaRPr lang="en-US" dirty="0"/>
          </a:p>
        </p:txBody>
      </p:sp>
      <p:sp>
        <p:nvSpPr>
          <p:cNvPr id="562180" name="Rectangle 4"/>
          <p:cNvSpPr>
            <a:spLocks noChangeArrowheads="1"/>
          </p:cNvSpPr>
          <p:nvPr/>
        </p:nvSpPr>
        <p:spPr bwMode="auto">
          <a:xfrm>
            <a:off x="455612" y="1752600"/>
            <a:ext cx="114300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try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$db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new </a:t>
            </a:r>
            <a:r>
              <a:rPr lang="en-US" sz="2500" b="1" noProof="1" smtClean="0">
                <a:solidFill>
                  <a:srgbClr val="F3BE60"/>
                </a:solidFill>
                <a:effectLst>
                  <a:outerShdw blurRad="38100" dist="38100" dir="2700000" algn="tl">
                    <a:srgbClr val="000000">
                      <a:alpha val="43137"/>
                    </a:srgbClr>
                  </a:outerShdw>
                </a:effectLst>
                <a:latin typeface="Consolas" pitchFamily="49" charset="0"/>
                <a:cs typeface="Consolas" pitchFamily="49" charset="0"/>
              </a:rPr>
              <a:t>PDO</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500" b="1" noProof="1" smtClean="0">
                <a:solidFill>
                  <a:srgbClr val="F3BE60"/>
                </a:solidFill>
                <a:effectLst>
                  <a:outerShdw blurRad="38100" dist="38100" dir="2700000" algn="tl">
                    <a:srgbClr val="000000">
                      <a:alpha val="43137"/>
                    </a:srgbClr>
                  </a:outerShdw>
                </a:effectLst>
                <a:latin typeface="Consolas" pitchFamily="49" charset="0"/>
                <a:cs typeface="Consolas" pitchFamily="49" charset="0"/>
              </a:rPr>
              <a:t>mysql:host</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=localhost;dbname=softuni',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$user, $pass</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$result =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db-</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r>
              <a:rPr lang="en-US" sz="25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query</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Users</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PDO::FETCH_ASSOC);</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foreach ($result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$row) {</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print_r</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($row);</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$result = </a:t>
            </a:r>
            <a:r>
              <a:rPr lang="en-US" sz="2500" b="1" noProof="1" smtClean="0">
                <a:solidFill>
                  <a:srgbClr val="F3BE60"/>
                </a:solidFill>
                <a:effectLst>
                  <a:outerShdw blurRad="38100" dist="38100" dir="2700000" algn="tl">
                    <a:srgbClr val="000000">
                      <a:alpha val="43137"/>
                    </a:srgbClr>
                  </a:outerShdw>
                </a:effectLst>
                <a:latin typeface="Consolas" pitchFamily="49" charset="0"/>
                <a:cs typeface="Consolas" pitchFamily="49" charset="0"/>
              </a:rPr>
              <a:t>null</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$db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null</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catch (PDOException $e) {</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print "Error!: " . $e-&gt;getMessage() . "&lt;br/&gt;";</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8" name="AutoShape 22"/>
          <p:cNvSpPr>
            <a:spLocks noChangeArrowheads="1"/>
          </p:cNvSpPr>
          <p:nvPr/>
        </p:nvSpPr>
        <p:spPr bwMode="auto">
          <a:xfrm>
            <a:off x="5294079" y="4343400"/>
            <a:ext cx="2705333" cy="793512"/>
          </a:xfrm>
          <a:prstGeom prst="wedgeRoundRectCallout">
            <a:avLst>
              <a:gd name="adj1" fmla="val -111224"/>
              <a:gd name="adj2" fmla="val 1851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3BE60"/>
                </a:solidFill>
                <a:effectLst>
                  <a:outerShdw blurRad="38100" dist="38100" dir="2700000" algn="tl">
                    <a:srgbClr val="000000">
                      <a:alpha val="43137"/>
                    </a:srgbClr>
                  </a:outerShdw>
                </a:effectLst>
                <a:cs typeface="Consolas" panose="020B0609020204030204" pitchFamily="49" charset="0"/>
              </a:rPr>
              <a:t>Close</a:t>
            </a:r>
            <a:r>
              <a:rPr lang="en-US" sz="2800" noProof="1" smtClean="0">
                <a:solidFill>
                  <a:schemeClr val="tx1"/>
                </a:solidFill>
                <a:effectLst>
                  <a:outerShdw blurRad="38100" dist="38100" dir="2700000" algn="tl">
                    <a:srgbClr val="000000">
                      <a:alpha val="43137"/>
                    </a:srgbClr>
                  </a:outerShdw>
                </a:effectLst>
                <a:cs typeface="Consolas" panose="020B0609020204030204" pitchFamily="49" charset="0"/>
              </a:rPr>
              <a:t> the connection</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9" name="AutoShape 22"/>
          <p:cNvSpPr>
            <a:spLocks noChangeArrowheads="1"/>
          </p:cNvSpPr>
          <p:nvPr/>
        </p:nvSpPr>
        <p:spPr bwMode="auto">
          <a:xfrm>
            <a:off x="8609012" y="3581400"/>
            <a:ext cx="2743200" cy="1219200"/>
          </a:xfrm>
          <a:prstGeom prst="wedgeRoundRectCallout">
            <a:avLst>
              <a:gd name="adj1" fmla="val 48057"/>
              <a:gd name="adj2" fmla="val -7107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3BE60"/>
                </a:solidFill>
                <a:effectLst>
                  <a:outerShdw blurRad="38100" dist="38100" dir="2700000" algn="tl">
                    <a:srgbClr val="000000">
                      <a:alpha val="43137"/>
                    </a:srgbClr>
                  </a:outerShdw>
                </a:effectLst>
                <a:cs typeface="Consolas" panose="020B0609020204030204" pitchFamily="49" charset="0"/>
              </a:rPr>
              <a:t>query</a:t>
            </a:r>
            <a:r>
              <a:rPr lang="en-US" sz="2800" noProof="1" smtClean="0">
                <a:solidFill>
                  <a:schemeClr val="tx1"/>
                </a:solidFill>
                <a:effectLst>
                  <a:outerShdw blurRad="38100" dist="38100" dir="2700000" algn="tl">
                    <a:srgbClr val="000000">
                      <a:alpha val="43137"/>
                    </a:srgbClr>
                  </a:outerShdw>
                </a:effectLst>
                <a:cs typeface="Consolas" panose="020B0609020204030204" pitchFamily="49" charset="0"/>
              </a:rPr>
              <a:t> method does not escape data</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10" name="AutoShape 22"/>
          <p:cNvSpPr>
            <a:spLocks noChangeArrowheads="1"/>
          </p:cNvSpPr>
          <p:nvPr/>
        </p:nvSpPr>
        <p:spPr bwMode="auto">
          <a:xfrm>
            <a:off x="5561012" y="6019800"/>
            <a:ext cx="3314933" cy="838200"/>
          </a:xfrm>
          <a:prstGeom prst="wedgeRoundRectCallout">
            <a:avLst>
              <a:gd name="adj1" fmla="val -61617"/>
              <a:gd name="adj2" fmla="val -5724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3BE60"/>
                </a:solidFill>
                <a:effectLst>
                  <a:outerShdw blurRad="38100" dist="38100" dir="2700000" algn="tl">
                    <a:srgbClr val="000000">
                      <a:alpha val="43137"/>
                    </a:srgbClr>
                  </a:outerShdw>
                </a:effectLst>
                <a:cs typeface="Consolas" panose="020B0609020204030204" pitchFamily="49" charset="0"/>
              </a:rPr>
              <a:t>Default</a:t>
            </a:r>
            <a:r>
              <a:rPr lang="en-US" sz="2800" noProof="1" smtClean="0">
                <a:solidFill>
                  <a:srgbClr val="FBEEDC"/>
                </a:solidFill>
                <a:effectLst>
                  <a:outerShdw blurRad="38100" dist="38100" dir="2700000" algn="tl">
                    <a:srgbClr val="000000">
                      <a:alpha val="43137"/>
                    </a:srgbClr>
                  </a:outerShdw>
                </a:effectLst>
                <a:cs typeface="Consolas" panose="020B0609020204030204" pitchFamily="49" charset="0"/>
              </a:rPr>
              <a:t> on error is exception</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11" name="Rectangle: Rounded Corners 19"/>
          <p:cNvSpPr/>
          <p:nvPr/>
        </p:nvSpPr>
        <p:spPr>
          <a:xfrm>
            <a:off x="836612" y="4511556"/>
            <a:ext cx="2667000" cy="746244"/>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844856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smtClean="0"/>
              <a:t>Using Prepared Statement (SELECT)</a:t>
            </a:r>
            <a:endParaRPr lang="bg-BG" dirty="0"/>
          </a:p>
        </p:txBody>
      </p:sp>
      <p:sp>
        <p:nvSpPr>
          <p:cNvPr id="562180" name="Rectangle 4"/>
          <p:cNvSpPr>
            <a:spLocks noChangeArrowheads="1"/>
          </p:cNvSpPr>
          <p:nvPr/>
        </p:nvSpPr>
        <p:spPr bwMode="auto">
          <a:xfrm>
            <a:off x="379412" y="1066800"/>
            <a:ext cx="112776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try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$db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new </a:t>
            </a:r>
            <a:r>
              <a:rPr lang="en-US" sz="2500" b="1" noProof="1" smtClean="0">
                <a:solidFill>
                  <a:srgbClr val="F3BE60"/>
                </a:solidFill>
                <a:effectLst>
                  <a:outerShdw blurRad="38100" dist="38100" dir="2700000" algn="tl">
                    <a:srgbClr val="000000">
                      <a:alpha val="43137"/>
                    </a:srgbClr>
                  </a:outerShdw>
                </a:effectLst>
                <a:latin typeface="Consolas" pitchFamily="49" charset="0"/>
                <a:cs typeface="Consolas" pitchFamily="49" charset="0"/>
              </a:rPr>
              <a:t>PDO</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500" b="1" noProof="1" smtClean="0">
                <a:solidFill>
                  <a:srgbClr val="F3BE60"/>
                </a:solidFill>
                <a:effectLst>
                  <a:outerShdw blurRad="38100" dist="38100" dir="2700000" algn="tl">
                    <a:srgbClr val="000000">
                      <a:alpha val="43137"/>
                    </a:srgbClr>
                  </a:outerShdw>
                </a:effectLst>
                <a:latin typeface="Consolas" pitchFamily="49" charset="0"/>
                <a:cs typeface="Consolas" pitchFamily="49" charset="0"/>
              </a:rPr>
              <a:t>mysql:host</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=localhost;dbname=softuni',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$user, $pass</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$stmt =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db-</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r>
              <a:rPr lang="en-US" sz="25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prepare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Users WHERE fname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($stmt-&gt;</a:t>
            </a:r>
            <a:r>
              <a:rPr lang="en-US" sz="2500" b="1" noProof="1" smtClean="0">
                <a:solidFill>
                  <a:srgbClr val="F3BE60"/>
                </a:solidFill>
                <a:effectLst>
                  <a:outerShdw blurRad="38100" dist="38100" dir="2700000" algn="tl">
                    <a:srgbClr val="000000">
                      <a:alpha val="43137"/>
                    </a:srgbClr>
                  </a:outerShdw>
                </a:effectLst>
                <a:latin typeface="Consolas" pitchFamily="49" charset="0"/>
                <a:cs typeface="Consolas" pitchFamily="49" charset="0"/>
              </a:rPr>
              <a:t>execute</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(array($_</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GET[</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'fname'])))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while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($row = $stmt-&gt;fetch(PDO::FETCH_ASSOC)) {</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print_r</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($row);</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buClr>
                <a:schemeClr val="accent5">
                  <a:lumMod val="40000"/>
                  <a:lumOff val="60000"/>
                </a:schemeClr>
              </a:buClr>
              <a:buSzPct val="70000"/>
            </a:pPr>
            <a:r>
              <a:rPr lang="bg-BG"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$stmt = </a:t>
            </a:r>
            <a:r>
              <a:rPr lang="en-US" sz="2500" b="1" noProof="1" smtClean="0">
                <a:solidFill>
                  <a:srgbClr val="F3BE60"/>
                </a:solidFill>
                <a:effectLst>
                  <a:outerShdw blurRad="38100" dist="38100" dir="2700000" algn="tl">
                    <a:srgbClr val="000000">
                      <a:alpha val="43137"/>
                    </a:srgbClr>
                  </a:outerShdw>
                </a:effectLst>
                <a:latin typeface="Consolas" pitchFamily="49" charset="0"/>
                <a:cs typeface="Consolas" pitchFamily="49" charset="0"/>
              </a:rPr>
              <a:t>null</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$db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null</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catch (PDOException $e) {</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print "Error!: " . $e-&gt;getMessage() . "&lt;br/&gt;";</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AutoShape 22"/>
          <p:cNvSpPr>
            <a:spLocks noChangeArrowheads="1"/>
          </p:cNvSpPr>
          <p:nvPr/>
        </p:nvSpPr>
        <p:spPr bwMode="auto">
          <a:xfrm>
            <a:off x="3884612" y="4419600"/>
            <a:ext cx="2705333" cy="793512"/>
          </a:xfrm>
          <a:prstGeom prst="wedgeRoundRectCallout">
            <a:avLst>
              <a:gd name="adj1" fmla="val -71791"/>
              <a:gd name="adj2" fmla="val 1851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3BE60"/>
                </a:solidFill>
                <a:effectLst>
                  <a:outerShdw blurRad="38100" dist="38100" dir="2700000" algn="tl">
                    <a:srgbClr val="000000">
                      <a:alpha val="43137"/>
                    </a:srgbClr>
                  </a:outerShdw>
                </a:effectLst>
                <a:cs typeface="Consolas" panose="020B0609020204030204" pitchFamily="49" charset="0"/>
              </a:rPr>
              <a:t>Close</a:t>
            </a:r>
            <a:r>
              <a:rPr lang="en-US" sz="2800" noProof="1" smtClean="0">
                <a:solidFill>
                  <a:schemeClr val="tx1"/>
                </a:solidFill>
                <a:effectLst>
                  <a:outerShdw blurRad="38100" dist="38100" dir="2700000" algn="tl">
                    <a:srgbClr val="000000">
                      <a:alpha val="43137"/>
                    </a:srgbClr>
                  </a:outerShdw>
                </a:effectLst>
                <a:cs typeface="Consolas" panose="020B0609020204030204" pitchFamily="49" charset="0"/>
              </a:rPr>
              <a:t> the connection</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12" name="AutoShape 22"/>
          <p:cNvSpPr>
            <a:spLocks noChangeArrowheads="1"/>
          </p:cNvSpPr>
          <p:nvPr/>
        </p:nvSpPr>
        <p:spPr bwMode="auto">
          <a:xfrm>
            <a:off x="9066212" y="2895600"/>
            <a:ext cx="2743200" cy="1219200"/>
          </a:xfrm>
          <a:prstGeom prst="wedgeRoundRectCallout">
            <a:avLst>
              <a:gd name="adj1" fmla="val 9515"/>
              <a:gd name="adj2" fmla="val -7185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3BE60"/>
                </a:solidFill>
                <a:effectLst>
                  <a:outerShdw blurRad="38100" dist="38100" dir="2700000" algn="tl">
                    <a:srgbClr val="000000">
                      <a:alpha val="43137"/>
                    </a:srgbClr>
                  </a:outerShdw>
                </a:effectLst>
                <a:cs typeface="Consolas" panose="020B0609020204030204" pitchFamily="49" charset="0"/>
              </a:rPr>
              <a:t>Placeholder </a:t>
            </a:r>
            <a:r>
              <a:rPr lang="en-US" sz="2800" noProof="1" smtClean="0">
                <a:solidFill>
                  <a:srgbClr val="FBEEDC"/>
                </a:solidFill>
                <a:effectLst>
                  <a:outerShdw blurRad="38100" dist="38100" dir="2700000" algn="tl">
                    <a:srgbClr val="000000">
                      <a:alpha val="43137"/>
                    </a:srgbClr>
                  </a:outerShdw>
                </a:effectLst>
                <a:cs typeface="Consolas" panose="020B0609020204030204" pitchFamily="49" charset="0"/>
              </a:rPr>
              <a:t>to replace later in </a:t>
            </a:r>
            <a:r>
              <a:rPr lang="en-US" sz="2800" noProof="1" smtClean="0">
                <a:solidFill>
                  <a:srgbClr val="F3BE60"/>
                </a:solidFill>
                <a:effectLst>
                  <a:outerShdw blurRad="38100" dist="38100" dir="2700000" algn="tl">
                    <a:srgbClr val="000000">
                      <a:alpha val="43137"/>
                    </a:srgbClr>
                  </a:outerShdw>
                </a:effectLst>
                <a:cs typeface="Consolas" panose="020B0609020204030204" pitchFamily="49" charset="0"/>
              </a:rPr>
              <a:t>execute</a:t>
            </a:r>
            <a:r>
              <a:rPr lang="en-US" sz="2800" noProof="1" smtClean="0">
                <a:solidFill>
                  <a:srgbClr val="FBEEDC"/>
                </a:solidFill>
                <a:effectLst>
                  <a:outerShdw blurRad="38100" dist="38100" dir="2700000" algn="tl">
                    <a:srgbClr val="000000">
                      <a:alpha val="43137"/>
                    </a:srgbClr>
                  </a:outerShdw>
                </a:effectLst>
                <a:cs typeface="Consolas" panose="020B0609020204030204" pitchFamily="49" charset="0"/>
              </a:rPr>
              <a:t> method</a:t>
            </a:r>
            <a:endParaRPr lang="bg-BG" sz="2800" noProof="1">
              <a:solidFill>
                <a:srgbClr val="FBEEDC"/>
              </a:solidFill>
              <a:effectLst>
                <a:outerShdw blurRad="38100" dist="38100" dir="2700000" algn="tl">
                  <a:srgbClr val="000000">
                    <a:alpha val="43137"/>
                  </a:srgbClr>
                </a:outerShdw>
              </a:effectLst>
              <a:cs typeface="Consolas" panose="020B0609020204030204" pitchFamily="49" charset="0"/>
            </a:endParaRPr>
          </a:p>
        </p:txBody>
      </p:sp>
      <p:sp>
        <p:nvSpPr>
          <p:cNvPr id="13" name="AutoShape 22"/>
          <p:cNvSpPr>
            <a:spLocks noChangeArrowheads="1"/>
          </p:cNvSpPr>
          <p:nvPr/>
        </p:nvSpPr>
        <p:spPr bwMode="auto">
          <a:xfrm>
            <a:off x="7085012" y="4267200"/>
            <a:ext cx="2743200" cy="1219200"/>
          </a:xfrm>
          <a:prstGeom prst="wedgeRoundRectCallout">
            <a:avLst>
              <a:gd name="adj1" fmla="val -27985"/>
              <a:gd name="adj2" fmla="val -15154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BEEDC"/>
                </a:solidFill>
                <a:effectLst>
                  <a:outerShdw blurRad="38100" dist="38100" dir="2700000" algn="tl">
                    <a:srgbClr val="000000">
                      <a:alpha val="43137"/>
                    </a:srgbClr>
                  </a:outerShdw>
                </a:effectLst>
                <a:cs typeface="Consolas" panose="020B0609020204030204" pitchFamily="49" charset="0"/>
              </a:rPr>
              <a:t>Automatic </a:t>
            </a:r>
            <a:r>
              <a:rPr lang="en-US" sz="2800" noProof="1" smtClean="0">
                <a:solidFill>
                  <a:srgbClr val="F3BE60"/>
                </a:solidFill>
                <a:effectLst>
                  <a:outerShdw blurRad="38100" dist="38100" dir="2700000" algn="tl">
                    <a:srgbClr val="000000">
                      <a:alpha val="43137"/>
                    </a:srgbClr>
                  </a:outerShdw>
                </a:effectLst>
                <a:cs typeface="Consolas" panose="020B0609020204030204" pitchFamily="49" charset="0"/>
              </a:rPr>
              <a:t>escaping</a:t>
            </a:r>
            <a:r>
              <a:rPr lang="en-US" sz="2800" noProof="1" smtClean="0">
                <a:solidFill>
                  <a:srgbClr val="FBEEDC"/>
                </a:solidFill>
                <a:effectLst>
                  <a:outerShdw blurRad="38100" dist="38100" dir="2700000" algn="tl">
                    <a:srgbClr val="000000">
                      <a:alpha val="43137"/>
                    </a:srgbClr>
                  </a:outerShdw>
                </a:effectLst>
                <a:cs typeface="Consolas" panose="020B0609020204030204" pitchFamily="49" charset="0"/>
              </a:rPr>
              <a:t> by the driver</a:t>
            </a:r>
            <a:endParaRPr lang="bg-BG" sz="2800" noProof="1">
              <a:solidFill>
                <a:srgbClr val="FBEEDC"/>
              </a:solidFill>
              <a:effectLst>
                <a:outerShdw blurRad="38100" dist="38100" dir="2700000" algn="tl">
                  <a:srgbClr val="000000">
                    <a:alpha val="43137"/>
                  </a:srgbClr>
                </a:outerShdw>
              </a:effectLst>
              <a:cs typeface="Consolas" panose="020B0609020204030204" pitchFamily="49" charset="0"/>
            </a:endParaRPr>
          </a:p>
        </p:txBody>
      </p:sp>
      <p:sp>
        <p:nvSpPr>
          <p:cNvPr id="8" name="Rectangle: Rounded Corners 19"/>
          <p:cNvSpPr/>
          <p:nvPr/>
        </p:nvSpPr>
        <p:spPr>
          <a:xfrm>
            <a:off x="760412" y="4572000"/>
            <a:ext cx="2362200" cy="746244"/>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477510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11" grpId="0" animBg="1"/>
      <p:bldP spid="12" grpId="0" animBg="1"/>
      <p:bldP spid="13"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smtClean="0"/>
              <a:t>Using Prepared Statement</a:t>
            </a:r>
            <a:r>
              <a:rPr lang="bg-BG" dirty="0"/>
              <a:t> </a:t>
            </a:r>
            <a:r>
              <a:rPr lang="bg-BG" dirty="0" smtClean="0"/>
              <a:t>(</a:t>
            </a:r>
            <a:r>
              <a:rPr lang="en-US" dirty="0" smtClean="0"/>
              <a:t>INSERT</a:t>
            </a:r>
            <a:r>
              <a:rPr lang="bg-BG" dirty="0" smtClean="0"/>
              <a:t>)</a:t>
            </a:r>
            <a:endParaRPr lang="bg-BG" dirty="0"/>
          </a:p>
        </p:txBody>
      </p:sp>
      <p:sp>
        <p:nvSpPr>
          <p:cNvPr id="562180" name="Rectangle 4"/>
          <p:cNvSpPr>
            <a:spLocks noChangeArrowheads="1"/>
          </p:cNvSpPr>
          <p:nvPr/>
        </p:nvSpPr>
        <p:spPr bwMode="auto">
          <a:xfrm>
            <a:off x="379412" y="914400"/>
            <a:ext cx="11277600" cy="58631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try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$stmt =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db-</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&gt;prepare("INSERT INTO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Users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lname)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VALUES (?, ?)");</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stmt-&gt;</a:t>
            </a:r>
            <a:r>
              <a:rPr lang="en-US" sz="25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bindParam</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$fname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stmt-&gt;</a:t>
            </a:r>
            <a:r>
              <a:rPr lang="en-US" sz="2500" b="1" noProof="1">
                <a:solidFill>
                  <a:srgbClr val="F3BE60"/>
                </a:solidFill>
                <a:effectLst>
                  <a:outerShdw blurRad="38100" dist="38100" dir="2700000" algn="tl">
                    <a:srgbClr val="000000">
                      <a:alpha val="43137"/>
                    </a:srgbClr>
                  </a:outerShdw>
                </a:effectLst>
                <a:latin typeface="Consolas" pitchFamily="49" charset="0"/>
                <a:cs typeface="Consolas" pitchFamily="49" charset="0"/>
              </a:rPr>
              <a:t>bindParam</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$lname);</a:t>
            </a:r>
            <a:endParaRPr lang="bg-BG"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$fname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'Joro';</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$lname = 'Petrov';</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stmt-&gt;execute();</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$fname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'Vasil';</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$lname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'Georgiev';</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stmt-&gt;execute();</a:t>
            </a:r>
            <a:r>
              <a:rPr lang="bg-BG"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catch (PDOException $e) {</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print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"Error!: " . $e-&gt;getMessage() . "&lt;br/&gt;";</a:t>
            </a:r>
          </a:p>
          <a:p>
            <a:pPr eaLnBrk="0" hangingPunct="0">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9" name="AutoShape 22"/>
          <p:cNvSpPr>
            <a:spLocks noChangeArrowheads="1"/>
          </p:cNvSpPr>
          <p:nvPr/>
        </p:nvSpPr>
        <p:spPr bwMode="auto">
          <a:xfrm>
            <a:off x="4989279" y="3962400"/>
            <a:ext cx="2705333" cy="1219200"/>
          </a:xfrm>
          <a:prstGeom prst="wedgeRoundRectCallout">
            <a:avLst>
              <a:gd name="adj1" fmla="val -93621"/>
              <a:gd name="adj2" fmla="val 77708"/>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chemeClr val="tx1"/>
                </a:solidFill>
                <a:effectLst>
                  <a:outerShdw blurRad="38100" dist="38100" dir="2700000" algn="tl">
                    <a:srgbClr val="000000">
                      <a:alpha val="43137"/>
                    </a:srgbClr>
                  </a:outerShdw>
                </a:effectLst>
                <a:cs typeface="Consolas" panose="020B0609020204030204" pitchFamily="49" charset="0"/>
              </a:rPr>
              <a:t>Never forget to close the connection</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10" name="AutoShape 22"/>
          <p:cNvSpPr>
            <a:spLocks noChangeArrowheads="1"/>
          </p:cNvSpPr>
          <p:nvPr/>
        </p:nvSpPr>
        <p:spPr bwMode="auto">
          <a:xfrm>
            <a:off x="7313612" y="2057400"/>
            <a:ext cx="2705333" cy="1219200"/>
          </a:xfrm>
          <a:prstGeom prst="wedgeRoundRectCallout">
            <a:avLst>
              <a:gd name="adj1" fmla="val -105240"/>
              <a:gd name="adj2" fmla="val -3010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chemeClr val="tx1"/>
                </a:solidFill>
                <a:effectLst>
                  <a:outerShdw blurRad="38100" dist="38100" dir="2700000" algn="tl">
                    <a:srgbClr val="000000">
                      <a:alpha val="43137"/>
                    </a:srgbClr>
                  </a:outerShdw>
                </a:effectLst>
                <a:cs typeface="Consolas" panose="020B0609020204030204" pitchFamily="49" charset="0"/>
              </a:rPr>
              <a:t>We can bind variables to parameters</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14" name="AutoShape 22"/>
          <p:cNvSpPr>
            <a:spLocks noChangeArrowheads="1"/>
          </p:cNvSpPr>
          <p:nvPr/>
        </p:nvSpPr>
        <p:spPr bwMode="auto">
          <a:xfrm>
            <a:off x="2894012" y="990600"/>
            <a:ext cx="2705333" cy="381000"/>
          </a:xfrm>
          <a:prstGeom prst="wedgeRoundRectCallout">
            <a:avLst>
              <a:gd name="adj1" fmla="val -102423"/>
              <a:gd name="adj2" fmla="val 4786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chemeClr val="tx1"/>
                </a:solidFill>
                <a:effectLst>
                  <a:outerShdw blurRad="38100" dist="38100" dir="2700000" algn="tl">
                    <a:srgbClr val="000000">
                      <a:alpha val="43137"/>
                    </a:srgbClr>
                  </a:outerShdw>
                </a:effectLst>
                <a:cs typeface="Consolas" panose="020B0609020204030204" pitchFamily="49" charset="0"/>
              </a:rPr>
              <a:t>Init connection</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15" name="Rectangle: Rounded Corners 19"/>
          <p:cNvSpPr/>
          <p:nvPr/>
        </p:nvSpPr>
        <p:spPr>
          <a:xfrm>
            <a:off x="758824" y="2133600"/>
            <a:ext cx="4954588" cy="761999"/>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19352221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9" grpId="0" animBg="1"/>
      <p:bldP spid="10"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29</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smtClean="0"/>
              <a:t>SQL </a:t>
            </a:r>
            <a:r>
              <a:rPr lang="en-US" sz="3200" dirty="0"/>
              <a:t>is the language of </a:t>
            </a:r>
            <a:r>
              <a:rPr lang="en-US" sz="3200" dirty="0" smtClean="0"/>
              <a:t>MySQL </a:t>
            </a:r>
            <a:r>
              <a:rPr lang="en-US" sz="3200" dirty="0"/>
              <a:t>Server</a:t>
            </a:r>
          </a:p>
          <a:p>
            <a:pPr>
              <a:lnSpc>
                <a:spcPct val="100000"/>
              </a:lnSpc>
              <a:spcBef>
                <a:spcPts val="13800"/>
              </a:spcBef>
            </a:pPr>
            <a:r>
              <a:rPr lang="en-US" sz="3200" dirty="0"/>
              <a:t>Queries provide a flexible and powerful</a:t>
            </a:r>
            <a:br>
              <a:rPr lang="en-US" sz="3200" dirty="0"/>
            </a:br>
            <a:r>
              <a:rPr lang="en-US" sz="3200" dirty="0"/>
              <a:t>method to manipulate </a:t>
            </a:r>
            <a:r>
              <a:rPr lang="en-US" sz="3200" dirty="0" smtClean="0"/>
              <a:t>records</a:t>
            </a:r>
          </a:p>
          <a:p>
            <a:pPr>
              <a:lnSpc>
                <a:spcPct val="100000"/>
              </a:lnSpc>
            </a:pPr>
            <a:r>
              <a:rPr lang="en-US" sz="3200" dirty="0" smtClean="0"/>
              <a:t>Using PHP we can:</a:t>
            </a:r>
            <a:endParaRPr lang="en-US" sz="3200" dirty="0"/>
          </a:p>
          <a:p>
            <a:pPr lvl="1">
              <a:lnSpc>
                <a:spcPct val="100000"/>
              </a:lnSpc>
            </a:pPr>
            <a:r>
              <a:rPr lang="en-US" sz="3000" dirty="0" smtClean="0"/>
              <a:t>Connect </a:t>
            </a:r>
            <a:r>
              <a:rPr lang="en-US" sz="3000" dirty="0"/>
              <a:t>and manage connection</a:t>
            </a:r>
          </a:p>
          <a:p>
            <a:pPr lvl="1">
              <a:lnSpc>
                <a:spcPct val="100000"/>
              </a:lnSpc>
            </a:pPr>
            <a:r>
              <a:rPr lang="en-US" sz="3000" dirty="0"/>
              <a:t>Execute SQL Queries</a:t>
            </a:r>
          </a:p>
          <a:p>
            <a:pPr>
              <a:lnSpc>
                <a:spcPct val="100000"/>
              </a:lnSpc>
              <a:spcBef>
                <a:spcPts val="13800"/>
              </a:spcBef>
            </a:pPr>
            <a:endParaRPr lang="en-US" sz="3200" dirty="0"/>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174840"/>
            <a:ext cx="3791856" cy="28130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684211" y="1981198"/>
            <a:ext cx="6349235"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49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#PHPFUND</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smtClean="0"/>
              <a:t>MySQL </a:t>
            </a:r>
            <a:r>
              <a:rPr lang="en-US" smtClean="0"/>
              <a:t>and PHP Basics</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smtClean="0">
                <a:hlinkClick r:id="rId3"/>
              </a:rPr>
              <a:t>https://softuni.bg/courses/php-basics/</a:t>
            </a:r>
            <a:endParaRPr lang="en-US" dirty="0"/>
          </a:p>
        </p:txBody>
      </p:sp>
      <p:pic>
        <p:nvPicPr>
          <p:cNvPr id="14" name="Picture 13">
            <a:hlinkClick r:id="rId4"/>
          </p:cNvPr>
          <p:cNvPicPr>
            <a:picLocks noChangeAspect="1"/>
          </p:cNvPicPr>
          <p:nvPr/>
        </p:nvPicPr>
        <p:blipFill>
          <a:blip r:embed="rId5"/>
          <a:stretch>
            <a:fillRect/>
          </a:stretch>
        </p:blipFill>
        <p:spPr>
          <a:xfrm>
            <a:off x="9670249" y="3996240"/>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60390" y="1255207"/>
            <a:ext cx="1752140" cy="804013"/>
          </a:xfrm>
          <a:prstGeom prst="roundRect">
            <a:avLst>
              <a:gd name="adj" fmla="val 3159"/>
            </a:avLst>
          </a:prstGeom>
        </p:spPr>
      </p:pic>
      <p:pic>
        <p:nvPicPr>
          <p:cNvPr id="19" name="Picture 18">
            <a:hlinkClick r:id="rId8"/>
          </p:cNvPr>
          <p:cNvPicPr>
            <a:picLocks noChangeAspect="1"/>
          </p:cNvPicPr>
          <p:nvPr/>
        </p:nvPicPr>
        <p:blipFill>
          <a:blip r:embed="rId9"/>
          <a:stretch>
            <a:fillRect/>
          </a:stretch>
        </p:blipFill>
        <p:spPr>
          <a:xfrm>
            <a:off x="512764" y="1255208"/>
            <a:ext cx="2093874" cy="804013"/>
          </a:xfrm>
          <a:prstGeom prst="roundRect">
            <a:avLst>
              <a:gd name="adj" fmla="val 3159"/>
            </a:avLst>
          </a:prstGeom>
        </p:spPr>
      </p:pic>
      <p:pic>
        <p:nvPicPr>
          <p:cNvPr id="20" name="Picture 19">
            <a:hlinkClick r:id="rId10"/>
          </p:cNvPr>
          <p:cNvPicPr>
            <a:picLocks noChangeAspect="1"/>
          </p:cNvPicPr>
          <p:nvPr/>
        </p:nvPicPr>
        <p:blipFill>
          <a:blip r:embed="rId11"/>
          <a:stretch>
            <a:fillRect/>
          </a:stretch>
        </p:blipFill>
        <p:spPr>
          <a:xfrm>
            <a:off x="512764" y="5373443"/>
            <a:ext cx="3352800" cy="849557"/>
          </a:xfrm>
          <a:prstGeom prst="roundRect">
            <a:avLst>
              <a:gd name="adj" fmla="val 3159"/>
            </a:avLst>
          </a:prstGeom>
        </p:spPr>
      </p:pic>
      <p:pic>
        <p:nvPicPr>
          <p:cNvPr id="22" name="Picture 21">
            <a:hlinkClick r:id="rId12"/>
          </p:cNvPr>
          <p:cNvPicPr>
            <a:picLocks noChangeAspect="1"/>
          </p:cNvPicPr>
          <p:nvPr/>
        </p:nvPicPr>
        <p:blipFill>
          <a:blip r:embed="rId13"/>
          <a:stretch>
            <a:fillRect/>
          </a:stretch>
        </p:blipFill>
        <p:spPr>
          <a:xfrm>
            <a:off x="4358563" y="5373443"/>
            <a:ext cx="2753589" cy="849556"/>
          </a:xfrm>
          <a:prstGeom prst="roundRect">
            <a:avLst>
              <a:gd name="adj" fmla="val 2953"/>
            </a:avLst>
          </a:prstGeom>
        </p:spPr>
      </p:pic>
      <p:pic>
        <p:nvPicPr>
          <p:cNvPr id="23" name="Picture 22">
            <a:hlinkClick r:id="rId14"/>
          </p:cNvPr>
          <p:cNvPicPr>
            <a:picLocks noChangeAspect="1"/>
          </p:cNvPicPr>
          <p:nvPr/>
        </p:nvPicPr>
        <p:blipFill>
          <a:blip r:embed="rId15"/>
          <a:stretch>
            <a:fillRect/>
          </a:stretch>
        </p:blipFill>
        <p:spPr>
          <a:xfrm>
            <a:off x="7633728" y="5373443"/>
            <a:ext cx="4073042" cy="849556"/>
          </a:xfrm>
          <a:prstGeom prst="roundRect">
            <a:avLst>
              <a:gd name="adj" fmla="val 3159"/>
            </a:avLst>
          </a:prstGeom>
        </p:spPr>
      </p:pic>
      <p:pic>
        <p:nvPicPr>
          <p:cNvPr id="24" name="Picture 23">
            <a:hlinkClick r:id="rId16"/>
          </p:cNvPr>
          <p:cNvPicPr>
            <a:picLocks noChangeAspect="1"/>
          </p:cNvPicPr>
          <p:nvPr/>
        </p:nvPicPr>
        <p:blipFill>
          <a:blip r:embed="rId17"/>
          <a:stretch>
            <a:fillRect/>
          </a:stretch>
        </p:blipFill>
        <p:spPr>
          <a:xfrm>
            <a:off x="7765249" y="2577353"/>
            <a:ext cx="3631158" cy="783191"/>
          </a:xfrm>
          <a:prstGeom prst="roundRect">
            <a:avLst>
              <a:gd name="adj" fmla="val 3159"/>
            </a:avLst>
          </a:prstGeom>
        </p:spPr>
      </p:pic>
      <p:pic>
        <p:nvPicPr>
          <p:cNvPr id="25" name="Picture 24">
            <a:hlinkClick r:id="rId18"/>
          </p:cNvPr>
          <p:cNvPicPr>
            <a:picLocks noChangeAspect="1"/>
          </p:cNvPicPr>
          <p:nvPr/>
        </p:nvPicPr>
        <p:blipFill>
          <a:blip r:embed="rId19"/>
          <a:stretch>
            <a:fillRect/>
          </a:stretch>
        </p:blipFill>
        <p:spPr>
          <a:xfrm>
            <a:off x="5377182" y="1391286"/>
            <a:ext cx="5993358" cy="550371"/>
          </a:xfrm>
          <a:prstGeom prst="roundRect">
            <a:avLst>
              <a:gd name="adj" fmla="val 3159"/>
            </a:avLst>
          </a:prstGeom>
        </p:spPr>
      </p:pic>
      <p:pic>
        <p:nvPicPr>
          <p:cNvPr id="4" name="Picture 3">
            <a:hlinkClick r:id="rId20"/>
          </p:cNvPr>
          <p:cNvPicPr>
            <a:picLocks noChangeAspect="1"/>
          </p:cNvPicPr>
          <p:nvPr/>
        </p:nvPicPr>
        <p:blipFill>
          <a:blip r:embed="rId21"/>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588779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a:t>
            </a:r>
            <a:r>
              <a:rPr lang="en-US" dirty="0" smtClean="0"/>
              <a:t>course (slides, examples, demos,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bg-BG" dirty="0" smtClean="0"/>
          </a:p>
          <a:p>
            <a:endParaRPr lang="bg-BG" sz="2400" dirty="0"/>
          </a:p>
          <a:p>
            <a:endParaRPr lang="bg-BG" sz="2400" dirty="0" smtClean="0"/>
          </a:p>
          <a:p>
            <a:endParaRPr lang="bg-BG" sz="2400" dirty="0"/>
          </a:p>
          <a:p>
            <a:pPr>
              <a:spcBef>
                <a:spcPts val="1800"/>
              </a:spcBef>
            </a:pPr>
            <a:r>
              <a:rPr lang="en-US" sz="2400" dirty="0" smtClean="0"/>
              <a:t>Attribution: this work may contain portions from</a:t>
            </a:r>
          </a:p>
          <a:p>
            <a:pPr lvl="1"/>
            <a:r>
              <a:rPr lang="en-US" sz="2000" dirty="0" smtClean="0"/>
              <a:t>"</a:t>
            </a:r>
            <a:r>
              <a:rPr lang="en-US" sz="2000" dirty="0" smtClean="0">
                <a:hlinkClick r:id="rId4"/>
              </a:rPr>
              <a:t>PHP Manual</a:t>
            </a:r>
            <a:r>
              <a:rPr lang="en-US" sz="2000" dirty="0" smtClean="0"/>
              <a:t>" </a:t>
            </a:r>
            <a:r>
              <a:rPr lang="en-US" sz="2000" dirty="0"/>
              <a:t>by The PHP </a:t>
            </a:r>
            <a:r>
              <a:rPr lang="en-US" sz="2000" dirty="0" smtClean="0"/>
              <a:t>Group under </a:t>
            </a:r>
            <a:r>
              <a:rPr lang="en-US" sz="2000" dirty="0" smtClean="0">
                <a:hlinkClick r:id="rId5"/>
              </a:rPr>
              <a:t>CC-BY</a:t>
            </a:r>
            <a:r>
              <a:rPr lang="en-US" sz="2000" dirty="0" smtClean="0"/>
              <a:t> license</a:t>
            </a:r>
          </a:p>
          <a:p>
            <a:pPr lvl="1"/>
            <a:r>
              <a:rPr lang="en-US" sz="2000" dirty="0" smtClean="0"/>
              <a:t>"</a:t>
            </a:r>
            <a:r>
              <a:rPr lang="en-US" sz="2000" dirty="0" smtClean="0">
                <a:hlinkClick r:id="rId6"/>
              </a:rPr>
              <a:t>PHP and MySQL Web Development</a:t>
            </a:r>
            <a:r>
              <a:rPr lang="en-US" sz="2000" dirty="0" smtClean="0"/>
              <a:t>" course by </a:t>
            </a:r>
            <a:r>
              <a:rPr lang="en-US" sz="2000" noProof="1" smtClean="0"/>
              <a:t>Telerik Academy</a:t>
            </a:r>
            <a:r>
              <a:rPr lang="en-US" sz="2000" dirty="0" smtClean="0"/>
              <a:t> under </a:t>
            </a:r>
            <a:r>
              <a:rPr lang="en-US" sz="2000" dirty="0" smtClean="0">
                <a:hlinkClick r:id="rId7"/>
              </a:rPr>
              <a:t>CC-BY-NC-SA</a:t>
            </a:r>
            <a:r>
              <a:rPr lang="en-US" sz="2000" dirty="0" smtClean="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31</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050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title="Software University">
            <a:hlinkClick r:id="rId4" tooltip="Software University"/>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a:stretch>
            <a:fillRect/>
          </a:stretch>
        </p:blipFill>
        <p:spPr>
          <a:xfrm>
            <a:off x="6762304" y="3093954"/>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smtClean="0"/>
              <a:t>SQL Introduction</a:t>
            </a:r>
            <a:endParaRPr lang="en-US" dirty="0"/>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93480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t>What </a:t>
            </a:r>
            <a:r>
              <a:rPr lang="en-US" smtClean="0"/>
              <a:t>is 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a:solidFill>
                  <a:schemeClr val="accent5">
                    <a:lumMod val="20000"/>
                    <a:lumOff val="80000"/>
                  </a:schemeClr>
                </a:solidFill>
              </a:rPr>
              <a:t>) – </a:t>
            </a:r>
            <a:r>
              <a:rPr lang="en-US" sz="3400" dirty="0">
                <a:hlinkClick r:id="rId2"/>
              </a:rPr>
              <a:t>en.wikipedia.org/wiki/SQL</a:t>
            </a:r>
            <a:endParaRPr lang="en-US" sz="3400" dirty="0"/>
          </a:p>
          <a:p>
            <a:pPr lvl="1">
              <a:lnSpc>
                <a:spcPct val="95000"/>
              </a:lnSpc>
            </a:pPr>
            <a:r>
              <a:rPr lang="en-US" dirty="0">
                <a:solidFill>
                  <a:schemeClr val="accent1"/>
                </a:solidFill>
              </a:rPr>
              <a:t>Declarative</a:t>
            </a:r>
            <a:r>
              <a:rPr lang="en-US" dirty="0"/>
              <a:t> language for working with </a:t>
            </a:r>
            <a:r>
              <a:rPr lang="en-US" dirty="0">
                <a:solidFill>
                  <a:schemeClr val="accent1"/>
                </a:solidFill>
              </a:rPr>
              <a:t>relational data</a:t>
            </a:r>
          </a:p>
          <a:p>
            <a:pPr lvl="1">
              <a:lnSpc>
                <a:spcPct val="95000"/>
              </a:lnSpc>
            </a:pPr>
            <a:r>
              <a:rPr lang="en-US" dirty="0"/>
              <a:t>Meant to be as close to regular English as possible</a:t>
            </a:r>
          </a:p>
          <a:p>
            <a:pPr lvl="1">
              <a:lnSpc>
                <a:spcPct val="95000"/>
              </a:lnSpc>
            </a:pPr>
            <a:r>
              <a:rPr lang="en-US" dirty="0"/>
              <a:t>Supports definition, manipulation and access control of records</a:t>
            </a:r>
          </a:p>
          <a:p>
            <a:pPr>
              <a:lnSpc>
                <a:spcPct val="95000"/>
              </a:lnSpc>
              <a:spcBef>
                <a:spcPts val="4600"/>
              </a:spcBef>
            </a:pPr>
            <a:r>
              <a:rPr lang="en-US" dirty="0" smtClean="0"/>
              <a:t>MySQL Dialect</a:t>
            </a:r>
            <a:endParaRPr lang="en-US" dirty="0"/>
          </a:p>
          <a:p>
            <a:pPr lvl="1">
              <a:lnSpc>
                <a:spcPct val="95000"/>
              </a:lnSpc>
            </a:pPr>
            <a:r>
              <a:rPr lang="en-US" dirty="0"/>
              <a:t>Supports </a:t>
            </a:r>
            <a:r>
              <a:rPr lang="en-US" dirty="0" smtClean="0">
                <a:solidFill>
                  <a:schemeClr val="accent1"/>
                </a:solidFill>
              </a:rPr>
              <a:t>own control statements </a:t>
            </a:r>
            <a:r>
              <a:rPr lang="en-US" dirty="0"/>
              <a:t>(</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if</a:t>
            </a:r>
            <a:r>
              <a:rPr lang="en-US" dirty="0"/>
              <a:t> statements, </a:t>
            </a:r>
            <a:r>
              <a:rPr lang="en-US" dirty="0" smtClean="0"/>
              <a:t>loops etc..)</a:t>
            </a:r>
            <a:endParaRPr lang="en-US" dirty="0"/>
          </a:p>
          <a:p>
            <a:pPr lvl="1">
              <a:lnSpc>
                <a:spcPct val="95000"/>
              </a:lnSpc>
            </a:pPr>
            <a:r>
              <a:rPr lang="en-US" dirty="0"/>
              <a:t>Designed for writing logic inside the database</a:t>
            </a:r>
          </a:p>
          <a:p>
            <a:pPr lvl="1">
              <a:lnSpc>
                <a:spcPct val="95000"/>
              </a:lnSpc>
            </a:pP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848656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fade">
                                      <p:cBhvr>
                                        <p:cTn id="7" dur="500"/>
                                        <p:tgtEl>
                                          <p:spTgt spid="48333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animEffect transition="in" filter="fade">
                                      <p:cBhvr>
                                        <p:cTn id="11" dur="500"/>
                                        <p:tgtEl>
                                          <p:spTgt spid="483331">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fade">
                                      <p:cBhvr>
                                        <p:cTn id="15" dur="500"/>
                                        <p:tgtEl>
                                          <p:spTgt spid="48333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83331">
                                            <p:txEl>
                                              <p:pRg st="4" end="4"/>
                                            </p:txEl>
                                          </p:spTgt>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nodeType="afterEffect">
                                  <p:stCondLst>
                                    <p:cond delay="0"/>
                                  </p:stCondLst>
                                  <p:childTnLst>
                                    <p:set>
                                      <p:cBhvr>
                                        <p:cTn id="22" dur="1" fill="hold">
                                          <p:stCondLst>
                                            <p:cond delay="0"/>
                                          </p:stCondLst>
                                        </p:cTn>
                                        <p:tgtEl>
                                          <p:spTgt spid="483331">
                                            <p:txEl>
                                              <p:pRg st="5" end="5"/>
                                            </p:txEl>
                                          </p:spTgt>
                                        </p:tgtEl>
                                        <p:attrNameLst>
                                          <p:attrName>style.visibility</p:attrName>
                                        </p:attrNameLst>
                                      </p:cBhvr>
                                      <p:to>
                                        <p:strVal val="visible"/>
                                      </p:to>
                                    </p:set>
                                    <p:animEffect transition="in" filter="fade">
                                      <p:cBhvr>
                                        <p:cTn id="23" dur="500"/>
                                        <p:tgtEl>
                                          <p:spTgt spid="483331">
                                            <p:txEl>
                                              <p:pRg st="5" end="5"/>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483331">
                                            <p:txEl>
                                              <p:pRg st="6" end="6"/>
                                            </p:txEl>
                                          </p:spTgt>
                                        </p:tgtEl>
                                        <p:attrNameLst>
                                          <p:attrName>style.visibility</p:attrName>
                                        </p:attrNameLst>
                                      </p:cBhvr>
                                      <p:to>
                                        <p:strVal val="visible"/>
                                      </p:to>
                                    </p:set>
                                    <p:animEffect transition="in" filter="fade">
                                      <p:cBhvr>
                                        <p:cTn id="27" dur="500"/>
                                        <p:tgtEl>
                                          <p:spTgt spid="483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Few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MySQL',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1377508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336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grpSp>
        <p:nvGrpSpPr>
          <p:cNvPr id="10" name="Group 9"/>
          <p:cNvGrpSpPr/>
          <p:nvPr/>
        </p:nvGrpSpPr>
        <p:grpSpPr>
          <a:xfrm>
            <a:off x="1127124" y="1125792"/>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36117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70012"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xmlns="" val="20000"/>
                    </a:ext>
                  </a:extLst>
                </a:gridCol>
                <a:gridCol w="3959225">
                  <a:extLst>
                    <a:ext uri="{9D8B030D-6E8A-4147-A177-3AD203B41FA5}">
                      <a16:colId xmlns:a16="http://schemas.microsoft.com/office/drawing/2014/main" xmlns="" val="20001"/>
                    </a:ext>
                  </a:extLst>
                </a:gridCol>
                <a:gridCol w="1584325">
                  <a:extLst>
                    <a:ext uri="{9D8B030D-6E8A-4147-A177-3AD203B41FA5}">
                      <a16:colId xmlns:a16="http://schemas.microsoft.com/office/drawing/2014/main" xmlns=""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373647240"/>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xmlns="" val="20000"/>
                    </a:ext>
                  </a:extLst>
                </a:gridCol>
                <a:gridCol w="1978428">
                  <a:extLst>
                    <a:ext uri="{9D8B030D-6E8A-4147-A177-3AD203B41FA5}">
                      <a16:colId xmlns:a16="http://schemas.microsoft.com/office/drawing/2014/main" xmlns=""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9" name="AutoShape 22"/>
          <p:cNvSpPr>
            <a:spLocks noChangeArrowheads="1"/>
          </p:cNvSpPr>
          <p:nvPr/>
        </p:nvSpPr>
        <p:spPr bwMode="auto">
          <a:xfrm>
            <a:off x="684212" y="2755889"/>
            <a:ext cx="4038600" cy="1054111"/>
          </a:xfrm>
          <a:prstGeom prst="wedgeRoundRectCallout">
            <a:avLst>
              <a:gd name="adj1" fmla="val 26804"/>
              <a:gd name="adj2" fmla="val -1035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List of columns</a:t>
            </a:r>
          </a:p>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a:t>
            </a:r>
            <a:r>
              <a:rPr lang="en-US" sz="2800" b="1" noProof="1">
                <a:solidFill>
                  <a:schemeClr val="accent1"/>
                </a:solidFill>
                <a:effectLst>
                  <a:outerShdw blurRad="38100" dist="38100" dir="2700000" algn="tl">
                    <a:srgbClr val="000000">
                      <a:alpha val="43137"/>
                    </a:srgbClr>
                  </a:outerShdw>
                </a:effectLst>
                <a:cs typeface="Consolas" panose="020B0609020204030204" pitchFamily="49" charset="0"/>
              </a:rPr>
              <a:t>*</a:t>
            </a: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 for everything)</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10" name="AutoShape 22"/>
          <p:cNvSpPr>
            <a:spLocks noChangeArrowheads="1"/>
          </p:cNvSpPr>
          <p:nvPr/>
        </p:nvSpPr>
        <p:spPr bwMode="auto">
          <a:xfrm>
            <a:off x="5967158" y="2755889"/>
            <a:ext cx="3022854" cy="646687"/>
          </a:xfrm>
          <a:prstGeom prst="wedgeRoundRectCallout">
            <a:avLst>
              <a:gd name="adj1" fmla="val -45213"/>
              <a:gd name="adj2" fmla="val -13098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Table name</a:t>
            </a:r>
            <a:endParaRPr lang="bg-BG" sz="2800" noProof="1">
              <a:solidFill>
                <a:schemeClr val="tx1"/>
              </a:solidFill>
              <a:effectLst>
                <a:outerShdw blurRad="38100" dist="38100" dir="2700000" algn="tl">
                  <a:srgbClr val="000000">
                    <a:alpha val="43137"/>
                  </a:srgbClr>
                </a:outerShdw>
              </a:effectLst>
              <a:cs typeface="Consolas" panose="020B0609020204030204" pitchFamily="49" charset="0"/>
            </a:endParaRPr>
          </a:p>
        </p:txBody>
      </p:sp>
      <p:sp>
        <p:nvSpPr>
          <p:cNvPr id="3" name="Arrow: Right 2"/>
          <p:cNvSpPr/>
          <p:nvPr/>
        </p:nvSpPr>
        <p:spPr>
          <a:xfrm>
            <a:off x="6380476" y="5319890"/>
            <a:ext cx="381000" cy="60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44818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6643">
                                            <p:txEl>
                                              <p:pRg st="5" end="5"/>
                                            </p:txEl>
                                          </p:spTgt>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grpId="0" nodeType="afterEffect">
                                  <p:stCondLst>
                                    <p:cond delay="0"/>
                                  </p:stCondLst>
                                  <p:childTnLst>
                                    <p:set>
                                      <p:cBhvr>
                                        <p:cTn id="35" dur="1" fill="hold">
                                          <p:stCondLst>
                                            <p:cond delay="0"/>
                                          </p:stCondLst>
                                        </p:cTn>
                                        <p:tgtEl>
                                          <p:spTgt spid="496645"/>
                                        </p:tgtEl>
                                        <p:attrNameLst>
                                          <p:attrName>style.visibility</p:attrName>
                                        </p:attrNameLst>
                                      </p:cBhvr>
                                      <p:to>
                                        <p:strVal val="visible"/>
                                      </p:to>
                                    </p:set>
                                    <p:animEffect transition="in" filter="fade">
                                      <p:cBhvr>
                                        <p:cTn id="36" dur="500"/>
                                        <p:tgtEl>
                                          <p:spTgt spid="496645"/>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496672"/>
                                        </p:tgtEl>
                                        <p:attrNameLst>
                                          <p:attrName>style.visibility</p:attrName>
                                        </p:attrNameLst>
                                      </p:cBhvr>
                                      <p:to>
                                        <p:strVal val="visible"/>
                                      </p:to>
                                    </p:set>
                                    <p:animEffect transition="in" filter="fade">
                                      <p:cBhvr>
                                        <p:cTn id="44"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2460</TotalTime>
  <Words>2355</Words>
  <Application>Microsoft Office PowerPoint</Application>
  <PresentationFormat>Custom</PresentationFormat>
  <Paragraphs>438</Paragraphs>
  <Slides>32</Slides>
  <Notes>16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SoftUni 16x9</vt:lpstr>
      <vt:lpstr>MySQL and PHP Basics</vt:lpstr>
      <vt:lpstr>Table of Contents</vt:lpstr>
      <vt:lpstr>Questions</vt:lpstr>
      <vt:lpstr>Query Basics</vt:lpstr>
      <vt:lpstr>What is SQL?</vt:lpstr>
      <vt:lpstr>SQL – Few Examples</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with ORDER BY</vt:lpstr>
      <vt:lpstr>Writing Data in Tables</vt:lpstr>
      <vt:lpstr>Inserting Data</vt:lpstr>
      <vt:lpstr>Modifying Existing Records</vt:lpstr>
      <vt:lpstr>Deleting Data</vt:lpstr>
      <vt:lpstr>Updating Data</vt:lpstr>
      <vt:lpstr>Problem: Update Projects</vt:lpstr>
      <vt:lpstr>Solution: Update Projects</vt:lpstr>
      <vt:lpstr>Using MySQL and PHP</vt:lpstr>
      <vt:lpstr>Connect and Process Query</vt:lpstr>
      <vt:lpstr>Using Prepared Statement (SELECT)</vt:lpstr>
      <vt:lpstr>Using Prepared Statement (INSERT)</vt:lpstr>
      <vt:lpstr>Summary</vt:lpstr>
      <vt:lpstr>MySQL and PHP Basics</vt:lpstr>
      <vt:lpstr>License</vt:lpstr>
      <vt:lpstr>Free Trainings @ Software University</vt:lpstr>
    </vt:vector>
  </TitlesOfParts>
  <Manager/>
  <Company>Software University (SoftUni)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MySQL Basics</dc:title>
  <dc:subject>PHP Fundamentals Course</dc:subject>
  <dc:creator>Software University Foundation</dc:creator>
  <cp:keywords>PHP Fundamentals, MySQL, programming, SoftUni, Software University, programming, software development, software engineering, course, database systems</cp:keywords>
  <dc:description>Software University Foundation - http://softuni.org</dc:description>
  <cp:lastModifiedBy>MadWings</cp:lastModifiedBy>
  <cp:revision>161</cp:revision>
  <dcterms:created xsi:type="dcterms:W3CDTF">2014-01-02T17:00:34Z</dcterms:created>
  <dcterms:modified xsi:type="dcterms:W3CDTF">2017-03-05T21:05:20Z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