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03" r:id="rId5"/>
    <p:sldId id="526" r:id="rId6"/>
    <p:sldId id="527" r:id="rId7"/>
    <p:sldId id="528" r:id="rId8"/>
    <p:sldId id="529" r:id="rId9"/>
    <p:sldId id="540" r:id="rId10"/>
    <p:sldId id="541" r:id="rId11"/>
    <p:sldId id="542" r:id="rId12"/>
    <p:sldId id="543" r:id="rId13"/>
    <p:sldId id="548" r:id="rId14"/>
    <p:sldId id="558" r:id="rId15"/>
    <p:sldId id="530" r:id="rId16"/>
    <p:sldId id="531" r:id="rId17"/>
    <p:sldId id="532" r:id="rId18"/>
    <p:sldId id="533" r:id="rId19"/>
    <p:sldId id="534" r:id="rId20"/>
    <p:sldId id="555" r:id="rId21"/>
    <p:sldId id="535" r:id="rId22"/>
    <p:sldId id="557" r:id="rId23"/>
    <p:sldId id="536" r:id="rId24"/>
    <p:sldId id="556" r:id="rId25"/>
    <p:sldId id="549" r:id="rId26"/>
    <p:sldId id="550" r:id="rId27"/>
    <p:sldId id="551" r:id="rId28"/>
    <p:sldId id="552" r:id="rId29"/>
    <p:sldId id="553" r:id="rId30"/>
    <p:sldId id="554" r:id="rId31"/>
    <p:sldId id="525" r:id="rId32"/>
    <p:sldId id="483" r:id="rId33"/>
    <p:sldId id="485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3"/>
          </p14:sldIdLst>
        </p14:section>
        <p14:section name="Table Relationships" id="{E2D7C117-6D6A-4252-906E-6D1D42F1707C}">
          <p14:sldIdLst>
            <p14:sldId id="526"/>
            <p14:sldId id="527"/>
            <p14:sldId id="528"/>
            <p14:sldId id="529"/>
          </p14:sldIdLst>
        </p14:section>
        <p14:section name="Table Customization" id="{0B18B9CA-E5DC-4795-A760-23D4DC982FFC}">
          <p14:sldIdLst>
            <p14:sldId id="540"/>
            <p14:sldId id="541"/>
            <p14:sldId id="542"/>
            <p14:sldId id="543"/>
            <p14:sldId id="548"/>
            <p14:sldId id="558"/>
          </p14:sldIdLst>
        </p14:section>
        <p14:section name="Programmability" id="{B5F49638-EDD4-4182-A73C-62649C66956B}">
          <p14:sldIdLst>
            <p14:sldId id="530"/>
            <p14:sldId id="531"/>
            <p14:sldId id="532"/>
            <p14:sldId id="533"/>
            <p14:sldId id="534"/>
            <p14:sldId id="555"/>
            <p14:sldId id="535"/>
            <p14:sldId id="557"/>
            <p14:sldId id="536"/>
            <p14:sldId id="556"/>
          </p14:sldIdLst>
        </p14:section>
        <p14:section name="Wildcards" id="{9246A7D2-DA03-47FB-8079-EB1FCAB6C987}">
          <p14:sldIdLst>
            <p14:sldId id="549"/>
            <p14:sldId id="550"/>
            <p14:sldId id="551"/>
          </p14:sldIdLst>
        </p14:section>
        <p14:section name="Transactions" id="{0262534C-ED57-43A7-BE2E-749930692E9D}">
          <p14:sldIdLst>
            <p14:sldId id="552"/>
            <p14:sldId id="553"/>
            <p14:sldId id="554"/>
          </p14:sldIdLst>
        </p14:section>
        <p14:section name="Conclusion" id="{10E03AB1-9AA8-4E86-9A64-D741901E50A2}">
          <p14:sldIdLst>
            <p14:sldId id="525"/>
            <p14:sldId id="483"/>
            <p14:sldId id="485"/>
            <p14:sldId id="3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3BE60"/>
    <a:srgbClr val="00B050"/>
    <a:srgbClr val="FF0000"/>
    <a:srgbClr val="464848"/>
    <a:srgbClr val="CFD1D1"/>
    <a:srgbClr val="3BABFF"/>
    <a:srgbClr val="005828"/>
    <a:srgbClr val="003760"/>
    <a:srgbClr val="0070C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7" autoAdjust="0"/>
    <p:restoredTop sz="84897" autoAdjust="0"/>
  </p:normalViewPr>
  <p:slideViewPr>
    <p:cSldViewPr>
      <p:cViewPr>
        <p:scale>
          <a:sx n="100" d="100"/>
          <a:sy n="100" d="100"/>
        </p:scale>
        <p:origin x="-798" y="-4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8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are objects</a:t>
            </a:r>
            <a:r>
              <a:rPr lang="en-US" baseline="0" dirty="0"/>
              <a:t> that show portion of the data. For example, we may show only 3 column even though the table has 9.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1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resemble return methods in programming. They execute some logic and return a result of some</a:t>
            </a:r>
            <a:r>
              <a:rPr lang="en-US" baseline="0" dirty="0"/>
              <a:t> data type.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6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Triggers are procedures which are bound to</a:t>
            </a:r>
            <a:r>
              <a:rPr lang="en-US" baseline="0" dirty="0"/>
              <a:t> a table. They track if an Insert, Update or Delete statements is executed and then they trigger some logic. For example, if you delete a record in a table the trigger will catch the event and may log the deleted record in another table.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5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hp-basic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fragistics.com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MySQL and PHP Advanced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Table Relationships and Customization, Wildcards,</a:t>
            </a:r>
            <a:r>
              <a:rPr lang="bg-BG" dirty="0" smtClean="0"/>
              <a:t>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09887" y="3807577"/>
            <a:ext cx="210826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MySQL &amp; PHP 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536649" y="4133835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6036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CHANGE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varchar(100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6036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FullName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313612" y="1821679"/>
            <a:ext cx="3048000" cy="700710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751012" y="5791200"/>
            <a:ext cx="3048000" cy="700710"/>
          </a:xfrm>
          <a:prstGeom prst="wedgeRoundRectCallout">
            <a:avLst>
              <a:gd name="adj1" fmla="val 41756"/>
              <a:gd name="adj2" fmla="val -1152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Old column </a:t>
            </a:r>
            <a:r>
              <a:rPr lang="en-US" sz="28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532812" y="5786127"/>
            <a:ext cx="3048000" cy="700710"/>
          </a:xfrm>
          <a:prstGeom prst="wedgeRoundRectCallout">
            <a:avLst>
              <a:gd name="adj1" fmla="val -75009"/>
              <a:gd name="adj2" fmla="val -1051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New data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027612" y="5791200"/>
            <a:ext cx="3048000" cy="700710"/>
          </a:xfrm>
          <a:prstGeom prst="wedgeRoundRectCallout">
            <a:avLst>
              <a:gd name="adj1" fmla="val -19806"/>
              <a:gd name="adj2" fmla="val -1165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New column </a:t>
            </a:r>
            <a:r>
              <a:rPr lang="en-US" sz="28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9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37412" y="1661490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3412" y="2901573"/>
            <a:ext cx="5791200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(more than one for </a:t>
            </a:r>
            <a:r>
              <a:rPr lang="en-US" sz="2800" dirty="0">
                <a:solidFill>
                  <a:schemeClr val="accent1"/>
                </a:solidFill>
              </a:rPr>
              <a:t>composite key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6412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3824" y="5713278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name(s)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 constraining rule from a column</a:t>
            </a:r>
          </a:p>
          <a:p>
            <a:pPr lvl="1"/>
            <a:r>
              <a:rPr lang="en-US" dirty="0"/>
              <a:t>This includes 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default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6" y="2819400"/>
            <a:ext cx="6099176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151812" y="2479555"/>
            <a:ext cx="2438400" cy="700710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7012" y="3429000"/>
            <a:ext cx="3048000" cy="700710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3236" y="5059427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DEFAULT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847012" y="5845942"/>
            <a:ext cx="3048000" cy="700710"/>
          </a:xfrm>
          <a:prstGeom prst="wedgeRoundRectCallout">
            <a:avLst>
              <a:gd name="adj1" fmla="val -115471"/>
              <a:gd name="adj2" fmla="val -609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130423" y="4823146"/>
            <a:ext cx="2438400" cy="700710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6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</a:t>
            </a:r>
            <a:r>
              <a:rPr lang="en-US" dirty="0" smtClean="0"/>
              <a:t>foreign </a:t>
            </a:r>
            <a:r>
              <a:rPr lang="en-US" dirty="0"/>
              <a:t>key to </a:t>
            </a:r>
            <a:r>
              <a:rPr lang="en-US"/>
              <a:t>existing </a:t>
            </a:r>
            <a:r>
              <a:rPr lang="en-US" smtClean="0"/>
              <a:t>tables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743200"/>
            <a:ext cx="7924800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CONSTRAINT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fk_employees_departments 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FOREIGN 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(department_id) 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Departments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(department_id) 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ON 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DELETE CASCADE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ON 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UPDATE </a:t>
            </a:r>
            <a:r>
              <a:rPr lang="en-US" sz="28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CASCADE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8380412" y="1966290"/>
            <a:ext cx="3048000" cy="700710"/>
          </a:xfrm>
          <a:prstGeom prst="wedgeRoundRectCallout">
            <a:avLst>
              <a:gd name="adj1" fmla="val -63610"/>
              <a:gd name="adj2" fmla="val 1292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9447212" y="5097691"/>
            <a:ext cx="2514600" cy="1287691"/>
          </a:xfrm>
          <a:prstGeom prst="wedgeRoundRectCallout">
            <a:avLst>
              <a:gd name="adj1" fmla="val -45412"/>
              <a:gd name="adj2" fmla="val -891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3BE60"/>
                </a:solidFill>
              </a:rPr>
              <a:t>PRIMARY KEY</a:t>
            </a:r>
            <a:r>
              <a:rPr lang="en-US" sz="2800" dirty="0" smtClean="0">
                <a:solidFill>
                  <a:srgbClr val="FFFFFF"/>
                </a:solidFill>
              </a:rPr>
              <a:t> in the reference table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113212" y="5486400"/>
            <a:ext cx="2514600" cy="1287691"/>
          </a:xfrm>
          <a:prstGeom prst="wedgeRoundRectCallout">
            <a:avLst>
              <a:gd name="adj1" fmla="val 1937"/>
              <a:gd name="adj2" fmla="val -876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BEEDC"/>
                </a:solidFill>
              </a:rPr>
              <a:t>Propagate changes to foreign table</a:t>
            </a:r>
            <a:endParaRPr lang="bg-BG" sz="2800" dirty="0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4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Customizing Database Behavior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37012" y="990600"/>
            <a:ext cx="4114800" cy="3728137"/>
            <a:chOff x="3960812" y="914400"/>
            <a:chExt cx="4267200" cy="3866216"/>
          </a:xfrm>
        </p:grpSpPr>
        <p:sp>
          <p:nvSpPr>
            <p:cNvPr id="7" name="Flowchart: Alternate Process 6"/>
            <p:cNvSpPr/>
            <p:nvPr/>
          </p:nvSpPr>
          <p:spPr>
            <a:xfrm>
              <a:off x="5713412" y="914400"/>
              <a:ext cx="1371600" cy="457200"/>
            </a:xfrm>
            <a:prstGeom prst="flowChartAlternate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Begin</a:t>
              </a:r>
            </a:p>
          </p:txBody>
        </p:sp>
        <p:sp>
          <p:nvSpPr>
            <p:cNvPr id="8" name="Diamond 7"/>
            <p:cNvSpPr/>
            <p:nvPr/>
          </p:nvSpPr>
          <p:spPr>
            <a:xfrm>
              <a:off x="5980112" y="1782576"/>
              <a:ext cx="838200" cy="8382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</a:p>
          </p:txBody>
        </p:sp>
        <p:sp>
          <p:nvSpPr>
            <p:cNvPr id="9" name="Diamond 8"/>
            <p:cNvSpPr/>
            <p:nvPr/>
          </p:nvSpPr>
          <p:spPr>
            <a:xfrm>
              <a:off x="5980112" y="3126068"/>
              <a:ext cx="838200" cy="8382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89812" y="2730283"/>
              <a:ext cx="838200" cy="4553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5713412" y="4323416"/>
              <a:ext cx="1371600" cy="457200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3960812" y="3316568"/>
              <a:ext cx="1371600" cy="457200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6" name="Straight Arrow Connector 15"/>
            <p:cNvCxnSpPr>
              <a:stCxn id="7" idx="2"/>
              <a:endCxn id="8" idx="0"/>
            </p:cNvCxnSpPr>
            <p:nvPr/>
          </p:nvCxnSpPr>
          <p:spPr>
            <a:xfrm>
              <a:off x="6399212" y="1371600"/>
              <a:ext cx="0" cy="41097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9" idx="0"/>
            </p:cNvCxnSpPr>
            <p:nvPr/>
          </p:nvCxnSpPr>
          <p:spPr>
            <a:xfrm>
              <a:off x="6399212" y="2620776"/>
              <a:ext cx="0" cy="50529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  <a:endCxn id="13" idx="0"/>
            </p:cNvCxnSpPr>
            <p:nvPr/>
          </p:nvCxnSpPr>
          <p:spPr>
            <a:xfrm>
              <a:off x="6399212" y="3964268"/>
              <a:ext cx="0" cy="35914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1"/>
              <a:endCxn id="14" idx="3"/>
            </p:cNvCxnSpPr>
            <p:nvPr/>
          </p:nvCxnSpPr>
          <p:spPr>
            <a:xfrm flipH="1">
              <a:off x="5332412" y="3545168"/>
              <a:ext cx="6477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stCxn id="8" idx="3"/>
              <a:endCxn id="10" idx="0"/>
            </p:cNvCxnSpPr>
            <p:nvPr/>
          </p:nvCxnSpPr>
          <p:spPr>
            <a:xfrm>
              <a:off x="6818312" y="2201676"/>
              <a:ext cx="990600" cy="528607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/>
            <p:cNvCxnSpPr>
              <a:stCxn id="10" idx="2"/>
              <a:endCxn id="9" idx="3"/>
            </p:cNvCxnSpPr>
            <p:nvPr/>
          </p:nvCxnSpPr>
          <p:spPr>
            <a:xfrm rot="5400000">
              <a:off x="7133836" y="2870091"/>
              <a:ext cx="359553" cy="9906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Placeholder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7747679" y="2321033"/>
            <a:ext cx="1673946" cy="10803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25" y="2383424"/>
            <a:ext cx="1236579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 make data lookup faster</a:t>
            </a:r>
          </a:p>
          <a:p>
            <a:pPr lvl="1"/>
            <a:r>
              <a:rPr lang="en-US" dirty="0"/>
              <a:t>Clustered – bound to the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  <a:r>
              <a:rPr lang="en-US" dirty="0"/>
              <a:t>, physically sorts data</a:t>
            </a:r>
          </a:p>
          <a:p>
            <a:pPr lvl="1"/>
            <a:r>
              <a:rPr lang="en-US" dirty="0"/>
              <a:t>Non-Clustered – can be </a:t>
            </a:r>
            <a:r>
              <a:rPr lang="en-US" dirty="0">
                <a:solidFill>
                  <a:schemeClr val="accent1"/>
                </a:solidFill>
              </a:rPr>
              <a:t>any field</a:t>
            </a:r>
            <a:r>
              <a:rPr lang="en-US" dirty="0"/>
              <a:t>, references the clustered index</a:t>
            </a:r>
          </a:p>
          <a:p>
            <a:r>
              <a:rPr lang="en-US" dirty="0"/>
              <a:t>Structured as an </a:t>
            </a:r>
            <a:r>
              <a:rPr lang="en-US" dirty="0">
                <a:solidFill>
                  <a:schemeClr val="accent1"/>
                </a:solidFill>
              </a:rPr>
              <a:t>ordered tree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5934" y="3810000"/>
            <a:ext cx="1066800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31812" y="5738626"/>
            <a:ext cx="5194074" cy="836369"/>
            <a:chOff x="5561012" y="5334000"/>
            <a:chExt cx="5194074" cy="83636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19" name="Rectangle: Folded Corner 1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2" name="Rectangle: Folded Corner 2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5" name="Rectangle: Folded Corner 2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28" name="Rectangle: Folded Corner 2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35" name="Rectangle: Folded Corner 3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38" name="Rectangle: Folded Corner 3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2912088" y="4701440"/>
            <a:ext cx="1274492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100-199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1434257" y="4701440"/>
            <a:ext cx="139525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0-99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69155" y="4701440"/>
            <a:ext cx="140214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200-299</a:t>
            </a:r>
            <a:endParaRPr lang="en-US" sz="2800" dirty="0"/>
          </a:p>
        </p:txBody>
      </p:sp>
      <p:cxnSp>
        <p:nvCxnSpPr>
          <p:cNvPr id="45" name="Connector: Elbow 44"/>
          <p:cNvCxnSpPr>
            <a:cxnSpLocks/>
            <a:stCxn id="10" idx="1"/>
            <a:endCxn id="42" idx="0"/>
          </p:cNvCxnSpPr>
          <p:nvPr/>
        </p:nvCxnSpPr>
        <p:spPr>
          <a:xfrm rot="10800000" flipV="1">
            <a:off x="2131886" y="4076700"/>
            <a:ext cx="884049" cy="6247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cxnSpLocks/>
            <a:stCxn id="10" idx="3"/>
            <a:endCxn id="43" idx="0"/>
          </p:cNvCxnSpPr>
          <p:nvPr/>
        </p:nvCxnSpPr>
        <p:spPr>
          <a:xfrm>
            <a:off x="4082734" y="4076700"/>
            <a:ext cx="887494" cy="6247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0" idx="2"/>
            <a:endCxn id="41" idx="0"/>
          </p:cNvCxnSpPr>
          <p:nvPr/>
        </p:nvCxnSpPr>
        <p:spPr>
          <a:xfrm>
            <a:off x="3549334" y="4343400"/>
            <a:ext cx="0" cy="358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2" idx="2"/>
          </p:cNvCxnSpPr>
          <p:nvPr/>
        </p:nvCxnSpPr>
        <p:spPr>
          <a:xfrm flipH="1">
            <a:off x="1826737" y="5234840"/>
            <a:ext cx="305148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2" idx="2"/>
            <a:endCxn id="19" idx="2"/>
          </p:cNvCxnSpPr>
          <p:nvPr/>
        </p:nvCxnSpPr>
        <p:spPr>
          <a:xfrm>
            <a:off x="2131885" y="5234840"/>
            <a:ext cx="284812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1" idx="2"/>
            <a:endCxn id="22" idx="2"/>
          </p:cNvCxnSpPr>
          <p:nvPr/>
        </p:nvCxnSpPr>
        <p:spPr>
          <a:xfrm flipH="1">
            <a:off x="3006658" y="5234840"/>
            <a:ext cx="54267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1" idx="2"/>
            <a:endCxn id="25" idx="2"/>
          </p:cNvCxnSpPr>
          <p:nvPr/>
        </p:nvCxnSpPr>
        <p:spPr>
          <a:xfrm>
            <a:off x="3549334" y="5234840"/>
            <a:ext cx="47285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1" idx="2"/>
            <a:endCxn id="28" idx="2"/>
          </p:cNvCxnSpPr>
          <p:nvPr/>
        </p:nvCxnSpPr>
        <p:spPr>
          <a:xfrm>
            <a:off x="3549334" y="5234840"/>
            <a:ext cx="63724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43" idx="2"/>
            <a:endCxn id="35" idx="2"/>
          </p:cNvCxnSpPr>
          <p:nvPr/>
        </p:nvCxnSpPr>
        <p:spPr>
          <a:xfrm flipH="1">
            <a:off x="4776541" y="5234840"/>
            <a:ext cx="193687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  <a:endCxn id="38" idx="2"/>
          </p:cNvCxnSpPr>
          <p:nvPr/>
        </p:nvCxnSpPr>
        <p:spPr>
          <a:xfrm>
            <a:off x="4970228" y="5234840"/>
            <a:ext cx="396273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870860" y="3810000"/>
            <a:ext cx="1066800" cy="5334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Index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386738" y="5738626"/>
            <a:ext cx="5194074" cy="836369"/>
            <a:chOff x="5561012" y="5334000"/>
            <a:chExt cx="5194074" cy="836369"/>
          </a:xfrm>
          <a:solidFill>
            <a:srgbClr val="00B050">
              <a:alpha val="20000"/>
            </a:srgbClr>
          </a:solidFill>
        </p:grpSpPr>
        <p:sp>
          <p:nvSpPr>
            <p:cNvPr id="85" name="Rectangle: Rounded Corners 84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Links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5" name="Rectangle: Folded Corner 10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3" name="Rectangle: Folded Corner 10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1" name="Rectangle: Folded Corner 10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9" name="Rectangle: Folded Corner 9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7" name="Rectangle: Folded Corner 9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5" name="Rectangle: Folded Corner 9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3" name="Rectangle: Folded Corner 9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7289183" y="4701440"/>
            <a:ext cx="4237044" cy="533400"/>
            <a:chOff x="7289183" y="4701440"/>
            <a:chExt cx="4237044" cy="533400"/>
          </a:xfrm>
        </p:grpSpPr>
        <p:sp>
          <p:nvSpPr>
            <p:cNvPr id="107" name="Rectangle 106"/>
            <p:cNvSpPr/>
            <p:nvPr/>
          </p:nvSpPr>
          <p:spPr>
            <a:xfrm>
              <a:off x="8767014" y="4701440"/>
              <a:ext cx="1274492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Range 2</a:t>
              </a:r>
              <a:endParaRPr lang="en-US" sz="20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289183" y="4701440"/>
              <a:ext cx="139525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Range 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124081" y="4701440"/>
              <a:ext cx="140214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Range 3</a:t>
              </a:r>
              <a:endParaRPr lang="en-US" sz="28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986812" y="4076700"/>
            <a:ext cx="2838342" cy="624740"/>
            <a:chOff x="7986812" y="4076700"/>
            <a:chExt cx="2838342" cy="624740"/>
          </a:xfrm>
        </p:grpSpPr>
        <p:cxnSp>
          <p:nvCxnSpPr>
            <p:cNvPr id="110" name="Connector: Elbow 109"/>
            <p:cNvCxnSpPr>
              <a:cxnSpLocks/>
              <a:stCxn id="83" idx="1"/>
              <a:endCxn id="108" idx="0"/>
            </p:cNvCxnSpPr>
            <p:nvPr/>
          </p:nvCxnSpPr>
          <p:spPr>
            <a:xfrm rot="10800000" flipV="1">
              <a:off x="7986812" y="4076700"/>
              <a:ext cx="884049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/>
            <p:cNvCxnSpPr>
              <a:cxnSpLocks/>
              <a:stCxn id="83" idx="3"/>
              <a:endCxn id="109" idx="0"/>
            </p:cNvCxnSpPr>
            <p:nvPr/>
          </p:nvCxnSpPr>
          <p:spPr>
            <a:xfrm>
              <a:off x="9937660" y="4076700"/>
              <a:ext cx="887494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cxnSpLocks/>
              <a:stCxn id="83" idx="2"/>
              <a:endCxn id="107" idx="0"/>
            </p:cNvCxnSpPr>
            <p:nvPr/>
          </p:nvCxnSpPr>
          <p:spPr>
            <a:xfrm>
              <a:off x="9404260" y="4343400"/>
              <a:ext cx="0" cy="35804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7681663" y="5234840"/>
            <a:ext cx="3539764" cy="669690"/>
            <a:chOff x="7681663" y="5234840"/>
            <a:chExt cx="3539764" cy="669690"/>
          </a:xfrm>
        </p:grpSpPr>
        <p:cxnSp>
          <p:nvCxnSpPr>
            <p:cNvPr id="113" name="Straight Arrow Connector 112"/>
            <p:cNvCxnSpPr>
              <a:cxnSpLocks/>
              <a:stCxn id="108" idx="2"/>
            </p:cNvCxnSpPr>
            <p:nvPr/>
          </p:nvCxnSpPr>
          <p:spPr>
            <a:xfrm flipH="1">
              <a:off x="7681663" y="5234840"/>
              <a:ext cx="305148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  <a:stCxn id="108" idx="2"/>
              <a:endCxn id="103" idx="2"/>
            </p:cNvCxnSpPr>
            <p:nvPr/>
          </p:nvCxnSpPr>
          <p:spPr>
            <a:xfrm>
              <a:off x="7986811" y="5234840"/>
              <a:ext cx="284812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/>
              <a:stCxn id="107" idx="2"/>
              <a:endCxn id="101" idx="2"/>
            </p:cNvCxnSpPr>
            <p:nvPr/>
          </p:nvCxnSpPr>
          <p:spPr>
            <a:xfrm flipH="1">
              <a:off x="8861584" y="5234840"/>
              <a:ext cx="54267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/>
              <a:stCxn id="107" idx="2"/>
              <a:endCxn id="99" idx="2"/>
            </p:cNvCxnSpPr>
            <p:nvPr/>
          </p:nvCxnSpPr>
          <p:spPr>
            <a:xfrm>
              <a:off x="9404260" y="5234840"/>
              <a:ext cx="47285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/>
              <a:stCxn id="107" idx="2"/>
              <a:endCxn id="97" idx="2"/>
            </p:cNvCxnSpPr>
            <p:nvPr/>
          </p:nvCxnSpPr>
          <p:spPr>
            <a:xfrm>
              <a:off x="9404260" y="5234840"/>
              <a:ext cx="63724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/>
              <a:stCxn id="109" idx="2"/>
              <a:endCxn id="95" idx="2"/>
            </p:cNvCxnSpPr>
            <p:nvPr/>
          </p:nvCxnSpPr>
          <p:spPr>
            <a:xfrm flipH="1">
              <a:off x="10631467" y="5234840"/>
              <a:ext cx="193687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09" idx="2"/>
              <a:endCxn id="93" idx="2"/>
            </p:cNvCxnSpPr>
            <p:nvPr/>
          </p:nvCxnSpPr>
          <p:spPr>
            <a:xfrm>
              <a:off x="10825154" y="5234840"/>
              <a:ext cx="396273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Arrow: Right 119"/>
          <p:cNvSpPr/>
          <p:nvPr/>
        </p:nvSpPr>
        <p:spPr>
          <a:xfrm rot="10800000">
            <a:off x="5794442" y="5901590"/>
            <a:ext cx="533400" cy="5104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9563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  <p:bldP spid="42" grpId="0" animBg="1"/>
      <p:bldP spid="43" grpId="0" animBg="1"/>
      <p:bldP spid="83" grpId="0" animBg="1"/>
      <p:bldP spid="1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dirty="0">
                <a:solidFill>
                  <a:schemeClr val="accent1"/>
                </a:solidFill>
              </a:rPr>
              <a:t>prepared queries </a:t>
            </a:r>
            <a:r>
              <a:rPr lang="en-US" dirty="0"/>
              <a:t>for displaying </a:t>
            </a:r>
            <a:r>
              <a:rPr lang="en-US" dirty="0">
                <a:solidFill>
                  <a:schemeClr val="accent1"/>
                </a:solidFill>
              </a:rPr>
              <a:t>sections</a:t>
            </a:r>
            <a:r>
              <a:rPr lang="en-US" dirty="0"/>
              <a:t> of our data</a:t>
            </a:r>
          </a:p>
          <a:p>
            <a:pPr>
              <a:spcBef>
                <a:spcPts val="28800"/>
              </a:spcBef>
            </a:pPr>
            <a:r>
              <a:rPr lang="en-US" dirty="0"/>
              <a:t>Evaluated at </a:t>
            </a:r>
            <a:r>
              <a:rPr lang="en-US" dirty="0">
                <a:solidFill>
                  <a:schemeClr val="accent1"/>
                </a:solidFill>
              </a:rPr>
              <a:t>run time </a:t>
            </a:r>
            <a:r>
              <a:rPr lang="en-US" dirty="0"/>
              <a:t>– they do not increase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900" y="2133600"/>
            <a:ext cx="76930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v_EmployeeNames AS</a:t>
            </a:r>
            <a:endParaRPr lang="en-US" sz="26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`EmployeeID`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,`FirstName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,`LastName`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FROM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47900" y="4612957"/>
            <a:ext cx="7693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v_EmployeeNames</a:t>
            </a:r>
            <a:endParaRPr lang="en-US" sz="26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can further be customized with reusable code</a:t>
            </a:r>
          </a:p>
          <a:p>
            <a:r>
              <a:rPr lang="en-US" dirty="0">
                <a:solidFill>
                  <a:schemeClr val="accent1"/>
                </a:solidFill>
              </a:rPr>
              <a:t>Procedures</a:t>
            </a:r>
            <a:r>
              <a:rPr lang="en-US" dirty="0"/>
              <a:t> – carry out a predetermined </a:t>
            </a:r>
            <a:r>
              <a:rPr lang="en-US" dirty="0">
                <a:solidFill>
                  <a:schemeClr val="accent1"/>
                </a:solidFill>
              </a:rPr>
              <a:t>action</a:t>
            </a:r>
          </a:p>
          <a:p>
            <a:pPr lvl="1"/>
            <a:r>
              <a:rPr lang="en-US" dirty="0"/>
              <a:t>E.g. calculate and store the weekly revenue based on recorded sales in the database</a:t>
            </a:r>
          </a:p>
          <a:p>
            <a:r>
              <a:rPr lang="en-US" dirty="0">
                <a:solidFill>
                  <a:schemeClr val="accent1"/>
                </a:solidFill>
              </a:rPr>
              <a:t>Functions</a:t>
            </a:r>
            <a:r>
              <a:rPr lang="en-US" dirty="0"/>
              <a:t> – receive </a:t>
            </a:r>
            <a:r>
              <a:rPr lang="en-US" dirty="0">
                <a:solidFill>
                  <a:schemeClr val="accent1"/>
                </a:solidFill>
              </a:rPr>
              <a:t>parameters</a:t>
            </a:r>
            <a:r>
              <a:rPr lang="en-US" dirty="0"/>
              <a:t> and return a </a:t>
            </a:r>
            <a:r>
              <a:rPr lang="en-US" dirty="0">
                <a:solidFill>
                  <a:schemeClr val="accent1"/>
                </a:solidFill>
              </a:rPr>
              <a:t>result</a:t>
            </a:r>
          </a:p>
          <a:p>
            <a:pPr lvl="1"/>
            <a:r>
              <a:rPr lang="en-US" dirty="0"/>
              <a:t>E.g. get the age of a person using their birthdate and current date</a:t>
            </a:r>
          </a:p>
          <a:p>
            <a:r>
              <a:rPr lang="en-US" dirty="0">
                <a:solidFill>
                  <a:schemeClr val="accent1"/>
                </a:solidFill>
              </a:rPr>
              <a:t>Triggers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watch</a:t>
            </a:r>
            <a:r>
              <a:rPr lang="en-US" dirty="0"/>
              <a:t> for activity in the database and </a:t>
            </a:r>
            <a:r>
              <a:rPr lang="en-US" dirty="0">
                <a:solidFill>
                  <a:schemeClr val="accent1"/>
                </a:solidFill>
              </a:rPr>
              <a:t>react</a:t>
            </a:r>
            <a:r>
              <a:rPr lang="en-US" dirty="0"/>
              <a:t> to it</a:t>
            </a:r>
          </a:p>
          <a:p>
            <a:pPr lvl="1"/>
            <a:r>
              <a:rPr lang="en-US" dirty="0"/>
              <a:t>E.g. when a record is deleted, write it to an archive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Procedures, Functions and Triggers</a:t>
            </a:r>
          </a:p>
        </p:txBody>
      </p:sp>
    </p:spTree>
    <p:extLst>
      <p:ext uri="{BB962C8B-B14F-4D97-AF65-F5344CB8AC3E}">
        <p14:creationId xmlns:p14="http://schemas.microsoft.com/office/powerpoint/2010/main" val="325317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7424" y="1295400"/>
            <a:ext cx="102139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GetAllEmployees()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*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87424" y="5788938"/>
            <a:ext cx="1021397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GetAllEmployees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913812" y="1295400"/>
            <a:ext cx="3048000" cy="914400"/>
          </a:xfrm>
          <a:prstGeom prst="wedgeRoundRectCallout">
            <a:avLst>
              <a:gd name="adj1" fmla="val -211765"/>
              <a:gd name="adj2" fmla="val -230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Change default delimiter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99012" y="3352800"/>
            <a:ext cx="3048000" cy="914400"/>
          </a:xfrm>
          <a:prstGeom prst="wedgeRoundRectCallout">
            <a:avLst>
              <a:gd name="adj1" fmla="val -86765"/>
              <a:gd name="adj2" fmla="val 269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Revert to default delimiter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932612" y="5331738"/>
            <a:ext cx="3048000" cy="914400"/>
          </a:xfrm>
          <a:prstGeom prst="wedgeRoundRectCallout">
            <a:avLst>
              <a:gd name="adj1" fmla="val -86765"/>
              <a:gd name="adj2" fmla="val 269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Execute the new procedure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Procedures with PHP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455612" y="990600"/>
            <a:ext cx="114300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$db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8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PDO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mysql:host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=localhost;dbname=softuni',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$user, $pass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$result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('CALL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GetAllEmployees', PDO::FETCH_ASSOC);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($result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$row)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print_r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($row);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$result = </a:t>
            </a:r>
            <a:r>
              <a:rPr lang="en-US" sz="28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$db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catch (PDOException $e)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"Error!: " . $e-&gt;getMessage() . "&lt;br/&gt;";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Rectangle: Rounded Corners 19"/>
          <p:cNvSpPr/>
          <p:nvPr/>
        </p:nvSpPr>
        <p:spPr>
          <a:xfrm>
            <a:off x="836612" y="4511556"/>
            <a:ext cx="3048000" cy="746244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180012" y="4114800"/>
            <a:ext cx="2667000" cy="914400"/>
          </a:xfrm>
          <a:prstGeom prst="wedgeRoundRectCallout">
            <a:avLst>
              <a:gd name="adj1" fmla="val -92301"/>
              <a:gd name="adj2" fmla="val 294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Always close the connection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761412" y="2840097"/>
            <a:ext cx="2971800" cy="1750953"/>
          </a:xfrm>
          <a:prstGeom prst="wedgeRoundRectCallout">
            <a:avLst>
              <a:gd name="adj1" fmla="val -107686"/>
              <a:gd name="adj2" fmla="val -54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query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method does not escape data, but safe in this case</a:t>
            </a:r>
            <a:endParaRPr lang="bg-BG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18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11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Table Relationships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Table Customization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Wildcards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2412" y="1436667"/>
            <a:ext cx="109440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GETFULLNAME(fname CHAR(250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lname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CHAR(250))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CHAR(250)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DECLARE fullname CHAR(250);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fullname=CONCAT(fname,' ',lname);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fullname;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12" y="5530095"/>
            <a:ext cx="10944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GETFULLNAME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("Dimitar", "Petkov") AS MyName;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Functions with PHP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379412" y="1066800"/>
            <a:ext cx="1158240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$db = new </a:t>
            </a:r>
            <a:r>
              <a:rPr lang="en-US" sz="25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PDO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5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mysql:host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=localhost;dbname=softuni', $user, $pass);</a:t>
            </a:r>
            <a:endParaRPr lang="en-US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stmt = $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db-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prepare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GETFULLNAME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(?, ?)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MyName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($stmt-&gt;</a:t>
            </a:r>
            <a:r>
              <a:rPr lang="en-US" sz="25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(['Dimitar', 'Petkov']))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($row = $stmt-&gt;fetch(PDO::FETCH_ASSOC))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print_r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($row);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$stmt = </a:t>
            </a:r>
            <a:r>
              <a:rPr lang="en-US" sz="25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$db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catch (PDOException $e)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"Error!: " . $e-&gt;getMessage() . "&lt;br/&gt;";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884612" y="4419600"/>
            <a:ext cx="2705333" cy="793512"/>
          </a:xfrm>
          <a:prstGeom prst="wedgeRoundRectCallout">
            <a:avLst>
              <a:gd name="adj1" fmla="val -71791"/>
              <a:gd name="adj2" fmla="val 185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Close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the connection</a:t>
            </a:r>
            <a:endParaRPr lang="bg-BG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  <p:sp>
        <p:nvSpPr>
          <p:cNvPr id="8" name="Rectangle: Rounded Corners 19"/>
          <p:cNvSpPr/>
          <p:nvPr/>
        </p:nvSpPr>
        <p:spPr>
          <a:xfrm>
            <a:off x="760412" y="4648200"/>
            <a:ext cx="2362200" cy="746244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73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11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create a table to track changes of </a:t>
            </a:r>
            <a:r>
              <a:rPr lang="en-US" dirty="0" smtClean="0">
                <a:solidFill>
                  <a:srgbClr val="F3BE60"/>
                </a:solidFill>
              </a:rPr>
              <a:t>Employees</a:t>
            </a:r>
            <a:r>
              <a:rPr lang="en-US" dirty="0" smtClean="0"/>
              <a:t> table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6212" y="2362200"/>
            <a:ext cx="9296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EmployeesAudit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id INT AUTO_INCREMENT PRIMARY KEY,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employeeNumber INT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VARCHAR(50)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changedat DATETIME DEFAULT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action VARCHAR(50) DEFAULT NULL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777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Triggers(2)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6212" y="1214021"/>
            <a:ext cx="92964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before_employee_update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BEFORE UPDATE 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EACH 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EmployeesAudit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action = 'update',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employeeNumber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.EmployeeID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lastname = </a:t>
            </a:r>
            <a:r>
              <a:rPr lang="en-US" sz="28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.LastName,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changedat = NOW();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847012" y="2514600"/>
            <a:ext cx="3048000" cy="1676400"/>
          </a:xfrm>
          <a:prstGeom prst="wedgeRoundRectCallout">
            <a:avLst>
              <a:gd name="adj1" fmla="val -95515"/>
              <a:gd name="adj2" fmla="val 581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OLD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to access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columns 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of the row affected by the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trigger</a:t>
            </a:r>
            <a:endParaRPr lang="bg-BG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224438"/>
            <a:ext cx="5029202" cy="3347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57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are used with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/>
              <a:t>to filter for partial match</a:t>
            </a:r>
          </a:p>
          <a:p>
            <a:r>
              <a:rPr lang="en-US" dirty="0"/>
              <a:t>Similar to Regular Expressions</a:t>
            </a:r>
          </a:p>
          <a:p>
            <a:r>
              <a:rPr lang="en-US" dirty="0"/>
              <a:t>Example: Find all employees who's first name starts with "Ro"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… LIKE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6036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84812" y="5257800"/>
            <a:ext cx="365135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symbol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characters include</a:t>
            </a:r>
          </a:p>
          <a:p>
            <a:pPr>
              <a:spcBef>
                <a:spcPts val="18600"/>
              </a:spcBef>
            </a:pPr>
            <a:r>
              <a:rPr lang="en-US" dirty="0">
                <a:solidFill>
                  <a:schemeClr val="accent1"/>
                </a:solidFill>
              </a:rPr>
              <a:t>ESCAPE</a:t>
            </a:r>
            <a:r>
              <a:rPr lang="en-US" dirty="0"/>
              <a:t> – specify </a:t>
            </a:r>
            <a:r>
              <a:rPr lang="en-US" dirty="0" smtClean="0"/>
              <a:t>another escape character, the default is </a:t>
            </a:r>
            <a:r>
              <a:rPr lang="en-US" dirty="0" smtClean="0">
                <a:solidFill>
                  <a:srgbClr val="F3BE60"/>
                </a:solidFill>
              </a:rPr>
              <a:t>"\"</a:t>
            </a:r>
            <a:endParaRPr lang="en-US" dirty="0">
              <a:solidFill>
                <a:srgbClr val="F3BE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024" y="4951172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max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ESCAPE '!'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8024" y="1981200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character not in the range</a:t>
            </a:r>
          </a:p>
        </p:txBody>
      </p:sp>
    </p:spTree>
    <p:extLst>
      <p:ext uri="{BB962C8B-B14F-4D97-AF65-F5344CB8AC3E}">
        <p14:creationId xmlns:p14="http://schemas.microsoft.com/office/powerpoint/2010/main" val="152816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Following the ACID properties</a:t>
            </a:r>
            <a:endParaRPr lang="en-US" dirty="0"/>
          </a:p>
        </p:txBody>
      </p:sp>
      <p:pic>
        <p:nvPicPr>
          <p:cNvPr id="1028" name="Picture 4" descr="C:\Users\MadWings\Desktop\ACIDWordsOn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981200"/>
            <a:ext cx="721836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transaction is a sequence of operations performed as a single logical unit of work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Transactions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8024" y="2819400"/>
            <a:ext cx="8232776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 TRANSACTION</a:t>
            </a:r>
            <a:endParaRPr lang="en-US" sz="3200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Projects(Name, StartDate)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VALUES('Introduction to MySQL', '1/1/2006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COMMIT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3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  <a:endParaRPr lang="en-US" sz="3200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99212" y="5791200"/>
            <a:ext cx="3048000" cy="914400"/>
          </a:xfrm>
          <a:prstGeom prst="wedgeRoundRectCallout">
            <a:avLst>
              <a:gd name="adj1" fmla="val -126453"/>
              <a:gd name="adj2" fmla="val -469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Confirm or cancel the changes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686800" y="2895600"/>
            <a:ext cx="3048000" cy="914400"/>
          </a:xfrm>
          <a:prstGeom prst="wedgeRoundRectCallout">
            <a:avLst>
              <a:gd name="adj1" fmla="val -131765"/>
              <a:gd name="adj2" fmla="val -313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Mark start of transaction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3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with PHP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379412" y="914400"/>
            <a:ext cx="11277600" cy="58631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db-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beginTransaction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stmt = $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db-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&gt;prepare("INSERT INTO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 (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lname)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 (?, ?)");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stmt-&gt;bindParam(1,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$fname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stmt-&gt;bindParam(2,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$lname);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$fname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'Joro';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$lname = 'Petrov';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stmt-&gt;execute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$db-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(PDOException $e)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db-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"Error!: " . $e-&gt;getMessage() . "&lt;br/&gt;";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70412" y="3657600"/>
            <a:ext cx="3048000" cy="1219200"/>
          </a:xfrm>
          <a:prstGeom prst="wedgeRoundRectCallout">
            <a:avLst>
              <a:gd name="adj1" fmla="val -92702"/>
              <a:gd name="adj2" fmla="val 732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Never forget to close the connection</a:t>
            </a:r>
            <a:endParaRPr lang="bg-BG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351212" y="838200"/>
            <a:ext cx="3048000" cy="457200"/>
          </a:xfrm>
          <a:prstGeom prst="wedgeRoundRectCallout">
            <a:avLst>
              <a:gd name="adj1" fmla="val -113015"/>
              <a:gd name="adj2" fmla="val 717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Init connection</a:t>
            </a:r>
            <a:endParaRPr lang="bg-BG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3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1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#PHPFUND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Table relations reduce repetition and </a:t>
            </a:r>
            <a:r>
              <a:rPr lang="en-US" sz="3200" dirty="0" smtClean="0"/>
              <a:t>complexity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Using Wildcards we can obtain results by partial string matches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We can use stored procedures, functions and triggers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With </a:t>
            </a:r>
            <a:r>
              <a:rPr lang="en-US" sz="3200" dirty="0"/>
              <a:t>Transactions we </a:t>
            </a:r>
            <a:r>
              <a:rPr lang="en-US" sz="3200" dirty="0" smtClean="0"/>
              <a:t>satisfy </a:t>
            </a:r>
            <a:r>
              <a:rPr lang="en-US" sz="3200" dirty="0"/>
              <a:t>the ACID </a:t>
            </a:r>
            <a:r>
              <a:rPr lang="en-US" sz="3200" dirty="0" smtClean="0"/>
              <a:t>properties</a:t>
            </a:r>
          </a:p>
          <a:p>
            <a:pPr>
              <a:lnSpc>
                <a:spcPct val="100000"/>
              </a:lnSpc>
              <a:spcBef>
                <a:spcPts val="138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756" y="3581400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4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</a:t>
            </a:r>
            <a:r>
              <a:rPr lang="en-US" smtClean="0"/>
              <a:t>and PHP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https://softuni.bg/courses/php-basics/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5887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5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Relationships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3" y="1746123"/>
            <a:ext cx="3962400" cy="281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 Related Data?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39845"/>
              </p:ext>
            </p:extLst>
          </p:nvPr>
        </p:nvGraphicFramePr>
        <p:xfrm>
          <a:off x="248402" y="3886200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xmlns="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xmlns="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xmlns="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xmlns="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OrderID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296279"/>
              </p:ext>
            </p:extLst>
          </p:nvPr>
        </p:nvGraphicFramePr>
        <p:xfrm>
          <a:off x="244412" y="1560576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xmlns="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xmlns="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500506"/>
              </p:ext>
            </p:extLst>
          </p:nvPr>
        </p:nvGraphicFramePr>
        <p:xfrm>
          <a:off x="8524412" y="1560576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xmlns="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: Rounded Corners 9"/>
          <p:cNvSpPr/>
          <p:nvPr/>
        </p:nvSpPr>
        <p:spPr>
          <a:xfrm>
            <a:off x="8399551" y="2389495"/>
            <a:ext cx="3651422" cy="1186218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75412" y="1103376"/>
            <a:ext cx="2696568" cy="677820"/>
          </a:xfrm>
          <a:prstGeom prst="wedgeRoundRectCallout">
            <a:avLst>
              <a:gd name="adj1" fmla="val 29022"/>
              <a:gd name="adj2" fmla="val 127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Empty records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36478" y="4259238"/>
            <a:ext cx="6591869" cy="1186218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7856" y="2973119"/>
            <a:ext cx="3986441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Redundant information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6509982" y="4259238"/>
            <a:ext cx="5554640" cy="708547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6509982" y="5624014"/>
            <a:ext cx="5554640" cy="708547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1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or: Elbow 11"/>
          <p:cNvCxnSpPr>
            <a:cxnSpLocks/>
          </p:cNvCxnSpPr>
          <p:nvPr/>
        </p:nvCxnSpPr>
        <p:spPr>
          <a:xfrm rot="5400000" flipH="1">
            <a:off x="4054422" y="1578368"/>
            <a:ext cx="454925" cy="5795205"/>
          </a:xfrm>
          <a:prstGeom prst="bentConnector3">
            <a:avLst>
              <a:gd name="adj1" fmla="val -982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split the data and introduce </a:t>
            </a:r>
            <a:r>
              <a:rPr lang="en-US" dirty="0">
                <a:solidFill>
                  <a:schemeClr val="accent1"/>
                </a:solidFill>
              </a:rPr>
              <a:t>relationships</a:t>
            </a:r>
            <a:r>
              <a:rPr lang="en-US" dirty="0"/>
              <a:t> between the tables to </a:t>
            </a:r>
            <a:r>
              <a:rPr lang="en-US" dirty="0">
                <a:solidFill>
                  <a:schemeClr val="accent1"/>
                </a:solidFill>
              </a:rPr>
              <a:t>avoid</a:t>
            </a:r>
            <a:r>
              <a:rPr lang="en-US" dirty="0"/>
              <a:t> repeating information</a:t>
            </a:r>
          </a:p>
          <a:p>
            <a:pPr>
              <a:spcBef>
                <a:spcPts val="24000"/>
              </a:spcBef>
            </a:pPr>
            <a:r>
              <a:rPr lang="en-US" dirty="0"/>
              <a:t>The connection is established via a </a:t>
            </a:r>
            <a:r>
              <a:rPr lang="en-US" dirty="0">
                <a:solidFill>
                  <a:schemeClr val="accent1"/>
                </a:solidFill>
              </a:rPr>
              <a:t>Foreign Key </a:t>
            </a:r>
            <a:r>
              <a:rPr lang="en-US" dirty="0"/>
              <a:t>in one table pointing to the </a:t>
            </a:r>
            <a:r>
              <a:rPr lang="en-US" dirty="0">
                <a:solidFill>
                  <a:schemeClr val="accent1"/>
                </a:solidFill>
              </a:rPr>
              <a:t>Primary Key </a:t>
            </a:r>
            <a:r>
              <a:rPr lang="en-US" dirty="0"/>
              <a:t>in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Tables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317062"/>
              </p:ext>
            </p:extLst>
          </p:nvPr>
        </p:nvGraphicFramePr>
        <p:xfrm>
          <a:off x="405618" y="2364475"/>
          <a:ext cx="630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3919865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xmlns="" val="749201295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UserID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481741"/>
              </p:ext>
            </p:extLst>
          </p:nvPr>
        </p:nvGraphicFramePr>
        <p:xfrm>
          <a:off x="6920823" y="2362200"/>
          <a:ext cx="4860000" cy="23256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344016591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xmlns="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UserID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6888153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5618" y="4647662"/>
            <a:ext cx="2328067" cy="677820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1885" y="4647662"/>
            <a:ext cx="2295523" cy="67782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58925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endParaRPr lang="bg-BG" dirty="0"/>
          </a:p>
        </p:txBody>
      </p:sp>
      <p:pic>
        <p:nvPicPr>
          <p:cNvPr id="6" name="Picture 3" descr="ArtsSemNet-ER-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2030" r="-1731" b="-2265"/>
          <a:stretch>
            <a:fillRect/>
          </a:stretch>
        </p:blipFill>
        <p:spPr bwMode="auto">
          <a:xfrm>
            <a:off x="2337798" y="1121122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8245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Table Properties After Creation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88" y="1209530"/>
            <a:ext cx="4514850" cy="3342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45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 TABLE</a:t>
            </a:r>
            <a:endParaRPr lang="en-US" dirty="0"/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274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Salary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2274657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923212" y="2499690"/>
            <a:ext cx="3048000" cy="700710"/>
          </a:xfrm>
          <a:prstGeom prst="wedgeRoundRectCallout">
            <a:avLst>
              <a:gd name="adj1" fmla="val -69167"/>
              <a:gd name="adj2" fmla="val -400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519236" y="5432068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637212" y="5432068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4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2740</TotalTime>
  <Words>1665</Words>
  <Application>Microsoft Office PowerPoint</Application>
  <PresentationFormat>Custom</PresentationFormat>
  <Paragraphs>408</Paragraphs>
  <Slides>33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SoftUni 16x9</vt:lpstr>
      <vt:lpstr>MySQL and PHP Advanced</vt:lpstr>
      <vt:lpstr>Table of Contents</vt:lpstr>
      <vt:lpstr>Questions</vt:lpstr>
      <vt:lpstr>Table Relationships</vt:lpstr>
      <vt:lpstr>Why Split Related Data?</vt:lpstr>
      <vt:lpstr>Related Tables</vt:lpstr>
      <vt:lpstr>E/R Diagrams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Altering Tables Using SQL (5)</vt:lpstr>
      <vt:lpstr>Programmability</vt:lpstr>
      <vt:lpstr>Indices</vt:lpstr>
      <vt:lpstr>Views</vt:lpstr>
      <vt:lpstr>Procedures, Functions and Triggers</vt:lpstr>
      <vt:lpstr>Procedures</vt:lpstr>
      <vt:lpstr>Call Procedures with PHP</vt:lpstr>
      <vt:lpstr>Functions</vt:lpstr>
      <vt:lpstr>Call Functions with PHP</vt:lpstr>
      <vt:lpstr>Triggers</vt:lpstr>
      <vt:lpstr>Triggers(2)</vt:lpstr>
      <vt:lpstr>Wildcards</vt:lpstr>
      <vt:lpstr>Using WHERE … LIKE</vt:lpstr>
      <vt:lpstr>Wildcard Characters</vt:lpstr>
      <vt:lpstr>Transactions</vt:lpstr>
      <vt:lpstr>Running Transactions</vt:lpstr>
      <vt:lpstr>Transactions with PHP</vt:lpstr>
      <vt:lpstr>Summary</vt:lpstr>
      <vt:lpstr>MySQL and PHP Basics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MySQL Advanced</dc:title>
  <dc:subject>PHP Fundamentals Course</dc:subject>
  <dc:creator>Software University Foundation</dc:creator>
  <cp:keywords>PHP Fundamentals, MySQL, programming, SoftUni, Software University, programming, software development, software engineering, course, database systems</cp:keywords>
  <dc:description>Software University Foundation - http://softuni.org</dc:description>
  <cp:lastModifiedBy>MadWings</cp:lastModifiedBy>
  <cp:revision>216</cp:revision>
  <dcterms:created xsi:type="dcterms:W3CDTF">2014-01-02T17:00:34Z</dcterms:created>
  <dcterms:modified xsi:type="dcterms:W3CDTF">2017-03-05T23:23:37Z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