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8"/>
  </p:notesMasterIdLst>
  <p:handoutMasterIdLst>
    <p:handoutMasterId r:id="rId39"/>
  </p:handoutMasterIdLst>
  <p:sldIdLst>
    <p:sldId id="394" r:id="rId3"/>
    <p:sldId id="435" r:id="rId4"/>
    <p:sldId id="551" r:id="rId5"/>
    <p:sldId id="552" r:id="rId6"/>
    <p:sldId id="553" r:id="rId7"/>
    <p:sldId id="594" r:id="rId8"/>
    <p:sldId id="595" r:id="rId9"/>
    <p:sldId id="605" r:id="rId10"/>
    <p:sldId id="554" r:id="rId11"/>
    <p:sldId id="555" r:id="rId12"/>
    <p:sldId id="606" r:id="rId13"/>
    <p:sldId id="562" r:id="rId14"/>
    <p:sldId id="563" r:id="rId15"/>
    <p:sldId id="564" r:id="rId16"/>
    <p:sldId id="611" r:id="rId17"/>
    <p:sldId id="612" r:id="rId18"/>
    <p:sldId id="613" r:id="rId19"/>
    <p:sldId id="614" r:id="rId20"/>
    <p:sldId id="607" r:id="rId21"/>
    <p:sldId id="571" r:id="rId22"/>
    <p:sldId id="597" r:id="rId23"/>
    <p:sldId id="598" r:id="rId24"/>
    <p:sldId id="599" r:id="rId25"/>
    <p:sldId id="600" r:id="rId26"/>
    <p:sldId id="601" r:id="rId27"/>
    <p:sldId id="602" r:id="rId28"/>
    <p:sldId id="603" r:id="rId29"/>
    <p:sldId id="604" r:id="rId30"/>
    <p:sldId id="610" r:id="rId31"/>
    <p:sldId id="609" r:id="rId32"/>
    <p:sldId id="608" r:id="rId33"/>
    <p:sldId id="570" r:id="rId34"/>
    <p:sldId id="596" r:id="rId35"/>
    <p:sldId id="352" r:id="rId36"/>
    <p:sldId id="393" r:id="rId3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A598739-672D-41F7-813A-E553A8A4A365}">
          <p14:sldIdLst>
            <p14:sldId id="394"/>
            <p14:sldId id="435"/>
            <p14:sldId id="551"/>
            <p14:sldId id="552"/>
            <p14:sldId id="553"/>
          </p14:sldIdLst>
        </p14:section>
        <p14:section name="Abstraction" id="{CC2B725D-AA16-4A51-A291-9F0D20113853}">
          <p14:sldIdLst>
            <p14:sldId id="594"/>
            <p14:sldId id="595"/>
            <p14:sldId id="605"/>
          </p14:sldIdLst>
        </p14:section>
        <p14:section name="Encapsulation" id="{8F0DF688-63FC-4DF7-9AC2-88C6BA983637}">
          <p14:sldIdLst>
            <p14:sldId id="554"/>
            <p14:sldId id="555"/>
            <p14:sldId id="606"/>
            <p14:sldId id="562"/>
            <p14:sldId id="563"/>
            <p14:sldId id="564"/>
            <p14:sldId id="611"/>
            <p14:sldId id="612"/>
            <p14:sldId id="613"/>
            <p14:sldId id="614"/>
            <p14:sldId id="607"/>
          </p14:sldIdLst>
        </p14:section>
        <p14:section name="Inheritance" id="{A17E9439-6202-4B89-BAFC-B77D71AC46B2}">
          <p14:sldIdLst>
            <p14:sldId id="571"/>
            <p14:sldId id="597"/>
            <p14:sldId id="598"/>
            <p14:sldId id="599"/>
            <p14:sldId id="600"/>
            <p14:sldId id="601"/>
            <p14:sldId id="602"/>
            <p14:sldId id="603"/>
            <p14:sldId id="604"/>
            <p14:sldId id="610"/>
            <p14:sldId id="609"/>
            <p14:sldId id="608"/>
          </p14:sldIdLst>
        </p14:section>
        <p14:section name="Summary" id="{B3C87638-BA88-4A98-BE8B-B78F863FCD78}">
          <p14:sldIdLst>
            <p14:sldId id="570"/>
            <p14:sldId id="596"/>
            <p14:sldId id="352"/>
            <p14:sldId id="393"/>
          </p14:sldIdLst>
        </p14:section>
      </p14:sectionLst>
    </p:ext>
    <p:ext uri="{EFAFB233-063F-42B5-8137-9DF3F51BA10A}">
      <p15:sldGuideLst xmlns=""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D60"/>
    <a:srgbClr val="FBEEDC"/>
    <a:srgbClr val="F3CC5F"/>
    <a:srgbClr val="663606"/>
    <a:srgbClr val="F9E6AB"/>
    <a:srgbClr val="EBFFD2"/>
    <a:srgbClr val="F0A22E"/>
    <a:srgbClr val="F9F0AB"/>
    <a:srgbClr val="F9E0CD"/>
    <a:srgbClr val="BFAC7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73462" autoAdjust="0"/>
  </p:normalViewPr>
  <p:slideViewPr>
    <p:cSldViewPr>
      <p:cViewPr>
        <p:scale>
          <a:sx n="92" d="100"/>
          <a:sy n="92" d="100"/>
        </p:scale>
        <p:origin x="-1032" y="-64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E24BDD9B-DD11-41AF-849E-09E3DA165C99}" type="datetimeFigureOut">
              <a:rPr lang="en-US" smtClean="0"/>
              <a:t>2/22/2017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E90F09B0-6427-4444-8176-9922A80456A9}" type="datetimeFigureOut">
              <a:rPr lang="en-US" smtClean="0"/>
              <a:t>2/22/2017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smtClean="0"/>
              <a:t>© Software University Foundation – </a:t>
            </a:r>
            <a:r>
              <a:rPr lang="en-US" sz="1000" u="sng" dirty="0" smtClean="0">
                <a:hlinkClick r:id="rId2"/>
              </a:rPr>
              <a:t>http://softuni.org</a:t>
            </a:r>
            <a:endParaRPr lang="en-US" sz="1000" dirty="0" smtClean="0"/>
          </a:p>
          <a:p>
            <a:r>
              <a:rPr lang="en-US" sz="1000" dirty="0" smtClean="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lang="en-US" sz="1000" dirty="0"/>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a:t>Constructors are declared</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Constructors perform checks to keep the object state valid</a:t>
            </a:r>
          </a:p>
          <a:p>
            <a:pPr>
              <a:lnSpc>
                <a:spcPct val="100000"/>
              </a:lnSpc>
            </a:pPr>
            <a:r>
              <a:rPr lang="en-US" dirty="0"/>
              <a:t>Interface methods are always</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Not explicitly declared with </a:t>
            </a:r>
            <a:r>
              <a:rPr lang="en-US" b="1" dirty="0">
                <a:solidFill>
                  <a:schemeClr val="tx2">
                    <a:lumMod val="75000"/>
                  </a:schemeClr>
                </a:solidFill>
                <a:latin typeface="Consolas" pitchFamily="49" charset="0"/>
                <a:cs typeface="Consolas" pitchFamily="49" charset="0"/>
              </a:rPr>
              <a:t>public</a:t>
            </a:r>
            <a:endParaRPr lang="en-US" b="1" dirty="0">
              <a:solidFill>
                <a:schemeClr val="tx2">
                  <a:lumMod val="75000"/>
                </a:schemeClr>
              </a:solidFill>
            </a:endParaRPr>
          </a:p>
          <a:p>
            <a:pPr>
              <a:lnSpc>
                <a:spcPct val="100000"/>
              </a:lnSpc>
            </a:pPr>
            <a:r>
              <a:rPr lang="en-US" dirty="0"/>
              <a:t>Non-interface</a:t>
            </a:r>
            <a:r>
              <a:rPr lang="en-US" i="1" dirty="0"/>
              <a:t> </a:t>
            </a:r>
            <a:r>
              <a:rPr lang="en-US" dirty="0"/>
              <a:t>methods are declared </a:t>
            </a:r>
            <a:r>
              <a:rPr lang="en-US" sz="3200" b="1" dirty="0">
                <a:solidFill>
                  <a:schemeClr val="tx2">
                    <a:lumMod val="75000"/>
                  </a:schemeClr>
                </a:solidFill>
                <a:latin typeface="Consolas" pitchFamily="49" charset="0"/>
                <a:cs typeface="Consolas" pitchFamily="49" charset="0"/>
              </a:rPr>
              <a:t>private</a:t>
            </a:r>
            <a:r>
              <a:rPr lang="en-US" dirty="0">
                <a:solidFill>
                  <a:schemeClr val="tx2">
                    <a:lumMod val="75000"/>
                  </a:schemeClr>
                </a:solidFill>
              </a:rPr>
              <a:t> </a:t>
            </a:r>
            <a:r>
              <a:rPr lang="en-US" dirty="0">
                <a:solidFill>
                  <a:srgbClr val="EBFFD2"/>
                </a:solidFill>
              </a:rPr>
              <a:t>/</a:t>
            </a:r>
            <a:r>
              <a:rPr lang="en-US" dirty="0"/>
              <a:t> </a:t>
            </a:r>
            <a:r>
              <a:rPr lang="en-US" sz="3200" b="1" dirty="0">
                <a:solidFill>
                  <a:schemeClr val="tx2">
                    <a:lumMod val="75000"/>
                  </a:schemeClr>
                </a:solidFill>
                <a:latin typeface="Consolas" pitchFamily="49" charset="0"/>
                <a:cs typeface="Consolas" pitchFamily="49" charset="0"/>
              </a:rPr>
              <a:t>protected</a:t>
            </a:r>
            <a:endParaRPr lang="bg-BG" sz="3200" b="1" dirty="0">
              <a:solidFill>
                <a:schemeClr val="tx2">
                  <a:lumMod val="75000"/>
                </a:schemeClr>
              </a:solidFill>
            </a:endParaRP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654754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a:t>Constructors are declared</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Constructors perform checks to keep the object state valid</a:t>
            </a:r>
          </a:p>
          <a:p>
            <a:pPr>
              <a:lnSpc>
                <a:spcPct val="100000"/>
              </a:lnSpc>
            </a:pPr>
            <a:r>
              <a:rPr lang="en-US" dirty="0"/>
              <a:t>Interface methods are always</a:t>
            </a:r>
            <a:r>
              <a:rPr lang="en-US" dirty="0">
                <a:solidFill>
                  <a:srgbClr val="EBFFD2"/>
                </a:solidFill>
              </a:rPr>
              <a:t> </a:t>
            </a:r>
            <a:r>
              <a:rPr lang="en-US" sz="3200" b="1" dirty="0">
                <a:solidFill>
                  <a:schemeClr val="tx2">
                    <a:lumMod val="75000"/>
                  </a:schemeClr>
                </a:solidFill>
                <a:latin typeface="Consolas" pitchFamily="49" charset="0"/>
                <a:cs typeface="Consolas" pitchFamily="49" charset="0"/>
              </a:rPr>
              <a:t>public</a:t>
            </a:r>
          </a:p>
          <a:p>
            <a:pPr lvl="1">
              <a:lnSpc>
                <a:spcPct val="100000"/>
              </a:lnSpc>
            </a:pPr>
            <a:r>
              <a:rPr lang="en-US" dirty="0"/>
              <a:t>Not explicitly declared with </a:t>
            </a:r>
            <a:r>
              <a:rPr lang="en-US" b="1" dirty="0">
                <a:solidFill>
                  <a:schemeClr val="tx2">
                    <a:lumMod val="75000"/>
                  </a:schemeClr>
                </a:solidFill>
                <a:latin typeface="Consolas" pitchFamily="49" charset="0"/>
                <a:cs typeface="Consolas" pitchFamily="49" charset="0"/>
              </a:rPr>
              <a:t>public</a:t>
            </a:r>
            <a:endParaRPr lang="en-US" b="1" dirty="0">
              <a:solidFill>
                <a:schemeClr val="tx2">
                  <a:lumMod val="75000"/>
                </a:schemeClr>
              </a:solidFill>
            </a:endParaRPr>
          </a:p>
          <a:p>
            <a:pPr>
              <a:lnSpc>
                <a:spcPct val="100000"/>
              </a:lnSpc>
            </a:pPr>
            <a:r>
              <a:rPr lang="en-US" dirty="0"/>
              <a:t>Non-interface</a:t>
            </a:r>
            <a:r>
              <a:rPr lang="en-US" i="1" dirty="0"/>
              <a:t> </a:t>
            </a:r>
            <a:r>
              <a:rPr lang="en-US" dirty="0"/>
              <a:t>methods are declared </a:t>
            </a:r>
            <a:r>
              <a:rPr lang="en-US" sz="3200" b="1" dirty="0">
                <a:solidFill>
                  <a:schemeClr val="tx2">
                    <a:lumMod val="75000"/>
                  </a:schemeClr>
                </a:solidFill>
                <a:latin typeface="Consolas" pitchFamily="49" charset="0"/>
                <a:cs typeface="Consolas" pitchFamily="49" charset="0"/>
              </a:rPr>
              <a:t>private</a:t>
            </a:r>
            <a:r>
              <a:rPr lang="en-US" dirty="0">
                <a:solidFill>
                  <a:schemeClr val="tx2">
                    <a:lumMod val="75000"/>
                  </a:schemeClr>
                </a:solidFill>
              </a:rPr>
              <a:t> </a:t>
            </a:r>
            <a:r>
              <a:rPr lang="en-US" dirty="0">
                <a:solidFill>
                  <a:srgbClr val="EBFFD2"/>
                </a:solidFill>
              </a:rPr>
              <a:t>/</a:t>
            </a:r>
            <a:r>
              <a:rPr lang="en-US" dirty="0"/>
              <a:t> </a:t>
            </a:r>
            <a:r>
              <a:rPr lang="en-US" sz="3200" b="1" dirty="0">
                <a:solidFill>
                  <a:schemeClr val="tx2">
                    <a:lumMod val="75000"/>
                  </a:schemeClr>
                </a:solidFill>
                <a:latin typeface="Consolas" pitchFamily="49" charset="0"/>
                <a:cs typeface="Consolas" pitchFamily="49" charset="0"/>
              </a:rPr>
              <a:t>protected</a:t>
            </a:r>
            <a:endParaRPr lang="bg-BG" sz="3200" b="1" dirty="0">
              <a:solidFill>
                <a:schemeClr val="tx2">
                  <a:lumMod val="75000"/>
                </a:schemeClr>
              </a:solidFill>
            </a:endParaRP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3026392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i="0" kern="1200" dirty="0">
                <a:solidFill>
                  <a:schemeClr val="tx1"/>
                </a:solidFill>
                <a:effectLst/>
                <a:latin typeface="+mn-lt"/>
                <a:ea typeface="+mn-ea"/>
                <a:cs typeface="+mn-cs"/>
              </a:rPr>
              <a:t>Exception</a:t>
            </a:r>
            <a:r>
              <a:rPr lang="en-GB" sz="1600" b="0" i="0" kern="1200" dirty="0">
                <a:solidFill>
                  <a:schemeClr val="tx1"/>
                </a:solidFill>
                <a:effectLst/>
                <a:latin typeface="+mn-lt"/>
                <a:ea typeface="+mn-ea"/>
                <a:cs typeface="+mn-cs"/>
              </a:rPr>
              <a:t> in </a:t>
            </a:r>
            <a:r>
              <a:rPr lang="en-GB" sz="1600" b="0" i="0" kern="1200" dirty="0" smtClean="0">
                <a:solidFill>
                  <a:schemeClr val="tx1"/>
                </a:solidFill>
                <a:effectLst/>
                <a:latin typeface="+mn-lt"/>
                <a:ea typeface="+mn-ea"/>
                <a:cs typeface="+mn-cs"/>
              </a:rPr>
              <a:t>PHP</a:t>
            </a:r>
            <a:r>
              <a:rPr lang="en-GB" sz="1600" b="0" i="0" kern="1200" baseline="0" dirty="0" smtClean="0">
                <a:solidFill>
                  <a:schemeClr val="tx1"/>
                </a:solidFill>
                <a:effectLst/>
                <a:latin typeface="+mn-lt"/>
                <a:ea typeface="+mn-ea"/>
                <a:cs typeface="+mn-cs"/>
              </a:rPr>
              <a:t> </a:t>
            </a:r>
            <a:r>
              <a:rPr lang="en-GB" sz="1600" b="0" i="0" kern="1200" dirty="0" smtClean="0">
                <a:solidFill>
                  <a:schemeClr val="tx1"/>
                </a:solidFill>
                <a:effectLst/>
                <a:latin typeface="+mn-lt"/>
                <a:ea typeface="+mn-ea"/>
                <a:cs typeface="+mn-cs"/>
              </a:rPr>
              <a:t>is </a:t>
            </a:r>
            <a:r>
              <a:rPr lang="en-GB" sz="1600" b="0" i="0" kern="1200" dirty="0">
                <a:solidFill>
                  <a:schemeClr val="tx1"/>
                </a:solidFill>
                <a:effectLst/>
                <a:latin typeface="+mn-lt"/>
                <a:ea typeface="+mn-ea"/>
                <a:cs typeface="+mn-cs"/>
              </a:rPr>
              <a:t>an </a:t>
            </a:r>
            <a:r>
              <a:rPr lang="en-GB" sz="1600" b="1" i="0" kern="1200" dirty="0">
                <a:solidFill>
                  <a:schemeClr val="tx1"/>
                </a:solidFill>
                <a:effectLst/>
                <a:latin typeface="+mn-lt"/>
                <a:ea typeface="+mn-ea"/>
                <a:cs typeface="+mn-cs"/>
              </a:rPr>
              <a:t>object</a:t>
            </a:r>
            <a:r>
              <a:rPr lang="en-GB" sz="1600" b="0" i="0" kern="1200" dirty="0">
                <a:solidFill>
                  <a:schemeClr val="tx1"/>
                </a:solidFill>
                <a:effectLst/>
                <a:latin typeface="+mn-lt"/>
                <a:ea typeface="+mn-ea"/>
                <a:cs typeface="+mn-cs"/>
              </a:rPr>
              <a:t>, which signals an error or an event, which is not anticipated in the normal program flow. When such unusual event takes place, the executing method ’throws' a special object containing information about the type of the error, the place in the program where the error occurred as well as the program state at the moment of the error.</a:t>
            </a:r>
          </a:p>
          <a:p>
            <a:r>
              <a:rPr lang="en-GB" sz="1600" b="0" i="0" kern="1200" dirty="0">
                <a:solidFill>
                  <a:schemeClr val="tx1"/>
                </a:solidFill>
                <a:effectLst/>
                <a:latin typeface="+mn-lt"/>
                <a:ea typeface="+mn-ea"/>
                <a:cs typeface="+mn-cs"/>
              </a:rPr>
              <a:t>Each exception </a:t>
            </a:r>
            <a:r>
              <a:rPr lang="en-GB" sz="1600" b="0" i="0" kern="1200">
                <a:solidFill>
                  <a:schemeClr val="tx1"/>
                </a:solidFill>
                <a:effectLst/>
                <a:latin typeface="+mn-lt"/>
                <a:ea typeface="+mn-ea"/>
                <a:cs typeface="+mn-cs"/>
              </a:rPr>
              <a:t>in </a:t>
            </a:r>
            <a:r>
              <a:rPr lang="en-GB" sz="1600" b="0" i="0" kern="1200" smtClean="0">
                <a:solidFill>
                  <a:schemeClr val="tx1"/>
                </a:solidFill>
                <a:effectLst/>
                <a:latin typeface="+mn-lt"/>
                <a:ea typeface="+mn-ea"/>
                <a:cs typeface="+mn-cs"/>
              </a:rPr>
              <a:t>PHP contains </a:t>
            </a:r>
            <a:r>
              <a:rPr lang="en-GB" sz="1600" b="0" i="0" kern="1200" dirty="0">
                <a:solidFill>
                  <a:schemeClr val="tx1"/>
                </a:solidFill>
                <a:effectLst/>
                <a:latin typeface="+mn-lt"/>
                <a:ea typeface="+mn-ea"/>
                <a:cs typeface="+mn-cs"/>
              </a:rPr>
              <a:t>the so-called </a:t>
            </a:r>
            <a:r>
              <a:rPr lang="en-GB" sz="1600" b="1" i="0" kern="1200" dirty="0">
                <a:solidFill>
                  <a:schemeClr val="tx1"/>
                </a:solidFill>
                <a:effectLst/>
                <a:latin typeface="+mn-lt"/>
                <a:ea typeface="+mn-ea"/>
                <a:cs typeface="+mn-cs"/>
              </a:rPr>
              <a:t>stack trace</a:t>
            </a:r>
            <a:r>
              <a:rPr lang="en-GB" sz="1600" b="0" i="0" kern="1200" dirty="0">
                <a:solidFill>
                  <a:schemeClr val="tx1"/>
                </a:solidFill>
                <a:effectLst/>
                <a:latin typeface="+mn-lt"/>
                <a:ea typeface="+mn-ea"/>
                <a:cs typeface="+mn-cs"/>
              </a:rPr>
              <a:t>, which gives information of where exactly the error occurred.</a:t>
            </a:r>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4130110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smtClean="0"/>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4137321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ftr" idx="11"/>
          </p:nvPr>
        </p:nvSpPr>
        <p:spPr>
          <a:xfrm>
            <a:off x="0" y="8747999"/>
            <a:ext cx="6308999" cy="394411"/>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(c) 2005 National Academy for Software Development - http://academy.devbg.org. All rights reserved. Unauthorized copying or re-distribution is strictly prohibited.(c) 2006 National Academy for Software Development - http://academy.devbg.org*</a:t>
            </a:r>
          </a:p>
        </p:txBody>
      </p:sp>
      <p:sp>
        <p:nvSpPr>
          <p:cNvPr id="98" name="Shape 98"/>
          <p:cNvSpPr txBox="1">
            <a:spLocks noGrp="1"/>
          </p:cNvSpPr>
          <p:nvPr>
            <p:ph type="sldNum" idx="12"/>
          </p:nvPr>
        </p:nvSpPr>
        <p:spPr>
          <a:xfrm>
            <a:off x="6308998" y="8747999"/>
            <a:ext cx="547413" cy="39441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20</a:t>
            </a:fld>
            <a:r>
              <a:rPr lang="en-US" sz="1000" b="0" i="0" u="none" strike="noStrike" cap="none">
                <a:solidFill>
                  <a:schemeClr val="dk1"/>
                </a:solidFill>
                <a:latin typeface="Calibri"/>
                <a:ea typeface="Calibri"/>
                <a:cs typeface="Calibri"/>
                <a:sym typeface="Calibri"/>
              </a:rPr>
              <a:t>##</a:t>
            </a:r>
          </a:p>
        </p:txBody>
      </p:sp>
      <p:sp>
        <p:nvSpPr>
          <p:cNvPr id="99" name="Shape 99"/>
          <p:cNvSpPr txBox="1">
            <a:spLocks noGrp="1"/>
          </p:cNvSpPr>
          <p:nvPr>
            <p:ph type="hdr" idx="2"/>
          </p:nvPr>
        </p:nvSpPr>
        <p:spPr>
          <a:xfrm>
            <a:off x="0" y="0"/>
            <a:ext cx="2971799" cy="251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a:t>
            </a:r>
          </a:p>
        </p:txBody>
      </p:sp>
      <p:sp>
        <p:nvSpPr>
          <p:cNvPr id="100" name="Shape 100"/>
          <p:cNvSpPr txBox="1">
            <a:spLocks noGrp="1"/>
          </p:cNvSpPr>
          <p:nvPr>
            <p:ph type="dt" idx="10"/>
          </p:nvPr>
        </p:nvSpPr>
        <p:spPr>
          <a:xfrm>
            <a:off x="3884612" y="0"/>
            <a:ext cx="2971799" cy="251998"/>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07/16/96</a:t>
            </a:r>
          </a:p>
        </p:txBody>
      </p:sp>
      <p:sp>
        <p:nvSpPr>
          <p:cNvPr id="101" name="Shape 101"/>
          <p:cNvSpPr txBox="1"/>
          <p:nvPr/>
        </p:nvSpPr>
        <p:spPr>
          <a:xfrm>
            <a:off x="0" y="8687296"/>
            <a:ext cx="2972002" cy="456702"/>
          </a:xfrm>
          <a:prstGeom prst="rect">
            <a:avLst/>
          </a:prstGeom>
          <a:noFill/>
          <a:ln>
            <a:noFill/>
          </a:ln>
        </p:spPr>
        <p:txBody>
          <a:bodyPr lIns="19025" tIns="0" rIns="19025" bIns="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1" u="none" strike="noStrike" cap="none">
                <a:solidFill>
                  <a:schemeClr val="dk1"/>
                </a:solidFill>
                <a:latin typeface="Calibri"/>
                <a:ea typeface="Calibri"/>
                <a:cs typeface="Calibri"/>
                <a:sym typeface="Calibri"/>
              </a:rPr>
              <a:t>(c) 2006 National Academy for Software Development - http://academy.devbg.org*</a:t>
            </a:r>
          </a:p>
        </p:txBody>
      </p:sp>
      <p:sp>
        <p:nvSpPr>
          <p:cNvPr id="102" name="Shape 102"/>
          <p:cNvSpPr txBox="1"/>
          <p:nvPr/>
        </p:nvSpPr>
        <p:spPr>
          <a:xfrm>
            <a:off x="3885996" y="8687296"/>
            <a:ext cx="2972002" cy="456702"/>
          </a:xfrm>
          <a:prstGeom prst="rect">
            <a:avLst/>
          </a:prstGeom>
          <a:noFill/>
          <a:ln>
            <a:noFill/>
          </a:ln>
        </p:spPr>
        <p:txBody>
          <a:bodyPr lIns="19025" tIns="0" rIns="19025" bIns="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1"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20</a:t>
            </a:fld>
            <a:r>
              <a:rPr lang="en-US" sz="1000" b="0" i="1" u="none" strike="noStrike" cap="none">
                <a:solidFill>
                  <a:schemeClr val="dk1"/>
                </a:solidFill>
                <a:latin typeface="Calibri"/>
                <a:ea typeface="Calibri"/>
                <a:cs typeface="Calibri"/>
                <a:sym typeface="Calibri"/>
              </a:rPr>
              <a:t>##</a:t>
            </a:r>
          </a:p>
        </p:txBody>
      </p:sp>
      <p:sp>
        <p:nvSpPr>
          <p:cNvPr id="103" name="Shape 103"/>
          <p:cNvSpPr>
            <a:spLocks noGrp="1" noRot="1" noChangeAspect="1"/>
          </p:cNvSpPr>
          <p:nvPr>
            <p:ph type="sldImg" idx="3"/>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smtClean="0"/>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4137321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1790834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Tree>
    <p:extLst>
      <p:ext uri="{BB962C8B-B14F-4D97-AF65-F5344CB8AC3E}">
        <p14:creationId xmlns:p14="http://schemas.microsoft.com/office/powerpoint/2010/main" val="2968412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222289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ftr" idx="11"/>
          </p:nvPr>
        </p:nvSpPr>
        <p:spPr>
          <a:xfrm>
            <a:off x="0" y="8747999"/>
            <a:ext cx="6308999" cy="394412"/>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(c) 2005 National Academy for Software Development - http://academy.devbg.org. All rights reserved. Unauthorized copying or re-distribution is strictly prohibited.(c) 2006 National Academy for Software Development - http://academy.devbg.org*</a:t>
            </a:r>
          </a:p>
        </p:txBody>
      </p:sp>
      <p:sp>
        <p:nvSpPr>
          <p:cNvPr id="79" name="Shape 79"/>
          <p:cNvSpPr txBox="1">
            <a:spLocks noGrp="1"/>
          </p:cNvSpPr>
          <p:nvPr>
            <p:ph type="sldNum" idx="12"/>
          </p:nvPr>
        </p:nvSpPr>
        <p:spPr>
          <a:xfrm>
            <a:off x="6308998" y="8747999"/>
            <a:ext cx="547413" cy="394412"/>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spcBef>
                  <a:spcPts val="0"/>
                </a:spcBef>
                <a:buSzPct val="25000"/>
                <a:buNone/>
              </a:pPr>
              <a:t>4</a:t>
            </a:fld>
            <a:r>
              <a:rPr lang="en-US" sz="1000" b="0" i="0" u="none" strike="noStrike" cap="none">
                <a:solidFill>
                  <a:schemeClr val="dk1"/>
                </a:solidFill>
                <a:latin typeface="Calibri"/>
                <a:ea typeface="Calibri"/>
                <a:cs typeface="Calibri"/>
                <a:sym typeface="Calibri"/>
              </a:rPr>
              <a:t>##</a:t>
            </a:r>
          </a:p>
        </p:txBody>
      </p:sp>
      <p:sp>
        <p:nvSpPr>
          <p:cNvPr id="80" name="Shape 80"/>
          <p:cNvSpPr txBox="1">
            <a:spLocks noGrp="1"/>
          </p:cNvSpPr>
          <p:nvPr>
            <p:ph type="hdr" idx="2"/>
          </p:nvPr>
        </p:nvSpPr>
        <p:spPr>
          <a:xfrm>
            <a:off x="0" y="0"/>
            <a:ext cx="2971799" cy="2519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0" i="0" u="none" strike="noStrike" cap="none">
                <a:solidFill>
                  <a:schemeClr val="dk1"/>
                </a:solidFill>
                <a:latin typeface="Calibri"/>
                <a:ea typeface="Calibri"/>
                <a:cs typeface="Calibri"/>
                <a:sym typeface="Calibri"/>
              </a:rPr>
              <a:t>*</a:t>
            </a:r>
          </a:p>
        </p:txBody>
      </p:sp>
      <p:sp>
        <p:nvSpPr>
          <p:cNvPr id="81" name="Shape 81"/>
          <p:cNvSpPr txBox="1">
            <a:spLocks noGrp="1"/>
          </p:cNvSpPr>
          <p:nvPr>
            <p:ph type="dt" idx="10"/>
          </p:nvPr>
        </p:nvSpPr>
        <p:spPr>
          <a:xfrm>
            <a:off x="3884612" y="0"/>
            <a:ext cx="2971799" cy="25199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000" b="0" i="0" u="none" strike="noStrike" cap="none">
                <a:solidFill>
                  <a:schemeClr val="dk1"/>
                </a:solidFill>
                <a:latin typeface="Calibri"/>
                <a:ea typeface="Calibri"/>
                <a:cs typeface="Calibri"/>
                <a:sym typeface="Calibri"/>
              </a:rPr>
              <a:t>07/16/96</a:t>
            </a:r>
          </a:p>
        </p:txBody>
      </p:sp>
      <p:sp>
        <p:nvSpPr>
          <p:cNvPr id="82" name="Shape 82"/>
          <p:cNvSpPr txBox="1"/>
          <p:nvPr/>
        </p:nvSpPr>
        <p:spPr>
          <a:xfrm>
            <a:off x="0" y="8687296"/>
            <a:ext cx="2972003" cy="456702"/>
          </a:xfrm>
          <a:prstGeom prst="rect">
            <a:avLst/>
          </a:prstGeom>
          <a:noFill/>
          <a:ln>
            <a:noFill/>
          </a:ln>
        </p:spPr>
        <p:txBody>
          <a:bodyPr lIns="19025" tIns="0" rIns="19025" bIns="0" anchor="b" anchorCtr="0">
            <a:noAutofit/>
          </a:bodyPr>
          <a:lstStyle/>
          <a:p>
            <a:pPr marL="0" marR="0" lvl="0" indent="0" algn="l" rtl="0">
              <a:spcBef>
                <a:spcPts val="0"/>
              </a:spcBef>
              <a:buSzPct val="25000"/>
              <a:buNone/>
            </a:pPr>
            <a:r>
              <a:rPr lang="en-US" sz="1000" b="0" i="1" u="none" strike="noStrike" cap="none">
                <a:solidFill>
                  <a:schemeClr val="dk1"/>
                </a:solidFill>
                <a:latin typeface="Calibri"/>
                <a:ea typeface="Calibri"/>
                <a:cs typeface="Calibri"/>
                <a:sym typeface="Calibri"/>
              </a:rPr>
              <a:t>(c) 2006 National Academy for Software Development - http://academy.devbg.org*</a:t>
            </a:r>
          </a:p>
        </p:txBody>
      </p:sp>
      <p:sp>
        <p:nvSpPr>
          <p:cNvPr id="83" name="Shape 83"/>
          <p:cNvSpPr txBox="1"/>
          <p:nvPr/>
        </p:nvSpPr>
        <p:spPr>
          <a:xfrm>
            <a:off x="3885996" y="8687296"/>
            <a:ext cx="2972003" cy="456702"/>
          </a:xfrm>
          <a:prstGeom prst="rect">
            <a:avLst/>
          </a:prstGeom>
          <a:noFill/>
          <a:ln>
            <a:noFill/>
          </a:ln>
        </p:spPr>
        <p:txBody>
          <a:bodyPr lIns="19025" tIns="0" rIns="19025" bIns="0" anchor="b" anchorCtr="0">
            <a:noAutofit/>
          </a:bodyPr>
          <a:lstStyle/>
          <a:p>
            <a:pPr marL="0" marR="0" lvl="0" indent="0" algn="r" rtl="0">
              <a:spcBef>
                <a:spcPts val="0"/>
              </a:spcBef>
              <a:buSzPct val="25000"/>
              <a:buNone/>
            </a:pPr>
            <a:fld id="{00000000-1234-1234-1234-123412341234}" type="slidenum">
              <a:rPr lang="en-US" sz="1000" b="0" i="1" u="none" strike="noStrike" cap="none">
                <a:solidFill>
                  <a:schemeClr val="dk1"/>
                </a:solidFill>
                <a:latin typeface="Calibri"/>
                <a:ea typeface="Calibri"/>
                <a:cs typeface="Calibri"/>
                <a:sym typeface="Calibri"/>
              </a:rPr>
              <a:pPr marL="0" marR="0" lvl="0" indent="0" algn="r" rtl="0">
                <a:spcBef>
                  <a:spcPts val="0"/>
                </a:spcBef>
                <a:buSzPct val="25000"/>
                <a:buNone/>
              </a:pPr>
              <a:t>4</a:t>
            </a:fld>
            <a:r>
              <a:rPr lang="en-US" sz="1000" b="0" i="1" u="none" strike="noStrike" cap="none">
                <a:solidFill>
                  <a:schemeClr val="dk1"/>
                </a:solidFill>
                <a:latin typeface="Calibri"/>
                <a:ea typeface="Calibri"/>
                <a:cs typeface="Calibri"/>
                <a:sym typeface="Calibri"/>
              </a:rPr>
              <a:t>##</a:t>
            </a:r>
          </a:p>
        </p:txBody>
      </p:sp>
      <p:sp>
        <p:nvSpPr>
          <p:cNvPr id="84" name="Shape 84"/>
          <p:cNvSpPr>
            <a:spLocks noGrp="1" noRot="1" noChangeAspect="1"/>
          </p:cNvSpPr>
          <p:nvPr>
            <p:ph type="sldImg" idx="3"/>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5" name="Shape 85"/>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6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961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381000" y="4343400"/>
            <a:ext cx="6096000" cy="4114800"/>
          </a:xfrm>
          <a:prstGeom prst="rect">
            <a:avLst/>
          </a:prstGeom>
        </p:spPr>
        <p:txBody>
          <a:bodyPr lIns="91425" tIns="91425" rIns="91425" bIns="91425" anchor="t" anchorCtr="0">
            <a:noAutofit/>
          </a:bodyPr>
          <a:lstStyle/>
          <a:p>
            <a:pPr lvl="0">
              <a:spcBef>
                <a:spcPts val="0"/>
              </a:spcBef>
              <a:buNone/>
            </a:pPr>
            <a:endParaRPr/>
          </a:p>
        </p:txBody>
      </p:sp>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714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3317268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2">
                    <a:lumMod val="75000"/>
                  </a:schemeClr>
                </a:solidFill>
              </a:rPr>
              <a:t>Encapsulation</a:t>
            </a:r>
            <a:r>
              <a:rPr lang="en-US" dirty="0"/>
              <a:t> hides the implementation details</a:t>
            </a:r>
          </a:p>
          <a:p>
            <a:r>
              <a:rPr lang="en-US" dirty="0"/>
              <a:t>Class announces only a few operations (methods) available for its clients – its </a:t>
            </a:r>
            <a:r>
              <a:rPr lang="en-US" dirty="0">
                <a:solidFill>
                  <a:schemeClr val="tx2">
                    <a:lumMod val="75000"/>
                  </a:schemeClr>
                </a:solidFill>
              </a:rPr>
              <a:t>public interface</a:t>
            </a:r>
          </a:p>
          <a:p>
            <a:r>
              <a:rPr lang="en-US" dirty="0"/>
              <a:t>All data members (fields) of a class should be hidden</a:t>
            </a:r>
          </a:p>
          <a:p>
            <a:pPr lvl="1"/>
            <a:r>
              <a:rPr lang="en-US" dirty="0"/>
              <a:t>Accessed via properties (read-only and read-write)</a:t>
            </a:r>
          </a:p>
          <a:p>
            <a:r>
              <a:rPr lang="en-US" dirty="0"/>
              <a:t>No interface members should be hidden</a:t>
            </a:r>
          </a:p>
          <a:p>
            <a:r>
              <a:rPr lang="en-US" dirty="0">
                <a:solidFill>
                  <a:schemeClr val="tx2">
                    <a:lumMod val="75000"/>
                  </a:schemeClr>
                </a:solidFill>
              </a:rPr>
              <a:t>Encapsulation</a:t>
            </a:r>
            <a:r>
              <a:rPr lang="en-US" dirty="0"/>
              <a:t> == hide (encapsulate) data behind constructors and properties</a:t>
            </a: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4021743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3317268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2">
                    <a:lumMod val="75000"/>
                  </a:schemeClr>
                </a:solidFill>
              </a:rPr>
              <a:t>Encapsulation</a:t>
            </a:r>
            <a:r>
              <a:rPr lang="en-US" dirty="0"/>
              <a:t> hides the implementation details</a:t>
            </a:r>
          </a:p>
          <a:p>
            <a:r>
              <a:rPr lang="en-US" dirty="0"/>
              <a:t>Class announces only a few operations (methods) available for its clients – its </a:t>
            </a:r>
            <a:r>
              <a:rPr lang="en-US" dirty="0">
                <a:solidFill>
                  <a:schemeClr val="tx2">
                    <a:lumMod val="75000"/>
                  </a:schemeClr>
                </a:solidFill>
              </a:rPr>
              <a:t>public interface</a:t>
            </a:r>
          </a:p>
          <a:p>
            <a:r>
              <a:rPr lang="en-US" dirty="0"/>
              <a:t>All data members (fields) of a class should be hidden</a:t>
            </a:r>
          </a:p>
          <a:p>
            <a:pPr lvl="1"/>
            <a:r>
              <a:rPr lang="en-US" dirty="0"/>
              <a:t>Accessed via properties (read-only and read-write)</a:t>
            </a:r>
          </a:p>
          <a:p>
            <a:r>
              <a:rPr lang="en-US" dirty="0"/>
              <a:t>No interface members should be hidden</a:t>
            </a:r>
          </a:p>
          <a:p>
            <a:r>
              <a:rPr lang="en-US" dirty="0">
                <a:solidFill>
                  <a:schemeClr val="tx2">
                    <a:lumMod val="75000"/>
                  </a:schemeClr>
                </a:solidFill>
              </a:rPr>
              <a:t>Encapsulation</a:t>
            </a:r>
            <a:r>
              <a:rPr lang="en-US" dirty="0"/>
              <a:t> == hide (encapsulate) data behind constructors and properties</a:t>
            </a: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4021743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2">
                    <a:lumMod val="75000"/>
                  </a:schemeClr>
                </a:solidFill>
              </a:rPr>
              <a:t>Encapsulation</a:t>
            </a:r>
            <a:r>
              <a:rPr lang="en-US" dirty="0"/>
              <a:t> hides the implementation details</a:t>
            </a:r>
          </a:p>
          <a:p>
            <a:r>
              <a:rPr lang="en-US" dirty="0"/>
              <a:t>Class announces only a few operations (methods) available for its clients – its </a:t>
            </a:r>
            <a:r>
              <a:rPr lang="en-US" dirty="0">
                <a:solidFill>
                  <a:schemeClr val="tx2">
                    <a:lumMod val="75000"/>
                  </a:schemeClr>
                </a:solidFill>
              </a:rPr>
              <a:t>public interface</a:t>
            </a:r>
          </a:p>
          <a:p>
            <a:r>
              <a:rPr lang="en-US" dirty="0"/>
              <a:t>All data members (fields) of a class should be hidden</a:t>
            </a:r>
          </a:p>
          <a:p>
            <a:pPr lvl="1"/>
            <a:r>
              <a:rPr lang="en-US" dirty="0"/>
              <a:t>Accessed via properties (read-only and read-write)</a:t>
            </a:r>
          </a:p>
          <a:p>
            <a:r>
              <a:rPr lang="en-US" dirty="0"/>
              <a:t>No interface members should be hidden</a:t>
            </a:r>
          </a:p>
          <a:p>
            <a:r>
              <a:rPr lang="en-US" dirty="0">
                <a:solidFill>
                  <a:schemeClr val="tx2">
                    <a:lumMod val="75000"/>
                  </a:schemeClr>
                </a:solidFill>
              </a:rPr>
              <a:t>Encapsulation</a:t>
            </a:r>
            <a:r>
              <a:rPr lang="en-US" dirty="0"/>
              <a:t> == hide (encapsulate) data behind constructors and properties</a:t>
            </a:r>
          </a:p>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4021743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smtClean="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smtClean="0"/>
              <a:t>Author Name</a:t>
            </a:r>
            <a:endParaRPr lang="en-US" dirty="0"/>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smtClean="0"/>
              <a:t>Insert a Picture Here</a:t>
            </a:r>
            <a:endParaRPr lang="en-US" dirty="0"/>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smtClean="0"/>
              <a:t>Position</a:t>
            </a:r>
            <a:endParaRPr lang="en-US" dirty="0"/>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smtClean="0"/>
              <a:t>Web Site</a:t>
            </a:r>
            <a:endParaRPr lang="en-US" dirty="0"/>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smtClean="0"/>
              <a:t>Company Name</a:t>
            </a:r>
            <a:endParaRPr lang="en-US" dirty="0"/>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smtClean="0"/>
              <a:t>Company Web Site</a:t>
            </a:r>
            <a:endParaRPr lang="en-US"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2/22/2017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smtClean="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smtClean="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rot="20967018">
            <a:off x="52437" y="3176455"/>
            <a:ext cx="7313295"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10000" b="1" kern="1200" noProof="0" dirty="0" smtClean="0">
                <a:solidFill>
                  <a:srgbClr val="F3BE60"/>
                </a:solidFill>
                <a:latin typeface="+mj-lt"/>
                <a:ea typeface="+mj-ea"/>
                <a:cs typeface="+mj-cs"/>
              </a:rPr>
              <a:t>Questions?</a:t>
            </a:r>
            <a:endParaRPr lang="en-US" sz="100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smtClean="0"/>
              <a:t>Course Web Site</a:t>
            </a:r>
            <a:endParaRPr lang="en-US" dirty="0"/>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smtClean="0">
                <a:solidFill>
                  <a:srgbClr val="603A14"/>
                </a:solidFill>
              </a:rPr>
              <a:t>?</a:t>
            </a:r>
            <a:endParaRPr lang="en-US" sz="1800" b="1" dirty="0">
              <a:solidFill>
                <a:srgbClr val="603A14"/>
              </a:solidFill>
            </a:endParaRP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smtClean="0">
                <a:solidFill>
                  <a:srgbClr val="603A14"/>
                </a:solidFill>
              </a:rPr>
              <a:t>?</a:t>
            </a:r>
            <a:endParaRPr lang="en-US" sz="2400" b="1" dirty="0">
              <a:solidFill>
                <a:srgbClr val="603A14"/>
              </a:solidFill>
            </a:endParaRP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Tree>
    <p:extLst>
      <p:ext uri="{BB962C8B-B14F-4D97-AF65-F5344CB8AC3E}">
        <p14:creationId xmlns:p14="http://schemas.microsoft.com/office/powerpoint/2010/main" val="2588799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2/22/2017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hp.net/manual/en/language.oop5.overloading.php#object.se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php.net/manual/en/language.oop5.overloading.php#object.ge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martit.bg/" TargetMode="External"/><Relationship Id="rId13" Type="http://schemas.openxmlformats.org/officeDocument/2006/relationships/image" Target="../media/image23.png"/><Relationship Id="rId18" Type="http://schemas.openxmlformats.org/officeDocument/2006/relationships/hyperlink" Target="http://www.superhosting.bg/" TargetMode="External"/><Relationship Id="rId3" Type="http://schemas.openxmlformats.org/officeDocument/2006/relationships/hyperlink" Target="https://softuni.bg/courses/php-basics/" TargetMode="External"/><Relationship Id="rId21" Type="http://schemas.openxmlformats.org/officeDocument/2006/relationships/image" Target="../media/image27.png"/><Relationship Id="rId7" Type="http://schemas.openxmlformats.org/officeDocument/2006/relationships/image" Target="../media/image20.png"/><Relationship Id="rId12" Type="http://schemas.openxmlformats.org/officeDocument/2006/relationships/hyperlink" Target="http://www.indeavr.com/" TargetMode="External"/><Relationship Id="rId17" Type="http://schemas.openxmlformats.org/officeDocument/2006/relationships/image" Target="../media/image25.png"/><Relationship Id="rId2" Type="http://schemas.openxmlformats.org/officeDocument/2006/relationships/notesSlide" Target="../notesSlides/notesSlide17.xml"/><Relationship Id="rId16" Type="http://schemas.openxmlformats.org/officeDocument/2006/relationships/hyperlink" Target="http://netpeak.bg/" TargetMode="External"/><Relationship Id="rId20" Type="http://schemas.openxmlformats.org/officeDocument/2006/relationships/hyperlink" Target="http://www.telenor.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22.png"/><Relationship Id="rId5" Type="http://schemas.openxmlformats.org/officeDocument/2006/relationships/image" Target="../media/image19.png"/><Relationship Id="rId15" Type="http://schemas.openxmlformats.org/officeDocument/2006/relationships/image" Target="../media/image24.png"/><Relationship Id="rId10" Type="http://schemas.openxmlformats.org/officeDocument/2006/relationships/hyperlink" Target="http://www.softwaregroup-bg.com/" TargetMode="External"/><Relationship Id="rId19" Type="http://schemas.openxmlformats.org/officeDocument/2006/relationships/image" Target="../media/image26.png"/><Relationship Id="rId4" Type="http://schemas.openxmlformats.org/officeDocument/2006/relationships/hyperlink" Target="http://www.luxoft.com/" TargetMode="External"/><Relationship Id="rId9" Type="http://schemas.openxmlformats.org/officeDocument/2006/relationships/image" Target="../media/image21.png"/><Relationship Id="rId14" Type="http://schemas.openxmlformats.org/officeDocument/2006/relationships/hyperlink" Target="http://www.infragistics.com/"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creativecommons.org/licenses/by-nc-sa/4.0/" TargetMode="External"/><Relationship Id="rId7" Type="http://schemas.openxmlformats.org/officeDocument/2006/relationships/hyperlink" Target="http://creativecommons.org/licenses/by-nc-sa/3.0/deed.en_U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php-uroci.devbg.org/" TargetMode="External"/><Relationship Id="rId5" Type="http://schemas.openxmlformats.org/officeDocument/2006/relationships/hyperlink" Target="http://www.php.net/manual/en/cc.license.php" TargetMode="External"/><Relationship Id="rId4" Type="http://schemas.openxmlformats.org/officeDocument/2006/relationships/hyperlink" Target="http://www.php.net/manual/"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1.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29.png"/><Relationship Id="rId5" Type="http://schemas.openxmlformats.org/officeDocument/2006/relationships/hyperlink" Target="https://www.facebook.com/SoftwareUniversity" TargetMode="External"/><Relationship Id="rId10" Type="http://schemas.openxmlformats.org/officeDocument/2006/relationships/image" Target="../media/image28.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037012" y="762000"/>
            <a:ext cx="7382341" cy="1171552"/>
          </a:xfrm>
        </p:spPr>
        <p:txBody>
          <a:bodyPr>
            <a:normAutofit/>
          </a:bodyPr>
          <a:lstStyle/>
          <a:p>
            <a:r>
              <a:rPr lang="en-US" dirty="0" smtClean="0"/>
              <a:t>OOP - Fundamentals</a:t>
            </a:r>
            <a:endParaRPr lang="en-US" dirty="0"/>
          </a:p>
        </p:txBody>
      </p:sp>
      <p:sp>
        <p:nvSpPr>
          <p:cNvPr id="6" name="Subtitle 5"/>
          <p:cNvSpPr>
            <a:spLocks noGrp="1"/>
          </p:cNvSpPr>
          <p:nvPr>
            <p:ph type="subTitle" idx="1"/>
          </p:nvPr>
        </p:nvSpPr>
        <p:spPr>
          <a:xfrm>
            <a:off x="4189412" y="1965298"/>
            <a:ext cx="7229941" cy="1235101"/>
          </a:xfrm>
        </p:spPr>
        <p:txBody>
          <a:bodyPr>
            <a:normAutofit lnSpcReduction="10000"/>
          </a:bodyPr>
          <a:lstStyle/>
          <a:p>
            <a:r>
              <a:rPr lang="en-US" dirty="0" smtClean="0"/>
              <a:t>Abstraction, Encapsulation and Inheritance</a:t>
            </a:r>
            <a:endParaRPr lang="en-US" dirty="0"/>
          </a:p>
        </p:txBody>
      </p:sp>
      <p:sp>
        <p:nvSpPr>
          <p:cNvPr id="11" name="Text Placeholder 10"/>
          <p:cNvSpPr>
            <a:spLocks noGrp="1"/>
          </p:cNvSpPr>
          <p:nvPr>
            <p:ph type="body" sz="quarter" idx="17"/>
          </p:nvPr>
        </p:nvSpPr>
        <p:spPr/>
        <p:txBody>
          <a:bodyPr/>
          <a:lstStyle/>
          <a:p>
            <a:r>
              <a:rPr lang="en-US" dirty="0"/>
              <a:t>Software </a:t>
            </a:r>
            <a:r>
              <a:rPr lang="en-US" dirty="0" smtClean="0"/>
              <a:t>University</a:t>
            </a:r>
            <a:endParaRPr lang="en-US" dirty="0"/>
          </a:p>
        </p:txBody>
      </p:sp>
      <p:sp>
        <p:nvSpPr>
          <p:cNvPr id="12" name="Text Placeholder 11"/>
          <p:cNvSpPr>
            <a:spLocks noGrp="1"/>
          </p:cNvSpPr>
          <p:nvPr>
            <p:ph type="body" sz="quarter" idx="18"/>
          </p:nvPr>
        </p:nvSpPr>
        <p:spPr/>
        <p:txBody>
          <a:bodyPr/>
          <a:lstStyle/>
          <a:p>
            <a:r>
              <a:rPr lang="en-US" dirty="0">
                <a:hlinkClick r:id="rId3"/>
              </a:rPr>
              <a:t>http://</a:t>
            </a:r>
            <a:r>
              <a:rPr lang="en-US" dirty="0" smtClean="0">
                <a:hlinkClick r:id="rId3"/>
              </a:rPr>
              <a:t>softuni.bg</a:t>
            </a:r>
            <a:endParaRPr lang="en-US" dirty="0"/>
          </a:p>
        </p:txBody>
      </p:sp>
      <p:pic>
        <p:nvPicPr>
          <p:cNvPr id="1028" name="Picture 4">
            <a:hlinkClick r:id="rId4" tooltip="This work is licensed under the &quot;Creative Commons Attribution-NonCommercial-ShareAlike 4.0 International&quot; licens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33" t="-12099" r="-4044"/>
          <a:stretch/>
        </p:blipFill>
        <p:spPr bwMode="auto">
          <a:xfrm>
            <a:off x="825157" y="1887144"/>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2054" name="Picture 6" descr="C:\Users\bubbles\Desktop\Arrays, Strings and Objects\PHP images\PHP-Web.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3772" y="2682840"/>
            <a:ext cx="5997040" cy="38513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5" name="Text Placeholder 6"/>
          <p:cNvSpPr>
            <a:spLocks noGrp="1"/>
          </p:cNvSpPr>
          <p:nvPr>
            <p:ph type="body" sz="quarter" idx="10"/>
          </p:nvPr>
        </p:nvSpPr>
        <p:spPr>
          <a:xfrm>
            <a:off x="760412" y="4343558"/>
            <a:ext cx="3187613" cy="525135"/>
          </a:xfrm>
        </p:spPr>
        <p:txBody>
          <a:bodyPr/>
          <a:lstStyle/>
          <a:p>
            <a:r>
              <a:rPr lang="en-US" dirty="0" smtClean="0"/>
              <a:t>SoftUni Team</a:t>
            </a:r>
            <a:endParaRPr lang="en-US" dirty="0"/>
          </a:p>
        </p:txBody>
      </p:sp>
      <p:sp>
        <p:nvSpPr>
          <p:cNvPr id="16" name="Text Placeholder 7"/>
          <p:cNvSpPr>
            <a:spLocks noGrp="1"/>
          </p:cNvSpPr>
          <p:nvPr>
            <p:ph type="body" sz="quarter" idx="13"/>
          </p:nvPr>
        </p:nvSpPr>
        <p:spPr>
          <a:xfrm>
            <a:off x="760413" y="4813457"/>
            <a:ext cx="3187614" cy="444343"/>
          </a:xfrm>
        </p:spPr>
        <p:txBody>
          <a:bodyPr/>
          <a:lstStyle/>
          <a:p>
            <a:r>
              <a:rPr lang="en-US" dirty="0" smtClean="0"/>
              <a:t>Technical Trainers</a:t>
            </a:r>
            <a:endParaRPr lang="en-US" dirty="0"/>
          </a:p>
        </p:txBody>
      </p:sp>
    </p:spTree>
    <p:extLst>
      <p:ext uri="{BB962C8B-B14F-4D97-AF65-F5344CB8AC3E}">
        <p14:creationId xmlns:p14="http://schemas.microsoft.com/office/powerpoint/2010/main" val="4014073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804867" name="Rectangle 3"/>
          <p:cNvSpPr>
            <a:spLocks noGrp="1" noChangeArrowheads="1"/>
          </p:cNvSpPr>
          <p:nvPr>
            <p:ph idx="1"/>
          </p:nvPr>
        </p:nvSpPr>
        <p:spPr/>
        <p:txBody>
          <a:bodyPr/>
          <a:lstStyle/>
          <a:p>
            <a:r>
              <a:rPr lang="en-US" dirty="0" smtClean="0"/>
              <a:t>Encapsulation is a concept of wrapping up or binding up related data members and methods in a single module.</a:t>
            </a:r>
          </a:p>
          <a:p>
            <a:r>
              <a:rPr lang="en-US" dirty="0" smtClean="0"/>
              <a:t>Restricting direct access to members where necessary using setters and getters</a:t>
            </a:r>
            <a:endParaRPr lang="en-US" dirty="0"/>
          </a:p>
        </p:txBody>
      </p:sp>
      <p:sp>
        <p:nvSpPr>
          <p:cNvPr id="804866" name="Rectangle 2"/>
          <p:cNvSpPr>
            <a:spLocks noGrp="1" noChangeArrowheads="1"/>
          </p:cNvSpPr>
          <p:nvPr>
            <p:ph type="title"/>
          </p:nvPr>
        </p:nvSpPr>
        <p:spPr/>
        <p:txBody>
          <a:bodyPr/>
          <a:lstStyle/>
          <a:p>
            <a:r>
              <a:rPr lang="en-US" dirty="0" smtClean="0"/>
              <a:t>Encapsulation</a:t>
            </a:r>
            <a:endParaRPr lang="bg-BG" dirty="0"/>
          </a:p>
        </p:txBody>
      </p:sp>
      <p:pic>
        <p:nvPicPr>
          <p:cNvPr id="1026" name="Picture 2" descr="C:\Users\MadWings\Desktop\main-qimg-2b91d784aeb67acc2bdd5e8fdc640a0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2" y="3663274"/>
            <a:ext cx="7556110" cy="281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51168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804867" name="Rectangle 3"/>
          <p:cNvSpPr>
            <a:spLocks noGrp="1" noChangeArrowheads="1"/>
          </p:cNvSpPr>
          <p:nvPr>
            <p:ph idx="1"/>
          </p:nvPr>
        </p:nvSpPr>
        <p:spPr/>
        <p:txBody>
          <a:bodyPr/>
          <a:lstStyle/>
          <a:p>
            <a:r>
              <a:rPr lang="en-US" dirty="0" smtClean="0"/>
              <a:t>There are three visibility levels in PHP</a:t>
            </a:r>
            <a:endParaRPr lang="en-US" dirty="0"/>
          </a:p>
        </p:txBody>
      </p:sp>
      <p:sp>
        <p:nvSpPr>
          <p:cNvPr id="804866" name="Rectangle 2"/>
          <p:cNvSpPr>
            <a:spLocks noGrp="1" noChangeArrowheads="1"/>
          </p:cNvSpPr>
          <p:nvPr>
            <p:ph type="title"/>
          </p:nvPr>
        </p:nvSpPr>
        <p:spPr/>
        <p:txBody>
          <a:bodyPr/>
          <a:lstStyle/>
          <a:p>
            <a:r>
              <a:rPr lang="en-US" dirty="0" smtClean="0"/>
              <a:t>Visibility</a:t>
            </a:r>
            <a:endParaRPr lang="bg-BG" dirty="0"/>
          </a:p>
        </p:txBody>
      </p:sp>
      <p:sp>
        <p:nvSpPr>
          <p:cNvPr id="6" name="Rectangle 5"/>
          <p:cNvSpPr>
            <a:spLocks noChangeArrowheads="1"/>
          </p:cNvSpPr>
          <p:nvPr/>
        </p:nvSpPr>
        <p:spPr bwMode="auto">
          <a:xfrm>
            <a:off x="760412" y="1905001"/>
            <a:ext cx="10744200" cy="472440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noAutofit/>
          </a:bodyPr>
          <a:lstStyle/>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class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p>
          <a:p>
            <a:pPr eaLnBrk="0" hangingPunct="0">
              <a:lnSpc>
                <a:spcPct val="105000"/>
              </a:lnSpc>
              <a:buClr>
                <a:schemeClr val="accent5">
                  <a:lumMod val="40000"/>
                  <a:lumOff val="60000"/>
                </a:schemeClr>
              </a:buClr>
              <a:buSzPct val="70000"/>
            </a:pP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    protected</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private</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$gender;</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    public</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function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__construct</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($age, $gender) {</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$this-&gt;setAge($age);         </a:t>
            </a: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setGender($gender);</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public</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setAge($</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age)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this-&gt;age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age;</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utoShape 25"/>
          <p:cNvSpPr>
            <a:spLocks noChangeArrowheads="1"/>
          </p:cNvSpPr>
          <p:nvPr/>
        </p:nvSpPr>
        <p:spPr bwMode="auto">
          <a:xfrm>
            <a:off x="5027612" y="1752600"/>
            <a:ext cx="2971800" cy="1226342"/>
          </a:xfrm>
          <a:prstGeom prst="wedgeRoundRectCallout">
            <a:avLst>
              <a:gd name="adj1" fmla="val -60512"/>
              <a:gd name="adj2" fmla="val 232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smtClean="0">
                <a:solidFill>
                  <a:srgbClr val="FFFFFF"/>
                </a:solidFill>
              </a:rPr>
              <a:t>Available only to the </a:t>
            </a:r>
            <a:r>
              <a:rPr lang="en-US" sz="3000" noProof="1" smtClean="0">
                <a:solidFill>
                  <a:srgbClr val="F3CD60"/>
                </a:solidFill>
              </a:rPr>
              <a:t>class</a:t>
            </a:r>
            <a:r>
              <a:rPr lang="en-US" sz="3000" noProof="1" smtClean="0">
                <a:solidFill>
                  <a:srgbClr val="FFFFFF"/>
                </a:solidFill>
              </a:rPr>
              <a:t> and its </a:t>
            </a:r>
          </a:p>
          <a:p>
            <a:pPr algn="ctr"/>
            <a:r>
              <a:rPr lang="en-US" sz="3000" noProof="1" smtClean="0">
                <a:solidFill>
                  <a:srgbClr val="F3CD60"/>
                </a:solidFill>
              </a:rPr>
              <a:t>children</a:t>
            </a:r>
            <a:r>
              <a:rPr lang="en-US" sz="3000" noProof="1" smtClean="0">
                <a:solidFill>
                  <a:srgbClr val="FFFFFF"/>
                </a:solidFill>
              </a:rPr>
              <a:t> </a:t>
            </a:r>
            <a:endParaRPr lang="en-US" sz="3000" b="1" noProof="1">
              <a:solidFill>
                <a:schemeClr val="tx2">
                  <a:lumMod val="75000"/>
                </a:schemeClr>
              </a:solidFill>
              <a:latin typeface="Consolas" panose="020B0609020204030204" pitchFamily="49" charset="0"/>
            </a:endParaRPr>
          </a:p>
        </p:txBody>
      </p:sp>
      <p:sp>
        <p:nvSpPr>
          <p:cNvPr id="8" name="AutoShape 25"/>
          <p:cNvSpPr>
            <a:spLocks noChangeArrowheads="1"/>
          </p:cNvSpPr>
          <p:nvPr/>
        </p:nvSpPr>
        <p:spPr bwMode="auto">
          <a:xfrm>
            <a:off x="8151812" y="2286000"/>
            <a:ext cx="3048000" cy="1070476"/>
          </a:xfrm>
          <a:prstGeom prst="wedgeRoundRectCallout">
            <a:avLst>
              <a:gd name="adj1" fmla="val -158657"/>
              <a:gd name="adj2" fmla="val 3584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Available only to the class </a:t>
            </a:r>
            <a:r>
              <a:rPr lang="en-US" sz="3000" noProof="1" smtClean="0">
                <a:solidFill>
                  <a:srgbClr val="F3CD60"/>
                </a:solidFill>
              </a:rPr>
              <a:t>itself</a:t>
            </a:r>
            <a:r>
              <a:rPr lang="en-US" sz="3000" noProof="1" smtClean="0">
                <a:solidFill>
                  <a:srgbClr val="FFFFFF"/>
                </a:solidFill>
              </a:rPr>
              <a:t> </a:t>
            </a:r>
            <a:endParaRPr lang="en-US" sz="3000" b="1" noProof="1">
              <a:solidFill>
                <a:schemeClr val="tx2">
                  <a:lumMod val="75000"/>
                </a:schemeClr>
              </a:solidFill>
              <a:latin typeface="Consolas" panose="020B0609020204030204" pitchFamily="49" charset="0"/>
            </a:endParaRPr>
          </a:p>
        </p:txBody>
      </p:sp>
      <p:sp>
        <p:nvSpPr>
          <p:cNvPr id="9" name="AutoShape 25"/>
          <p:cNvSpPr>
            <a:spLocks noChangeArrowheads="1"/>
          </p:cNvSpPr>
          <p:nvPr/>
        </p:nvSpPr>
        <p:spPr bwMode="auto">
          <a:xfrm>
            <a:off x="8456612" y="4648200"/>
            <a:ext cx="2438400" cy="1070476"/>
          </a:xfrm>
          <a:prstGeom prst="wedgeRoundRectCallout">
            <a:avLst>
              <a:gd name="adj1" fmla="val -84339"/>
              <a:gd name="adj2" fmla="val 1448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smtClean="0">
                <a:solidFill>
                  <a:srgbClr val="FFFFFF"/>
                </a:solidFill>
              </a:rPr>
              <a:t>Available </a:t>
            </a:r>
            <a:r>
              <a:rPr lang="en-US" sz="3000" noProof="1" smtClean="0">
                <a:solidFill>
                  <a:srgbClr val="F3CD60"/>
                </a:solidFill>
              </a:rPr>
              <a:t>everywhere</a:t>
            </a:r>
            <a:r>
              <a:rPr lang="en-US" sz="3000" noProof="1" smtClean="0">
                <a:solidFill>
                  <a:srgbClr val="FFFFFF"/>
                </a:solidFill>
              </a:rPr>
              <a:t> </a:t>
            </a:r>
            <a:endParaRPr lang="en-US" sz="3000" b="1" noProof="1">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4172701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Visibility (2)</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6" name="Rectangle 5"/>
          <p:cNvSpPr>
            <a:spLocks noChangeArrowheads="1"/>
          </p:cNvSpPr>
          <p:nvPr/>
        </p:nvSpPr>
        <p:spPr bwMode="auto">
          <a:xfrm>
            <a:off x="769215" y="1066800"/>
            <a:ext cx="10744200" cy="557458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    public</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setGender($gender)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this-&gt;gender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$gender;</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public</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function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getGender()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return $this-</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gender;</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   public</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getAge()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&gt;age;</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$newPerson = new Person(12, "male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echo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$newPerson-</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&gt;getGender();</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08743002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smtClean="0"/>
              <a:t>Getters and Setters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4" name="Content Placeholder 3"/>
          <p:cNvSpPr>
            <a:spLocks noGrp="1"/>
          </p:cNvSpPr>
          <p:nvPr>
            <p:ph idx="1"/>
          </p:nvPr>
        </p:nvSpPr>
        <p:spPr/>
        <p:txBody>
          <a:bodyPr/>
          <a:lstStyle/>
          <a:p>
            <a:r>
              <a:rPr lang="en-US" dirty="0" smtClean="0"/>
              <a:t>You can define your own setters and getters</a:t>
            </a:r>
          </a:p>
          <a:p>
            <a:r>
              <a:rPr lang="en-US" dirty="0"/>
              <a:t>Using getters and setters you can control data validation</a:t>
            </a:r>
            <a:endParaRPr lang="bg-BG" dirty="0"/>
          </a:p>
        </p:txBody>
      </p:sp>
      <p:sp>
        <p:nvSpPr>
          <p:cNvPr id="6" name="Rectangle 5"/>
          <p:cNvSpPr>
            <a:spLocks noChangeArrowheads="1"/>
          </p:cNvSpPr>
          <p:nvPr/>
        </p:nvSpPr>
        <p:spPr bwMode="auto">
          <a:xfrm>
            <a:off x="608012" y="2514600"/>
            <a:ext cx="10744200" cy="421729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function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getAge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$this-&gt;age;</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setAge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($age) {</a:t>
            </a: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if ($age &lt;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18</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throw new Exception('Should be an adult');  </a:t>
            </a: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else </a:t>
            </a: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$this-&gt;age = $age;</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070273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dirty="0" smtClean="0"/>
              <a:t>Magic Setters and Getters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14</a:t>
            </a:fld>
            <a:endParaRPr lang="en-US" dirty="0"/>
          </a:p>
        </p:txBody>
      </p:sp>
      <p:sp>
        <p:nvSpPr>
          <p:cNvPr id="4" name="Content Placeholder 3"/>
          <p:cNvSpPr>
            <a:spLocks noGrp="1"/>
          </p:cNvSpPr>
          <p:nvPr>
            <p:ph idx="1"/>
          </p:nvPr>
        </p:nvSpPr>
        <p:spPr/>
        <p:txBody>
          <a:bodyPr/>
          <a:lstStyle/>
          <a:p>
            <a:r>
              <a:rPr lang="en-US" dirty="0">
                <a:solidFill>
                  <a:srgbClr val="F3CD60"/>
                </a:solidFill>
                <a:hlinkClick r:id="rId3"/>
              </a:rPr>
              <a:t>__set()</a:t>
            </a:r>
            <a:r>
              <a:rPr lang="en-US" dirty="0"/>
              <a:t> is run when writing data to inaccessible </a:t>
            </a:r>
            <a:r>
              <a:rPr lang="en-US" dirty="0" smtClean="0"/>
              <a:t>properties</a:t>
            </a:r>
            <a:endParaRPr lang="en-US" dirty="0"/>
          </a:p>
          <a:p>
            <a:r>
              <a:rPr lang="en-US" dirty="0">
                <a:solidFill>
                  <a:srgbClr val="F3CD60"/>
                </a:solidFill>
                <a:hlinkClick r:id="rId4"/>
              </a:rPr>
              <a:t>__get()</a:t>
            </a:r>
            <a:r>
              <a:rPr lang="en-US" dirty="0"/>
              <a:t> is utilized for reading data from inaccessible </a:t>
            </a:r>
            <a:r>
              <a:rPr lang="en-US" dirty="0" smtClean="0"/>
              <a:t>properties</a:t>
            </a:r>
          </a:p>
          <a:p>
            <a:r>
              <a:rPr lang="en-US" dirty="0"/>
              <a:t>D</a:t>
            </a:r>
            <a:r>
              <a:rPr lang="en-US" dirty="0" smtClean="0"/>
              <a:t>ata validation is not so flexible this way</a:t>
            </a:r>
            <a:endParaRPr lang="en-US" dirty="0"/>
          </a:p>
        </p:txBody>
      </p:sp>
      <p:sp>
        <p:nvSpPr>
          <p:cNvPr id="6" name="Rectangle 5"/>
          <p:cNvSpPr>
            <a:spLocks noChangeArrowheads="1"/>
          </p:cNvSpPr>
          <p:nvPr/>
        </p:nvSpPr>
        <p:spPr bwMode="auto">
          <a:xfrm>
            <a:off x="684212" y="3464604"/>
            <a:ext cx="10744200" cy="28599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function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__set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($name, $value)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this-&gt;{$name} = $value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__get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($name)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$this-&gt;{$name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63785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3" name="Content Placeholder 2"/>
          <p:cNvSpPr>
            <a:spLocks noGrp="1"/>
          </p:cNvSpPr>
          <p:nvPr>
            <p:ph idx="1"/>
          </p:nvPr>
        </p:nvSpPr>
        <p:spPr/>
        <p:txBody>
          <a:bodyPr/>
          <a:lstStyle/>
          <a:p>
            <a:r>
              <a:rPr lang="en-US" dirty="0" smtClean="0"/>
              <a:t>Every Employee should have:</a:t>
            </a:r>
          </a:p>
          <a:p>
            <a:pPr lvl="1"/>
            <a:r>
              <a:rPr lang="en-US" dirty="0" smtClean="0"/>
              <a:t>First and last name </a:t>
            </a:r>
          </a:p>
          <a:p>
            <a:pPr lvl="1"/>
            <a:r>
              <a:rPr lang="en-US" dirty="0"/>
              <a:t>S</a:t>
            </a:r>
            <a:r>
              <a:rPr lang="en-US" dirty="0" smtClean="0"/>
              <a:t>alary and age</a:t>
            </a:r>
          </a:p>
          <a:p>
            <a:r>
              <a:rPr lang="en-US" dirty="0" smtClean="0"/>
              <a:t>Salary should </a:t>
            </a:r>
            <a:r>
              <a:rPr lang="en-US" dirty="0" smtClean="0">
                <a:solidFill>
                  <a:srgbClr val="F3CD60"/>
                </a:solidFill>
              </a:rPr>
              <a:t>not be</a:t>
            </a:r>
            <a:r>
              <a:rPr lang="en-US" dirty="0" smtClean="0"/>
              <a:t> visible outside the class but visible for </a:t>
            </a:r>
            <a:r>
              <a:rPr lang="en-US" dirty="0" smtClean="0">
                <a:solidFill>
                  <a:srgbClr val="F3CD60"/>
                </a:solidFill>
              </a:rPr>
              <a:t>child</a:t>
            </a:r>
            <a:r>
              <a:rPr lang="en-US" dirty="0" smtClean="0"/>
              <a:t> classes</a:t>
            </a:r>
          </a:p>
          <a:p>
            <a:pPr lvl="1"/>
            <a:r>
              <a:rPr lang="en-US" dirty="0" smtClean="0"/>
              <a:t>Salary should be bigger than </a:t>
            </a:r>
            <a:r>
              <a:rPr lang="en-US" dirty="0" smtClean="0">
                <a:solidFill>
                  <a:srgbClr val="F3CD60"/>
                </a:solidFill>
              </a:rPr>
              <a:t>0</a:t>
            </a:r>
            <a:r>
              <a:rPr lang="en-US" dirty="0"/>
              <a:t> </a:t>
            </a:r>
            <a:r>
              <a:rPr lang="en-US" dirty="0" smtClean="0"/>
              <a:t>and must have a way to increase that salary. Lowest increase is </a:t>
            </a:r>
            <a:r>
              <a:rPr lang="en-US" dirty="0" smtClean="0">
                <a:solidFill>
                  <a:srgbClr val="F3CD60"/>
                </a:solidFill>
              </a:rPr>
              <a:t>10%</a:t>
            </a:r>
          </a:p>
          <a:p>
            <a:r>
              <a:rPr lang="en-US" dirty="0" smtClean="0"/>
              <a:t>Every employee should be at least </a:t>
            </a:r>
            <a:r>
              <a:rPr lang="en-US" dirty="0" smtClean="0">
                <a:solidFill>
                  <a:srgbClr val="F3CD60"/>
                </a:solidFill>
              </a:rPr>
              <a:t>16</a:t>
            </a:r>
            <a:r>
              <a:rPr lang="en-US" dirty="0" smtClean="0"/>
              <a:t> years old</a:t>
            </a:r>
          </a:p>
        </p:txBody>
      </p:sp>
      <p:sp>
        <p:nvSpPr>
          <p:cNvPr id="4" name="Title 3"/>
          <p:cNvSpPr>
            <a:spLocks noGrp="1"/>
          </p:cNvSpPr>
          <p:nvPr>
            <p:ph type="title"/>
          </p:nvPr>
        </p:nvSpPr>
        <p:spPr/>
        <p:txBody>
          <a:bodyPr/>
          <a:lstStyle/>
          <a:p>
            <a:r>
              <a:rPr lang="en-US" dirty="0" smtClean="0"/>
              <a:t>Problem: Employee Class</a:t>
            </a:r>
            <a:endParaRPr lang="bg-BG" dirty="0"/>
          </a:p>
        </p:txBody>
      </p:sp>
    </p:spTree>
    <p:extLst>
      <p:ext uri="{BB962C8B-B14F-4D97-AF65-F5344CB8AC3E}">
        <p14:creationId xmlns:p14="http://schemas.microsoft.com/office/powerpoint/2010/main" val="3487451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4" name="Title 3"/>
          <p:cNvSpPr>
            <a:spLocks noGrp="1"/>
          </p:cNvSpPr>
          <p:nvPr>
            <p:ph type="title"/>
          </p:nvPr>
        </p:nvSpPr>
        <p:spPr/>
        <p:txBody>
          <a:bodyPr/>
          <a:lstStyle/>
          <a:p>
            <a:r>
              <a:rPr lang="en-US" dirty="0" smtClean="0"/>
              <a:t>Solution: </a:t>
            </a:r>
            <a:r>
              <a:rPr lang="en-US" dirty="0"/>
              <a:t>Employee Class</a:t>
            </a:r>
            <a:endParaRPr lang="bg-BG" dirty="0"/>
          </a:p>
        </p:txBody>
      </p:sp>
      <p:sp>
        <p:nvSpPr>
          <p:cNvPr id="5" name="Rectangle 4"/>
          <p:cNvSpPr>
            <a:spLocks noChangeArrowheads="1"/>
          </p:cNvSpPr>
          <p:nvPr/>
        </p:nvSpPr>
        <p:spPr bwMode="auto">
          <a:xfrm>
            <a:off x="760412" y="990600"/>
            <a:ext cx="10744200" cy="557458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class Employee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public</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$fname;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public</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$lname;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protected</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private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__construct($fname, $lname, $age, $salary)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this-&gt;fname = $fname;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this-&gt;lname = $lname;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setSalary</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setAge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p:txBody>
      </p:sp>
    </p:spTree>
    <p:extLst>
      <p:ext uri="{BB962C8B-B14F-4D97-AF65-F5344CB8AC3E}">
        <p14:creationId xmlns:p14="http://schemas.microsoft.com/office/powerpoint/2010/main" val="919846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4" name="Title 3"/>
          <p:cNvSpPr>
            <a:spLocks noGrp="1"/>
          </p:cNvSpPr>
          <p:nvPr>
            <p:ph type="title"/>
          </p:nvPr>
        </p:nvSpPr>
        <p:spPr/>
        <p:txBody>
          <a:bodyPr/>
          <a:lstStyle/>
          <a:p>
            <a:r>
              <a:rPr lang="en-US" dirty="0"/>
              <a:t>Solution: Employee </a:t>
            </a:r>
            <a:r>
              <a:rPr lang="en-US" dirty="0" smtClean="0"/>
              <a:t>Class (2)</a:t>
            </a:r>
            <a:endParaRPr lang="bg-BG" dirty="0"/>
          </a:p>
        </p:txBody>
      </p:sp>
      <p:sp>
        <p:nvSpPr>
          <p:cNvPr id="5" name="Rectangle 4"/>
          <p:cNvSpPr>
            <a:spLocks noChangeArrowheads="1"/>
          </p:cNvSpPr>
          <p:nvPr/>
        </p:nvSpPr>
        <p:spPr bwMode="auto">
          <a:xfrm>
            <a:off x="760412" y="1066800"/>
            <a:ext cx="10744200" cy="557458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increaseSalary</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($increase)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if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($increase &lt;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10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throw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 Exception('Invalid increase');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this-&gt;salary *= (1 + $increase / 100);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setSalary</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if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 &lt;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1</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throw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 Exception('Invalid salary');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this-&gt;salary = $salary;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p:txBody>
      </p:sp>
    </p:spTree>
    <p:extLst>
      <p:ext uri="{BB962C8B-B14F-4D97-AF65-F5344CB8AC3E}">
        <p14:creationId xmlns:p14="http://schemas.microsoft.com/office/powerpoint/2010/main" val="3598129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4" name="Title 3"/>
          <p:cNvSpPr>
            <a:spLocks noGrp="1"/>
          </p:cNvSpPr>
          <p:nvPr>
            <p:ph type="title"/>
          </p:nvPr>
        </p:nvSpPr>
        <p:spPr/>
        <p:txBody>
          <a:bodyPr/>
          <a:lstStyle/>
          <a:p>
            <a:r>
              <a:rPr lang="en-US" dirty="0"/>
              <a:t>Solution: Employee </a:t>
            </a:r>
            <a:r>
              <a:rPr lang="en-US" dirty="0" smtClean="0"/>
              <a:t>Class (3)</a:t>
            </a:r>
            <a:endParaRPr lang="bg-BG" dirty="0"/>
          </a:p>
        </p:txBody>
      </p:sp>
      <p:sp>
        <p:nvSpPr>
          <p:cNvPr id="5" name="Rectangle 4"/>
          <p:cNvSpPr>
            <a:spLocks noChangeArrowheads="1"/>
          </p:cNvSpPr>
          <p:nvPr/>
        </p:nvSpPr>
        <p:spPr bwMode="auto">
          <a:xfrm>
            <a:off x="684212" y="1447800"/>
            <a:ext cx="10744200" cy="466972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setAge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if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&lt; </a:t>
            </a:r>
            <a:r>
              <a:rPr lang="en-US"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16</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throw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new Exception('Invalid age');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this-&gt;age = $age;    </a:t>
            </a: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endPar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new Employee('Gosho</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','Petrov',25,5000);</a:t>
            </a:r>
          </a:p>
          <a:p>
            <a:pPr eaLnBrk="0" hangingPunct="0">
              <a:lnSpc>
                <a:spcPct val="105000"/>
              </a:lnSpc>
              <a:buClr>
                <a:schemeClr val="accent5">
                  <a:lumMod val="40000"/>
                  <a:lumOff val="60000"/>
                </a:schemeClr>
              </a:buClr>
              <a:buSzPct val="70000"/>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increaseSalary(15);</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67169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marL="514350" indent="-514350">
              <a:defRPr/>
            </a:pPr>
            <a:r>
              <a:rPr lang="en-US" dirty="0" smtClean="0"/>
              <a:t>Encapsulation</a:t>
            </a:r>
            <a:endParaRPr lang="en-US" dirty="0"/>
          </a:p>
        </p:txBody>
      </p:sp>
      <p:sp>
        <p:nvSpPr>
          <p:cNvPr id="4" name="Text Placeholder 3"/>
          <p:cNvSpPr>
            <a:spLocks noGrp="1"/>
          </p:cNvSpPr>
          <p:nvPr>
            <p:ph type="body" idx="1"/>
          </p:nvPr>
        </p:nvSpPr>
        <p:spPr>
          <a:xfrm>
            <a:off x="1446212" y="5754968"/>
            <a:ext cx="8938472" cy="692873"/>
          </a:xfrm>
        </p:spPr>
        <p:txBody>
          <a:bodyPr/>
          <a:lstStyle/>
          <a:p>
            <a:r>
              <a:rPr lang="en-GB" b="1" dirty="0">
                <a:solidFill>
                  <a:srgbClr val="F3BE60"/>
                </a:solidFill>
                <a:ea typeface="Calibri"/>
                <a:cs typeface="Calibri"/>
                <a:sym typeface="Calibri"/>
              </a:rPr>
              <a:t>Live Exercises in Class</a:t>
            </a:r>
            <a:endParaRPr lang="bg-BG" dirty="0"/>
          </a:p>
        </p:txBody>
      </p:sp>
      <p:pic>
        <p:nvPicPr>
          <p:cNvPr id="5" name="Shape 207"/>
          <p:cNvPicPr preferRelativeResize="0"/>
          <p:nvPr/>
        </p:nvPicPr>
        <p:blipFill>
          <a:blip r:embed="rId3" cstate="print">
            <a:alphaModFix/>
          </a:blip>
          <a:stretch>
            <a:fillRect/>
          </a:stretch>
        </p:blipFill>
        <p:spPr>
          <a:xfrm>
            <a:off x="4037012" y="762000"/>
            <a:ext cx="3990975" cy="4124325"/>
          </a:xfrm>
          <a:prstGeom prst="rect">
            <a:avLst/>
          </a:prstGeom>
          <a:noFill/>
          <a:ln>
            <a:noFill/>
          </a:ln>
        </p:spPr>
      </p:pic>
    </p:spTree>
    <p:extLst>
      <p:ext uri="{BB962C8B-B14F-4D97-AF65-F5344CB8AC3E}">
        <p14:creationId xmlns:p14="http://schemas.microsoft.com/office/powerpoint/2010/main" val="3569612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smtClean="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en-US" sz="3200" dirty="0">
                <a:solidFill>
                  <a:schemeClr val="lt1"/>
                </a:solidFill>
                <a:ea typeface="Calibri"/>
                <a:cs typeface="Calibri"/>
                <a:sym typeface="Calibri"/>
              </a:rPr>
              <a:t>Fundamental </a:t>
            </a:r>
            <a:r>
              <a:rPr lang="en-US" sz="3200" dirty="0" smtClean="0"/>
              <a:t>Principles </a:t>
            </a:r>
            <a:r>
              <a:rPr lang="en-US" sz="3200" dirty="0"/>
              <a:t>of </a:t>
            </a:r>
            <a:r>
              <a:rPr lang="en-US" sz="3200" dirty="0" smtClean="0"/>
              <a:t>OOP</a:t>
            </a:r>
            <a:endParaRPr lang="en-US" dirty="0" smtClean="0"/>
          </a:p>
          <a:p>
            <a:pPr marL="514350" indent="-514350">
              <a:lnSpc>
                <a:spcPct val="100000"/>
              </a:lnSpc>
              <a:spcBef>
                <a:spcPts val="500"/>
              </a:spcBef>
              <a:buFont typeface="+mj-lt"/>
              <a:buAutoNum type="arabicPeriod"/>
            </a:pPr>
            <a:r>
              <a:rPr lang="en-US" dirty="0" smtClean="0"/>
              <a:t>Abstraction</a:t>
            </a:r>
          </a:p>
          <a:p>
            <a:pPr marL="819096" lvl="1" indent="-514350">
              <a:lnSpc>
                <a:spcPct val="100000"/>
              </a:lnSpc>
              <a:spcBef>
                <a:spcPts val="500"/>
              </a:spcBef>
            </a:pPr>
            <a:r>
              <a:rPr lang="en-US" dirty="0" smtClean="0"/>
              <a:t>Hide complexity</a:t>
            </a:r>
          </a:p>
          <a:p>
            <a:pPr marL="514350" indent="-514350">
              <a:lnSpc>
                <a:spcPct val="100000"/>
              </a:lnSpc>
              <a:spcBef>
                <a:spcPts val="500"/>
              </a:spcBef>
              <a:buFont typeface="+mj-lt"/>
              <a:buAutoNum type="arabicPeriod"/>
            </a:pPr>
            <a:r>
              <a:rPr lang="en-US" dirty="0" smtClean="0"/>
              <a:t>Encapsulation</a:t>
            </a:r>
          </a:p>
          <a:p>
            <a:pPr marL="819096" lvl="1" indent="-514350">
              <a:lnSpc>
                <a:spcPct val="100000"/>
              </a:lnSpc>
              <a:spcBef>
                <a:spcPts val="500"/>
              </a:spcBef>
            </a:pPr>
            <a:r>
              <a:rPr lang="en-US" dirty="0"/>
              <a:t>Access m</a:t>
            </a:r>
            <a:r>
              <a:rPr lang="en-US" dirty="0" smtClean="0"/>
              <a:t>odifiers</a:t>
            </a:r>
          </a:p>
          <a:p>
            <a:pPr marL="514350" indent="-514350">
              <a:lnSpc>
                <a:spcPct val="100000"/>
              </a:lnSpc>
              <a:spcBef>
                <a:spcPts val="500"/>
              </a:spcBef>
              <a:buFont typeface="+mj-lt"/>
              <a:buAutoNum type="arabicPeriod"/>
            </a:pPr>
            <a:r>
              <a:rPr lang="en-US" dirty="0" smtClean="0"/>
              <a:t>Inheritance</a:t>
            </a:r>
          </a:p>
          <a:p>
            <a:pPr marL="714375" lvl="1" indent="-371475">
              <a:lnSpc>
                <a:spcPct val="110000"/>
              </a:lnSpc>
              <a:spcBef>
                <a:spcPts val="1200"/>
              </a:spcBef>
              <a:spcAft>
                <a:spcPts val="0"/>
              </a:spcAft>
            </a:pPr>
            <a:r>
              <a:rPr lang="en-US" dirty="0"/>
              <a:t>Class </a:t>
            </a:r>
            <a:r>
              <a:rPr lang="en-US" dirty="0" smtClean="0"/>
              <a:t>hierarchies</a:t>
            </a:r>
            <a:endParaRPr lang="en-US" dirty="0"/>
          </a:p>
          <a:p>
            <a:pPr marL="714375" lvl="1" indent="-371475">
              <a:lnSpc>
                <a:spcPct val="110000"/>
              </a:lnSpc>
              <a:spcBef>
                <a:spcPts val="1200"/>
              </a:spcBef>
              <a:spcAft>
                <a:spcPts val="0"/>
              </a:spcAft>
            </a:pPr>
            <a:r>
              <a:rPr lang="en-US" dirty="0"/>
              <a:t>Inheritance and </a:t>
            </a:r>
            <a:r>
              <a:rPr lang="en-US" dirty="0" smtClean="0"/>
              <a:t>access </a:t>
            </a:r>
            <a:r>
              <a:rPr lang="en-US" dirty="0"/>
              <a:t>l</a:t>
            </a:r>
            <a:r>
              <a:rPr lang="en-US" dirty="0" smtClean="0"/>
              <a:t>evels</a:t>
            </a:r>
            <a:endParaRPr lang="en-US" sz="4000" kern="0" dirty="0">
              <a:solidFill>
                <a:srgbClr val="F3CC5F"/>
              </a:solidFill>
              <a:sym typeface="Calibri"/>
            </a:endParaRPr>
          </a:p>
          <a:p>
            <a:pPr marL="819096" lvl="1" indent="-514350">
              <a:lnSpc>
                <a:spcPct val="100000"/>
              </a:lnSpc>
              <a:spcBef>
                <a:spcPts val="500"/>
              </a:spcBef>
              <a:buFont typeface="+mj-lt"/>
              <a:buAutoNum type="arabicPeriod"/>
            </a:pPr>
            <a:endParaRPr lang="en-US"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9" name="Picture 2" descr="http://www.graphicsfuel.com/wp-content/uploads/2012/07/books-icon-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942" y="3301530"/>
            <a:ext cx="3099270" cy="3099270"/>
          </a:xfrm>
          <a:prstGeom prst="rect">
            <a:avLst/>
          </a:prstGeom>
          <a:noFill/>
          <a:extLst>
            <a:ext uri="{909E8E84-426E-40DD-AFC4-6F175D3DCCD1}">
              <a14:hiddenFill xmlns:a14="http://schemas.microsoft.com/office/drawing/2010/main">
                <a:solidFill>
                  <a:srgbClr val="FFFFFF"/>
                </a:solidFill>
              </a14:hiddenFill>
            </a:ext>
          </a:extLst>
        </p:spPr>
      </p:pic>
      <p:pic>
        <p:nvPicPr>
          <p:cNvPr id="6" name="Картина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7097" y="1437103"/>
            <a:ext cx="2690960" cy="1426208"/>
          </a:xfrm>
          <a:prstGeom prst="rect">
            <a:avLst/>
          </a:prstGeom>
        </p:spPr>
      </p:pic>
    </p:spTree>
    <p:extLst>
      <p:ext uri="{BB962C8B-B14F-4D97-AF65-F5344CB8AC3E}">
        <p14:creationId xmlns:p14="http://schemas.microsoft.com/office/powerpoint/2010/main" val="4086541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44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Shape 106"/>
          <p:cNvPicPr preferRelativeResize="0"/>
          <p:nvPr/>
        </p:nvPicPr>
        <p:blipFill rotWithShape="1">
          <a:blip r:embed="rId3">
            <a:alphaModFix/>
          </a:blip>
          <a:srcRect/>
          <a:stretch/>
        </p:blipFill>
        <p:spPr>
          <a:xfrm>
            <a:off x="2612283" y="685800"/>
            <a:ext cx="6606330" cy="4609704"/>
          </a:xfrm>
          <a:prstGeom prst="rect">
            <a:avLst/>
          </a:prstGeom>
          <a:noFill/>
          <a:ln>
            <a:noFill/>
          </a:ln>
        </p:spPr>
      </p:pic>
      <p:sp>
        <p:nvSpPr>
          <p:cNvPr id="107" name="Shape 107"/>
          <p:cNvSpPr txBox="1">
            <a:spLocks noGrp="1"/>
          </p:cNvSpPr>
          <p:nvPr>
            <p:ph type="title"/>
          </p:nvPr>
        </p:nvSpPr>
        <p:spPr>
          <a:xfrm>
            <a:off x="1446212" y="5656400"/>
            <a:ext cx="8938472" cy="820600"/>
          </a:xfrm>
          <a:prstGeom prst="rect">
            <a:avLst/>
          </a:prstGeom>
          <a:noFill/>
          <a:ln>
            <a:noFill/>
          </a:ln>
        </p:spPr>
        <p:txBody>
          <a:bodyPr lIns="36000" tIns="36000" rIns="36000" bIns="36000" anchor="b" anchorCtr="0">
            <a:noAutofit/>
          </a:bodyPr>
          <a:lstStyle/>
          <a:p>
            <a:pPr marL="0" marR="0" lvl="0" indent="0" algn="ctr" rtl="0">
              <a:lnSpc>
                <a:spcPct val="90000"/>
              </a:lnSpc>
              <a:spcBef>
                <a:spcPts val="0"/>
              </a:spcBef>
              <a:spcAft>
                <a:spcPts val="0"/>
              </a:spcAft>
              <a:buClr>
                <a:srgbClr val="F3BE60"/>
              </a:buClr>
              <a:buSzPct val="25000"/>
              <a:buFont typeface="Calibri"/>
              <a:buNone/>
            </a:pPr>
            <a:r>
              <a:rPr lang="en-US" sz="5400" b="1" i="0" u="none" strike="noStrike" cap="none">
                <a:solidFill>
                  <a:srgbClr val="F3BE60"/>
                </a:solidFill>
                <a:latin typeface="Calibri"/>
                <a:ea typeface="Calibri"/>
                <a:cs typeface="Calibri"/>
                <a:sym typeface="Calibri"/>
              </a:rPr>
              <a:t>Inheritance</a:t>
            </a:r>
          </a:p>
        </p:txBody>
      </p:sp>
    </p:spTree>
    <p:extLst>
      <p:ext uri="{BB962C8B-B14F-4D97-AF65-F5344CB8AC3E}">
        <p14:creationId xmlns:p14="http://schemas.microsoft.com/office/powerpoint/2010/main" val="2901222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3" name="Content Placeholder 2"/>
          <p:cNvSpPr>
            <a:spLocks noGrp="1"/>
          </p:cNvSpPr>
          <p:nvPr>
            <p:ph idx="1"/>
          </p:nvPr>
        </p:nvSpPr>
        <p:spPr>
          <a:xfrm>
            <a:off x="190413" y="1151121"/>
            <a:ext cx="6361199" cy="5570355"/>
          </a:xfrm>
        </p:spPr>
        <p:txBody>
          <a:bodyPr>
            <a:normAutofit/>
          </a:bodyPr>
          <a:lstStyle/>
          <a:p>
            <a:r>
              <a:rPr lang="en-US" dirty="0"/>
              <a:t>Classes can </a:t>
            </a:r>
            <a:r>
              <a:rPr lang="en-US" dirty="0">
                <a:solidFill>
                  <a:schemeClr val="tx2">
                    <a:lumMod val="75000"/>
                  </a:schemeClr>
                </a:solidFill>
              </a:rPr>
              <a:t>inherit</a:t>
            </a:r>
            <a:r>
              <a:rPr lang="en-US" dirty="0"/>
              <a:t> (extend) other classes</a:t>
            </a:r>
          </a:p>
          <a:p>
            <a:pPr lvl="1"/>
            <a:r>
              <a:rPr lang="en-US" dirty="0">
                <a:solidFill>
                  <a:schemeClr val="tx2">
                    <a:lumMod val="75000"/>
                  </a:schemeClr>
                </a:solidFill>
              </a:rPr>
              <a:t>Child class </a:t>
            </a:r>
            <a:r>
              <a:rPr lang="en-US" dirty="0"/>
              <a:t>inherits data </a:t>
            </a:r>
            <a:r>
              <a:rPr lang="en-US" dirty="0" smtClean="0"/>
              <a:t>+ methods </a:t>
            </a:r>
            <a:r>
              <a:rPr lang="en-US" dirty="0"/>
              <a:t>from its </a:t>
            </a:r>
            <a:r>
              <a:rPr lang="en-US" dirty="0">
                <a:solidFill>
                  <a:schemeClr val="tx2">
                    <a:lumMod val="75000"/>
                  </a:schemeClr>
                </a:solidFill>
              </a:rPr>
              <a:t>parent</a:t>
            </a:r>
          </a:p>
          <a:p>
            <a:pPr>
              <a:spcBef>
                <a:spcPts val="1200"/>
              </a:spcBef>
            </a:pPr>
            <a:r>
              <a:rPr lang="en-US" dirty="0"/>
              <a:t>Child class can:</a:t>
            </a:r>
          </a:p>
          <a:p>
            <a:pPr lvl="1"/>
            <a:r>
              <a:rPr lang="en-US" dirty="0"/>
              <a:t>Add </a:t>
            </a:r>
            <a:r>
              <a:rPr lang="en-US" dirty="0">
                <a:solidFill>
                  <a:schemeClr val="tx2">
                    <a:lumMod val="75000"/>
                  </a:schemeClr>
                </a:solidFill>
              </a:rPr>
              <a:t>properties</a:t>
            </a:r>
            <a:r>
              <a:rPr lang="en-US" dirty="0"/>
              <a:t> (data)</a:t>
            </a:r>
          </a:p>
          <a:p>
            <a:pPr lvl="1"/>
            <a:r>
              <a:rPr lang="en-US" dirty="0"/>
              <a:t>Add / replace </a:t>
            </a:r>
            <a:r>
              <a:rPr lang="en-US" dirty="0">
                <a:solidFill>
                  <a:schemeClr val="tx2">
                    <a:lumMod val="75000"/>
                  </a:schemeClr>
                </a:solidFill>
              </a:rPr>
              <a:t>methods</a:t>
            </a:r>
          </a:p>
          <a:p>
            <a:pPr lvl="1"/>
            <a:r>
              <a:rPr lang="en-US" dirty="0"/>
              <a:t>Add / replace </a:t>
            </a:r>
            <a:r>
              <a:rPr lang="en-US" dirty="0">
                <a:solidFill>
                  <a:schemeClr val="tx2">
                    <a:lumMod val="75000"/>
                  </a:schemeClr>
                </a:solidFill>
              </a:rPr>
              <a:t>accessor</a:t>
            </a:r>
            <a:r>
              <a:rPr lang="en-US" dirty="0"/>
              <a:t> properties</a:t>
            </a:r>
          </a:p>
        </p:txBody>
      </p:sp>
      <p:sp>
        <p:nvSpPr>
          <p:cNvPr id="4" name="Title 3"/>
          <p:cNvSpPr>
            <a:spLocks noGrp="1"/>
          </p:cNvSpPr>
          <p:nvPr>
            <p:ph type="title"/>
          </p:nvPr>
        </p:nvSpPr>
        <p:spPr/>
        <p:txBody>
          <a:bodyPr/>
          <a:lstStyle/>
          <a:p>
            <a:r>
              <a:rPr lang="en-US" dirty="0"/>
              <a:t>Class Inheritance</a:t>
            </a:r>
          </a:p>
        </p:txBody>
      </p:sp>
      <p:cxnSp>
        <p:nvCxnSpPr>
          <p:cNvPr id="17" name="Straight Arrow Connector 35"/>
          <p:cNvCxnSpPr>
            <a:stCxn id="20" idx="0"/>
            <a:endCxn id="23" idx="2"/>
          </p:cNvCxnSpPr>
          <p:nvPr/>
        </p:nvCxnSpPr>
        <p:spPr>
          <a:xfrm flipV="1">
            <a:off x="9966548" y="3667541"/>
            <a:ext cx="0" cy="908595"/>
          </a:xfrm>
          <a:prstGeom prst="straightConnector1">
            <a:avLst/>
          </a:prstGeom>
          <a:solidFill>
            <a:srgbClr val="F0A22E">
              <a:alpha val="25098"/>
            </a:srgbClr>
          </a:solidFill>
          <a:ln w="5715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18" name="Group 17"/>
          <p:cNvGrpSpPr/>
          <p:nvPr/>
        </p:nvGrpSpPr>
        <p:grpSpPr>
          <a:xfrm>
            <a:off x="8504682" y="1393219"/>
            <a:ext cx="2923730" cy="2274322"/>
            <a:chOff x="4446384" y="1457528"/>
            <a:chExt cx="2943427" cy="1874912"/>
          </a:xfrm>
        </p:grpSpPr>
        <p:sp>
          <p:nvSpPr>
            <p:cNvPr id="23" name="Rectangle: Rounded Corners 6"/>
            <p:cNvSpPr/>
            <p:nvPr/>
          </p:nvSpPr>
          <p:spPr>
            <a:xfrm>
              <a:off x="4446384" y="1457528"/>
              <a:ext cx="2943427" cy="1874912"/>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24" name="Rectangle: Rounded Corners 13"/>
            <p:cNvSpPr/>
            <p:nvPr/>
          </p:nvSpPr>
          <p:spPr>
            <a:xfrm>
              <a:off x="4770843" y="204372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p>
          </p:txBody>
        </p:sp>
        <p:sp>
          <p:nvSpPr>
            <p:cNvPr id="25" name="TextBox 24"/>
            <p:cNvSpPr txBox="1"/>
            <p:nvPr/>
          </p:nvSpPr>
          <p:spPr>
            <a:xfrm>
              <a:off x="4570412" y="1495064"/>
              <a:ext cx="1795789" cy="482078"/>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Person</a:t>
              </a:r>
            </a:p>
          </p:txBody>
        </p:sp>
        <p:sp>
          <p:nvSpPr>
            <p:cNvPr id="26" name="Rectangle: Rounded Corners 13"/>
            <p:cNvSpPr/>
            <p:nvPr/>
          </p:nvSpPr>
          <p:spPr>
            <a:xfrm>
              <a:off x="4770844" y="2555052"/>
              <a:ext cx="2281664"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email</a:t>
              </a:r>
            </a:p>
          </p:txBody>
        </p:sp>
      </p:grpSp>
      <p:grpSp>
        <p:nvGrpSpPr>
          <p:cNvPr id="19" name="Group 18"/>
          <p:cNvGrpSpPr/>
          <p:nvPr/>
        </p:nvGrpSpPr>
        <p:grpSpPr>
          <a:xfrm>
            <a:off x="8504682" y="4576137"/>
            <a:ext cx="2923730" cy="1663790"/>
            <a:chOff x="4446384" y="1457528"/>
            <a:chExt cx="2943427" cy="1371600"/>
          </a:xfrm>
        </p:grpSpPr>
        <p:sp>
          <p:nvSpPr>
            <p:cNvPr id="20" name="Rectangle: Rounded Corners 6"/>
            <p:cNvSpPr/>
            <p:nvPr/>
          </p:nvSpPr>
          <p:spPr>
            <a:xfrm>
              <a:off x="4446384" y="1457528"/>
              <a:ext cx="2943427" cy="13716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21" name="Rectangle: Rounded Corners 13"/>
            <p:cNvSpPr/>
            <p:nvPr/>
          </p:nvSpPr>
          <p:spPr>
            <a:xfrm>
              <a:off x="4770843" y="205174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subject</a:t>
              </a:r>
            </a:p>
          </p:txBody>
        </p:sp>
        <p:sp>
          <p:nvSpPr>
            <p:cNvPr id="22" name="TextBox 21"/>
            <p:cNvSpPr txBox="1"/>
            <p:nvPr/>
          </p:nvSpPr>
          <p:spPr>
            <a:xfrm>
              <a:off x="4570412" y="1503083"/>
              <a:ext cx="1981899" cy="482079"/>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Teacher</a:t>
              </a:r>
            </a:p>
          </p:txBody>
        </p:sp>
      </p:grpSp>
      <p:sp>
        <p:nvSpPr>
          <p:cNvPr id="27" name="AutoShape 25"/>
          <p:cNvSpPr>
            <a:spLocks noChangeArrowheads="1"/>
          </p:cNvSpPr>
          <p:nvPr/>
        </p:nvSpPr>
        <p:spPr bwMode="auto">
          <a:xfrm>
            <a:off x="5729592" y="597614"/>
            <a:ext cx="2481447" cy="1097369"/>
          </a:xfrm>
          <a:prstGeom prst="wedgeRoundRectCallout">
            <a:avLst>
              <a:gd name="adj1" fmla="val 68028"/>
              <a:gd name="adj2" fmla="val 4785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chemeClr val="tx2">
                    <a:lumMod val="75000"/>
                  </a:schemeClr>
                </a:solidFill>
              </a:rPr>
              <a:t>Base</a:t>
            </a:r>
            <a:r>
              <a:rPr lang="en-US" sz="3000" noProof="1">
                <a:solidFill>
                  <a:srgbClr val="FFFFFF"/>
                </a:solidFill>
              </a:rPr>
              <a:t> (parent, super) class</a:t>
            </a:r>
            <a:endParaRPr lang="en-US" sz="3000" b="1" noProof="1">
              <a:solidFill>
                <a:schemeClr val="tx2">
                  <a:lumMod val="75000"/>
                </a:schemeClr>
              </a:solidFill>
              <a:latin typeface="Consolas" panose="020B0609020204030204" pitchFamily="49" charset="0"/>
            </a:endParaRPr>
          </a:p>
        </p:txBody>
      </p:sp>
      <p:sp>
        <p:nvSpPr>
          <p:cNvPr id="28" name="AutoShape 25"/>
          <p:cNvSpPr>
            <a:spLocks noChangeArrowheads="1"/>
          </p:cNvSpPr>
          <p:nvPr/>
        </p:nvSpPr>
        <p:spPr bwMode="auto">
          <a:xfrm>
            <a:off x="5494540" y="3725907"/>
            <a:ext cx="2706771" cy="1148493"/>
          </a:xfrm>
          <a:prstGeom prst="wedgeRoundRectCallout">
            <a:avLst>
              <a:gd name="adj1" fmla="val 67018"/>
              <a:gd name="adj2" fmla="val 5029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chemeClr val="tx2">
                    <a:lumMod val="75000"/>
                  </a:schemeClr>
                </a:solidFill>
              </a:rPr>
              <a:t>Child</a:t>
            </a:r>
            <a:r>
              <a:rPr lang="en-US" sz="3000" noProof="1">
                <a:solidFill>
                  <a:srgbClr val="FFFFFF"/>
                </a:solidFill>
              </a:rPr>
              <a:t> (derived) class</a:t>
            </a:r>
            <a:endParaRPr lang="en-US" sz="3000" b="1" noProof="1">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2100114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4" name="Title 3"/>
          <p:cNvSpPr>
            <a:spLocks noGrp="1"/>
          </p:cNvSpPr>
          <p:nvPr>
            <p:ph type="title"/>
          </p:nvPr>
        </p:nvSpPr>
        <p:spPr/>
        <p:txBody>
          <a:bodyPr/>
          <a:lstStyle/>
          <a:p>
            <a:r>
              <a:rPr lang="en-US" dirty="0"/>
              <a:t>Class Inheritance – Example</a:t>
            </a:r>
          </a:p>
        </p:txBody>
      </p:sp>
      <p:sp>
        <p:nvSpPr>
          <p:cNvPr id="5" name="Text Placeholder 3"/>
          <p:cNvSpPr txBox="1">
            <a:spLocks/>
          </p:cNvSpPr>
          <p:nvPr/>
        </p:nvSpPr>
        <p:spPr>
          <a:xfrm>
            <a:off x="703668" y="926871"/>
            <a:ext cx="8166940" cy="27307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a:solidFill>
                  <a:schemeClr val="tx2">
                    <a:lumMod val="75000"/>
                  </a:schemeClr>
                </a:solidFill>
              </a:rPr>
              <a:t>class</a:t>
            </a:r>
            <a:r>
              <a:rPr lang="en-US" noProof="1"/>
              <a:t> Person {</a:t>
            </a:r>
          </a:p>
          <a:p>
            <a:r>
              <a:rPr lang="en-US" noProof="1"/>
              <a:t>  </a:t>
            </a:r>
            <a:r>
              <a:rPr lang="en-US" noProof="1" smtClean="0"/>
              <a:t>function __</a:t>
            </a:r>
            <a:r>
              <a:rPr lang="en-US" noProof="1" smtClean="0">
                <a:solidFill>
                  <a:schemeClr val="tx2">
                    <a:lumMod val="75000"/>
                  </a:schemeClr>
                </a:solidFill>
              </a:rPr>
              <a:t>construct</a:t>
            </a:r>
            <a:r>
              <a:rPr lang="en-US" noProof="1" smtClean="0"/>
              <a:t>($name</a:t>
            </a:r>
            <a:r>
              <a:rPr lang="en-US" noProof="1"/>
              <a:t>,</a:t>
            </a:r>
            <a:r>
              <a:rPr lang="en-US" noProof="1">
                <a:latin typeface="+mn-lt"/>
              </a:rPr>
              <a:t> </a:t>
            </a:r>
            <a:r>
              <a:rPr lang="en-US" noProof="1" smtClean="0">
                <a:latin typeface="+mn-lt"/>
              </a:rPr>
              <a:t>$</a:t>
            </a:r>
            <a:r>
              <a:rPr lang="en-US" noProof="1" smtClean="0"/>
              <a:t>email</a:t>
            </a:r>
            <a:r>
              <a:rPr lang="en-US" noProof="1"/>
              <a:t>) {</a:t>
            </a:r>
          </a:p>
          <a:p>
            <a:r>
              <a:rPr lang="en-US" noProof="1"/>
              <a:t> </a:t>
            </a:r>
            <a:r>
              <a:rPr lang="en-US" noProof="1" smtClean="0"/>
              <a:t>   </a:t>
            </a:r>
            <a:r>
              <a:rPr lang="en-US" noProof="1" smtClean="0">
                <a:solidFill>
                  <a:schemeClr val="tx2">
                    <a:lumMod val="75000"/>
                  </a:schemeClr>
                </a:solidFill>
              </a:rPr>
              <a:t>$this</a:t>
            </a:r>
            <a:r>
              <a:rPr lang="en-US" noProof="1" smtClean="0"/>
              <a:t>-&gt;name</a:t>
            </a:r>
            <a:r>
              <a:rPr lang="en-US" noProof="1" smtClean="0">
                <a:latin typeface="+mn-lt"/>
              </a:rPr>
              <a:t> </a:t>
            </a:r>
            <a:r>
              <a:rPr lang="en-US" noProof="1"/>
              <a:t>=</a:t>
            </a:r>
            <a:r>
              <a:rPr lang="en-US" noProof="1">
                <a:latin typeface="+mn-lt"/>
              </a:rPr>
              <a:t> </a:t>
            </a:r>
            <a:r>
              <a:rPr lang="en-US" noProof="1" smtClean="0">
                <a:latin typeface="+mn-lt"/>
              </a:rPr>
              <a:t>$</a:t>
            </a:r>
            <a:r>
              <a:rPr lang="en-US" noProof="1" smtClean="0"/>
              <a:t>name</a:t>
            </a:r>
            <a:r>
              <a:rPr lang="en-US" noProof="1"/>
              <a:t>; </a:t>
            </a:r>
            <a:endParaRPr lang="en-US" noProof="1" smtClean="0"/>
          </a:p>
          <a:p>
            <a:r>
              <a:rPr lang="en-US" noProof="1">
                <a:solidFill>
                  <a:schemeClr val="tx2">
                    <a:lumMod val="75000"/>
                  </a:schemeClr>
                </a:solidFill>
              </a:rPr>
              <a:t> </a:t>
            </a:r>
            <a:r>
              <a:rPr lang="en-US" noProof="1" smtClean="0">
                <a:solidFill>
                  <a:schemeClr val="tx2">
                    <a:lumMod val="75000"/>
                  </a:schemeClr>
                </a:solidFill>
              </a:rPr>
              <a:t>   $this</a:t>
            </a:r>
            <a:r>
              <a:rPr lang="en-US" noProof="1" smtClean="0"/>
              <a:t>-&gt;email</a:t>
            </a:r>
            <a:r>
              <a:rPr lang="en-US" noProof="1" smtClean="0">
                <a:latin typeface="+mn-lt"/>
              </a:rPr>
              <a:t> </a:t>
            </a:r>
            <a:r>
              <a:rPr lang="en-US" noProof="1"/>
              <a:t>=</a:t>
            </a:r>
            <a:r>
              <a:rPr lang="en-US" noProof="1">
                <a:latin typeface="+mn-lt"/>
              </a:rPr>
              <a:t> </a:t>
            </a:r>
            <a:r>
              <a:rPr lang="en-US" noProof="1" smtClean="0">
                <a:latin typeface="+mn-lt"/>
              </a:rPr>
              <a:t>$</a:t>
            </a:r>
            <a:r>
              <a:rPr lang="en-US" noProof="1" smtClean="0"/>
              <a:t>email</a:t>
            </a:r>
            <a:r>
              <a:rPr lang="en-US" noProof="1"/>
              <a:t>;</a:t>
            </a:r>
          </a:p>
          <a:p>
            <a:r>
              <a:rPr lang="en-US" noProof="1"/>
              <a:t>  }</a:t>
            </a:r>
          </a:p>
          <a:p>
            <a:r>
              <a:rPr lang="en-US" noProof="1"/>
              <a:t>}</a:t>
            </a:r>
          </a:p>
        </p:txBody>
      </p:sp>
      <p:sp>
        <p:nvSpPr>
          <p:cNvPr id="7" name="Text Placeholder 3"/>
          <p:cNvSpPr txBox="1">
            <a:spLocks/>
          </p:cNvSpPr>
          <p:nvPr/>
        </p:nvSpPr>
        <p:spPr>
          <a:xfrm>
            <a:off x="703668" y="3659224"/>
            <a:ext cx="8166940" cy="316161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a:solidFill>
                  <a:schemeClr val="tx2">
                    <a:lumMod val="75000"/>
                  </a:schemeClr>
                </a:solidFill>
              </a:rPr>
              <a:t>class</a:t>
            </a:r>
            <a:r>
              <a:rPr lang="en-US" noProof="1"/>
              <a:t> Teacher </a:t>
            </a:r>
            <a:r>
              <a:rPr lang="en-US" noProof="1">
                <a:solidFill>
                  <a:schemeClr val="tx2">
                    <a:lumMod val="75000"/>
                  </a:schemeClr>
                </a:solidFill>
              </a:rPr>
              <a:t>extends</a:t>
            </a:r>
            <a:r>
              <a:rPr lang="en-US" noProof="1"/>
              <a:t> Person {</a:t>
            </a:r>
          </a:p>
          <a:p>
            <a:r>
              <a:rPr lang="en-US" noProof="1"/>
              <a:t>  </a:t>
            </a:r>
            <a:r>
              <a:rPr lang="en-US" noProof="1" smtClean="0"/>
              <a:t>function __</a:t>
            </a:r>
            <a:r>
              <a:rPr lang="en-US" noProof="1" smtClean="0">
                <a:solidFill>
                  <a:schemeClr val="tx2">
                    <a:lumMod val="75000"/>
                  </a:schemeClr>
                </a:solidFill>
              </a:rPr>
              <a:t>construct</a:t>
            </a:r>
            <a:r>
              <a:rPr lang="en-US" noProof="1" smtClean="0"/>
              <a:t>($name</a:t>
            </a:r>
            <a:r>
              <a:rPr lang="en-US" noProof="1"/>
              <a:t>,</a:t>
            </a:r>
            <a:r>
              <a:rPr lang="en-US" noProof="1">
                <a:latin typeface="+mn-lt"/>
              </a:rPr>
              <a:t> </a:t>
            </a:r>
            <a:r>
              <a:rPr lang="en-US" noProof="1" smtClean="0">
                <a:latin typeface="+mn-lt"/>
              </a:rPr>
              <a:t>$</a:t>
            </a:r>
            <a:r>
              <a:rPr lang="en-US" noProof="1" smtClean="0"/>
              <a:t>email</a:t>
            </a:r>
            <a:r>
              <a:rPr lang="en-US" noProof="1"/>
              <a:t>,</a:t>
            </a:r>
            <a:r>
              <a:rPr lang="en-US" noProof="1">
                <a:latin typeface="+mn-lt"/>
              </a:rPr>
              <a:t> </a:t>
            </a:r>
            <a:r>
              <a:rPr lang="en-US" noProof="1" smtClean="0">
                <a:latin typeface="+mn-lt"/>
              </a:rPr>
              <a:t>$</a:t>
            </a:r>
            <a:r>
              <a:rPr lang="en-US" noProof="1" smtClean="0"/>
              <a:t>subject</a:t>
            </a:r>
            <a:r>
              <a:rPr lang="en-US" noProof="1"/>
              <a:t>) {</a:t>
            </a:r>
          </a:p>
          <a:p>
            <a:r>
              <a:rPr lang="en-US" noProof="1"/>
              <a:t>    </a:t>
            </a:r>
            <a:r>
              <a:rPr lang="en-US" noProof="1" smtClean="0">
                <a:solidFill>
                  <a:schemeClr val="tx2">
                    <a:lumMod val="75000"/>
                  </a:schemeClr>
                </a:solidFill>
              </a:rPr>
              <a:t>parent::__construct</a:t>
            </a:r>
            <a:r>
              <a:rPr lang="en-US" noProof="1" smtClean="0"/>
              <a:t>($name</a:t>
            </a:r>
            <a:r>
              <a:rPr lang="en-US" noProof="1"/>
              <a:t>, </a:t>
            </a:r>
            <a:r>
              <a:rPr lang="en-US" noProof="1" smtClean="0"/>
              <a:t>$email</a:t>
            </a:r>
            <a:r>
              <a:rPr lang="en-US" noProof="1"/>
              <a:t>);</a:t>
            </a:r>
          </a:p>
          <a:p>
            <a:r>
              <a:rPr lang="en-US" noProof="1"/>
              <a:t> </a:t>
            </a:r>
            <a:r>
              <a:rPr lang="en-US" noProof="1" smtClean="0"/>
              <a:t>   </a:t>
            </a:r>
            <a:r>
              <a:rPr lang="en-US" noProof="1" smtClean="0">
                <a:solidFill>
                  <a:schemeClr val="tx2">
                    <a:lumMod val="75000"/>
                  </a:schemeClr>
                </a:solidFill>
              </a:rPr>
              <a:t>$this</a:t>
            </a:r>
            <a:r>
              <a:rPr lang="en-US" noProof="1" smtClean="0"/>
              <a:t>-&gt;subject </a:t>
            </a:r>
            <a:r>
              <a:rPr lang="en-US" noProof="1"/>
              <a:t>= </a:t>
            </a:r>
            <a:r>
              <a:rPr lang="en-US" noProof="1" smtClean="0"/>
              <a:t>$subject</a:t>
            </a:r>
            <a:r>
              <a:rPr lang="en-US" noProof="1"/>
              <a:t>;</a:t>
            </a:r>
          </a:p>
          <a:p>
            <a:r>
              <a:rPr lang="en-US" noProof="1"/>
              <a:t>  }</a:t>
            </a:r>
          </a:p>
          <a:p>
            <a:r>
              <a:rPr lang="en-US" noProof="1"/>
              <a:t>}</a:t>
            </a:r>
          </a:p>
        </p:txBody>
      </p:sp>
      <p:sp>
        <p:nvSpPr>
          <p:cNvPr id="9" name="AutoShape 25"/>
          <p:cNvSpPr>
            <a:spLocks noChangeArrowheads="1"/>
          </p:cNvSpPr>
          <p:nvPr/>
        </p:nvSpPr>
        <p:spPr bwMode="auto">
          <a:xfrm>
            <a:off x="5716144" y="2587123"/>
            <a:ext cx="3045268" cy="994277"/>
          </a:xfrm>
          <a:prstGeom prst="wedgeRoundRectCallout">
            <a:avLst>
              <a:gd name="adj1" fmla="val -64335"/>
              <a:gd name="adj2" fmla="val 5793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class </a:t>
            </a:r>
            <a:r>
              <a:rPr lang="en-US" sz="3000" b="1" noProof="1">
                <a:solidFill>
                  <a:schemeClr val="tx2">
                    <a:lumMod val="75000"/>
                  </a:schemeClr>
                </a:solidFill>
                <a:latin typeface="Consolas" panose="020B0609020204030204" pitchFamily="49" charset="0"/>
              </a:rPr>
              <a:t>Teacher</a:t>
            </a:r>
            <a:r>
              <a:rPr lang="en-US" sz="3000" noProof="1">
                <a:solidFill>
                  <a:srgbClr val="FFFFFF"/>
                </a:solidFill>
              </a:rPr>
              <a:t> inherits </a:t>
            </a:r>
            <a:r>
              <a:rPr lang="en-US" sz="3000" b="1" noProof="1">
                <a:solidFill>
                  <a:schemeClr val="tx2">
                    <a:lumMod val="75000"/>
                  </a:schemeClr>
                </a:solidFill>
                <a:latin typeface="Consolas" panose="020B0609020204030204" pitchFamily="49" charset="0"/>
              </a:rPr>
              <a:t>Person</a:t>
            </a:r>
          </a:p>
        </p:txBody>
      </p:sp>
      <p:sp>
        <p:nvSpPr>
          <p:cNvPr id="10" name="AutoShape 25"/>
          <p:cNvSpPr>
            <a:spLocks noChangeArrowheads="1"/>
          </p:cNvSpPr>
          <p:nvPr/>
        </p:nvSpPr>
        <p:spPr bwMode="auto">
          <a:xfrm>
            <a:off x="4570412" y="5867400"/>
            <a:ext cx="4469319" cy="838200"/>
          </a:xfrm>
          <a:prstGeom prst="wedgeRoundRectCallout">
            <a:avLst>
              <a:gd name="adj1" fmla="val 16382"/>
              <a:gd name="adj2" fmla="val -8606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Invoke the </a:t>
            </a:r>
            <a:r>
              <a:rPr lang="en-US" sz="3000" noProof="1">
                <a:solidFill>
                  <a:schemeClr val="tx2">
                    <a:lumMod val="75000"/>
                  </a:schemeClr>
                </a:solidFill>
              </a:rPr>
              <a:t>parent constructor</a:t>
            </a:r>
            <a:endParaRPr lang="en-US" sz="3000" b="1" noProof="1">
              <a:solidFill>
                <a:schemeClr val="tx2">
                  <a:lumMod val="75000"/>
                </a:schemeClr>
              </a:solidFill>
              <a:latin typeface="Consolas" panose="020B0609020204030204" pitchFamily="49" charset="0"/>
            </a:endParaRPr>
          </a:p>
        </p:txBody>
      </p:sp>
      <p:sp>
        <p:nvSpPr>
          <p:cNvPr id="3" name="Rectangle 2"/>
          <p:cNvSpPr/>
          <p:nvPr/>
        </p:nvSpPr>
        <p:spPr>
          <a:xfrm>
            <a:off x="3477160" y="3745916"/>
            <a:ext cx="2957176" cy="436980"/>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Rectangle 10"/>
          <p:cNvSpPr/>
          <p:nvPr/>
        </p:nvSpPr>
        <p:spPr>
          <a:xfrm>
            <a:off x="1577568" y="5049420"/>
            <a:ext cx="6498044" cy="436980"/>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cxnSp>
        <p:nvCxnSpPr>
          <p:cNvPr id="12" name="Straight Arrow Connector 35"/>
          <p:cNvCxnSpPr>
            <a:stCxn id="19" idx="0"/>
            <a:endCxn id="14" idx="2"/>
          </p:cNvCxnSpPr>
          <p:nvPr/>
        </p:nvCxnSpPr>
        <p:spPr>
          <a:xfrm flipV="1">
            <a:off x="10316933" y="3564163"/>
            <a:ext cx="0" cy="1087601"/>
          </a:xfrm>
          <a:prstGeom prst="straightConnector1">
            <a:avLst/>
          </a:prstGeom>
          <a:solidFill>
            <a:srgbClr val="F0A22E">
              <a:alpha val="25098"/>
            </a:srgbClr>
          </a:solidFill>
          <a:ln w="5715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13" name="Group 12"/>
          <p:cNvGrpSpPr/>
          <p:nvPr/>
        </p:nvGrpSpPr>
        <p:grpSpPr>
          <a:xfrm>
            <a:off x="9218612" y="1496598"/>
            <a:ext cx="2196641" cy="2067565"/>
            <a:chOff x="4446384" y="1457528"/>
            <a:chExt cx="2943427" cy="1874912"/>
          </a:xfrm>
        </p:grpSpPr>
        <p:sp>
          <p:nvSpPr>
            <p:cNvPr id="14" name="Rectangle: Rounded Corners 6"/>
            <p:cNvSpPr/>
            <p:nvPr/>
          </p:nvSpPr>
          <p:spPr>
            <a:xfrm>
              <a:off x="4446384" y="1457528"/>
              <a:ext cx="2943427" cy="1874912"/>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15" name="Rectangle: Rounded Corners 13"/>
            <p:cNvSpPr/>
            <p:nvPr/>
          </p:nvSpPr>
          <p:spPr>
            <a:xfrm>
              <a:off x="4770843" y="204372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p>
          </p:txBody>
        </p:sp>
        <p:sp>
          <p:nvSpPr>
            <p:cNvPr id="16" name="TextBox 15"/>
            <p:cNvSpPr txBox="1"/>
            <p:nvPr/>
          </p:nvSpPr>
          <p:spPr>
            <a:xfrm>
              <a:off x="4570411" y="1495064"/>
              <a:ext cx="2482096" cy="530286"/>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Person</a:t>
              </a:r>
            </a:p>
          </p:txBody>
        </p:sp>
        <p:sp>
          <p:nvSpPr>
            <p:cNvPr id="17" name="Rectangle: Rounded Corners 13"/>
            <p:cNvSpPr/>
            <p:nvPr/>
          </p:nvSpPr>
          <p:spPr>
            <a:xfrm>
              <a:off x="4770844" y="2558076"/>
              <a:ext cx="2281664"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email</a:t>
              </a:r>
            </a:p>
          </p:txBody>
        </p:sp>
      </p:grpSp>
      <p:grpSp>
        <p:nvGrpSpPr>
          <p:cNvPr id="18" name="Group 17"/>
          <p:cNvGrpSpPr/>
          <p:nvPr/>
        </p:nvGrpSpPr>
        <p:grpSpPr>
          <a:xfrm>
            <a:off x="9218612" y="4651764"/>
            <a:ext cx="2196641" cy="1512536"/>
            <a:chOff x="4446384" y="1457528"/>
            <a:chExt cx="2943427" cy="1371600"/>
          </a:xfrm>
        </p:grpSpPr>
        <p:sp>
          <p:nvSpPr>
            <p:cNvPr id="19" name="Rectangle: Rounded Corners 6"/>
            <p:cNvSpPr/>
            <p:nvPr/>
          </p:nvSpPr>
          <p:spPr>
            <a:xfrm>
              <a:off x="4446384" y="1457528"/>
              <a:ext cx="2943427" cy="13716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20" name="Rectangle: Rounded Corners 13"/>
            <p:cNvSpPr/>
            <p:nvPr/>
          </p:nvSpPr>
          <p:spPr>
            <a:xfrm>
              <a:off x="4770843" y="2051740"/>
              <a:ext cx="2281666" cy="514356"/>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subject</a:t>
              </a:r>
            </a:p>
          </p:txBody>
        </p:sp>
        <p:sp>
          <p:nvSpPr>
            <p:cNvPr id="21" name="TextBox 20"/>
            <p:cNvSpPr txBox="1"/>
            <p:nvPr/>
          </p:nvSpPr>
          <p:spPr>
            <a:xfrm>
              <a:off x="4570411" y="1503083"/>
              <a:ext cx="2482096" cy="530286"/>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Teacher</a:t>
              </a:r>
            </a:p>
          </p:txBody>
        </p:sp>
      </p:grpSp>
    </p:spTree>
    <p:extLst>
      <p:ext uri="{BB962C8B-B14F-4D97-AF65-F5344CB8AC3E}">
        <p14:creationId xmlns:p14="http://schemas.microsoft.com/office/powerpoint/2010/main" val="3890164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3"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4" name="Title 3"/>
          <p:cNvSpPr>
            <a:spLocks noGrp="1"/>
          </p:cNvSpPr>
          <p:nvPr>
            <p:ph type="title"/>
          </p:nvPr>
        </p:nvSpPr>
        <p:spPr/>
        <p:txBody>
          <a:bodyPr/>
          <a:lstStyle/>
          <a:p>
            <a:r>
              <a:rPr lang="en-US" dirty="0"/>
              <a:t>Class Inheritance – Example (2)</a:t>
            </a:r>
          </a:p>
        </p:txBody>
      </p:sp>
      <p:sp>
        <p:nvSpPr>
          <p:cNvPr id="5" name="Text Placeholder 3"/>
          <p:cNvSpPr txBox="1">
            <a:spLocks/>
          </p:cNvSpPr>
          <p:nvPr/>
        </p:nvSpPr>
        <p:spPr>
          <a:xfrm>
            <a:off x="700936" y="1408888"/>
            <a:ext cx="10803676" cy="21305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200" noProof="1" smtClean="0">
                <a:solidFill>
                  <a:schemeClr val="tx2">
                    <a:lumMod val="75000"/>
                  </a:schemeClr>
                </a:solidFill>
              </a:rPr>
              <a:t>$</a:t>
            </a:r>
            <a:r>
              <a:rPr lang="en-US" sz="3000" noProof="1" smtClean="0">
                <a:solidFill>
                  <a:schemeClr val="tx2">
                    <a:lumMod val="75000"/>
                  </a:schemeClr>
                </a:solidFill>
              </a:rPr>
              <a:t>p</a:t>
            </a:r>
            <a:r>
              <a:rPr lang="en-US" sz="3000" noProof="1" smtClean="0"/>
              <a:t> </a:t>
            </a:r>
            <a:r>
              <a:rPr lang="en-US" sz="3000" noProof="1"/>
              <a:t>= </a:t>
            </a:r>
            <a:r>
              <a:rPr lang="en-US" sz="3000" noProof="1">
                <a:solidFill>
                  <a:schemeClr val="tx2">
                    <a:lumMod val="75000"/>
                  </a:schemeClr>
                </a:solidFill>
              </a:rPr>
              <a:t>new Person</a:t>
            </a:r>
            <a:r>
              <a:rPr lang="en-US" sz="3000" noProof="1"/>
              <a:t>("Maria", "maria@gmail.com");</a:t>
            </a:r>
          </a:p>
          <a:p>
            <a:r>
              <a:rPr lang="en-US" sz="3000" noProof="1" smtClean="0"/>
              <a:t>echo "</a:t>
            </a:r>
            <a:r>
              <a:rPr lang="en-US" sz="3000" noProof="1"/>
              <a:t>Person: " </a:t>
            </a:r>
            <a:r>
              <a:rPr lang="en-US" sz="3000" noProof="1" smtClean="0"/>
              <a:t>.</a:t>
            </a:r>
            <a:endParaRPr lang="en-US" sz="3000" noProof="1"/>
          </a:p>
          <a:p>
            <a:r>
              <a:rPr lang="en-US" sz="3000" noProof="1"/>
              <a:t>  </a:t>
            </a:r>
            <a:r>
              <a:rPr lang="en-US" sz="3000" noProof="1" smtClean="0">
                <a:solidFill>
                  <a:schemeClr val="tx2">
                    <a:lumMod val="75000"/>
                  </a:schemeClr>
                </a:solidFill>
              </a:rPr>
              <a:t>$p-&gt;name</a:t>
            </a:r>
            <a:r>
              <a:rPr lang="en-US" sz="3000" noProof="1" smtClean="0"/>
              <a:t> </a:t>
            </a:r>
            <a:r>
              <a:rPr lang="en-US" sz="3000" noProof="1"/>
              <a:t>.</a:t>
            </a:r>
            <a:r>
              <a:rPr lang="en-US" sz="3000" noProof="1" smtClean="0"/>
              <a:t> </a:t>
            </a:r>
            <a:r>
              <a:rPr lang="en-US" sz="3000" noProof="1"/>
              <a:t>' (' </a:t>
            </a:r>
            <a:r>
              <a:rPr lang="en-US" sz="3000" noProof="1" smtClean="0"/>
              <a:t>. </a:t>
            </a:r>
            <a:r>
              <a:rPr lang="en-US" sz="3200" noProof="1" smtClean="0">
                <a:solidFill>
                  <a:schemeClr val="tx2">
                    <a:lumMod val="75000"/>
                  </a:schemeClr>
                </a:solidFill>
              </a:rPr>
              <a:t>$</a:t>
            </a:r>
            <a:r>
              <a:rPr lang="en-US" sz="3000" noProof="1" smtClean="0">
                <a:solidFill>
                  <a:schemeClr val="tx2">
                    <a:lumMod val="75000"/>
                  </a:schemeClr>
                </a:solidFill>
              </a:rPr>
              <a:t>p-&gt;email</a:t>
            </a:r>
            <a:r>
              <a:rPr lang="en-US" sz="3000" noProof="1" smtClean="0"/>
              <a:t> </a:t>
            </a:r>
            <a:r>
              <a:rPr lang="en-US" sz="3000" noProof="1"/>
              <a:t>.</a:t>
            </a:r>
            <a:r>
              <a:rPr lang="en-US" sz="3000" noProof="1" smtClean="0"/>
              <a:t> ')';</a:t>
            </a:r>
            <a:endParaRPr lang="en-US" sz="3000" noProof="1"/>
          </a:p>
          <a:p>
            <a:pPr>
              <a:spcBef>
                <a:spcPts val="600"/>
              </a:spcBef>
              <a:spcAft>
                <a:spcPts val="0"/>
              </a:spcAft>
            </a:pPr>
            <a:r>
              <a:rPr lang="en-US" sz="3000" noProof="1">
                <a:solidFill>
                  <a:schemeClr val="tx2">
                    <a:lumMod val="75000"/>
                  </a:schemeClr>
                </a:solidFill>
              </a:rPr>
              <a:t>// </a:t>
            </a:r>
            <a:r>
              <a:rPr lang="en-US" sz="3000" i="1" noProof="1">
                <a:solidFill>
                  <a:schemeClr val="tx2">
                    <a:lumMod val="75000"/>
                  </a:schemeClr>
                </a:solidFill>
              </a:rPr>
              <a:t>Person: Maria (maria@gmail.com)</a:t>
            </a:r>
          </a:p>
        </p:txBody>
      </p:sp>
      <p:sp>
        <p:nvSpPr>
          <p:cNvPr id="12" name="Text Placeholder 3"/>
          <p:cNvSpPr txBox="1">
            <a:spLocks/>
          </p:cNvSpPr>
          <p:nvPr/>
        </p:nvSpPr>
        <p:spPr>
          <a:xfrm>
            <a:off x="700936" y="3950790"/>
            <a:ext cx="10803676" cy="26230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200" noProof="1" smtClean="0">
                <a:solidFill>
                  <a:schemeClr val="tx2">
                    <a:lumMod val="75000"/>
                  </a:schemeClr>
                </a:solidFill>
              </a:rPr>
              <a:t>$</a:t>
            </a:r>
            <a:r>
              <a:rPr lang="en-US" sz="3000" noProof="1" smtClean="0">
                <a:solidFill>
                  <a:schemeClr val="tx2">
                    <a:lumMod val="75000"/>
                  </a:schemeClr>
                </a:solidFill>
              </a:rPr>
              <a:t>t</a:t>
            </a:r>
            <a:r>
              <a:rPr lang="en-US" sz="3000" noProof="1" smtClean="0"/>
              <a:t> </a:t>
            </a:r>
            <a:r>
              <a:rPr lang="en-US" sz="3000" noProof="1"/>
              <a:t>= </a:t>
            </a:r>
            <a:r>
              <a:rPr lang="en-US" sz="3000" noProof="1">
                <a:solidFill>
                  <a:schemeClr val="tx2">
                    <a:lumMod val="75000"/>
                  </a:schemeClr>
                </a:solidFill>
              </a:rPr>
              <a:t>new Teacher</a:t>
            </a:r>
            <a:r>
              <a:rPr lang="en-US" sz="3000" noProof="1"/>
              <a:t>("Ivan",</a:t>
            </a:r>
            <a:r>
              <a:rPr lang="en-US" sz="3000" noProof="1">
                <a:latin typeface="+mn-lt"/>
              </a:rPr>
              <a:t> </a:t>
            </a:r>
            <a:r>
              <a:rPr lang="en-US" sz="3000" noProof="1"/>
              <a:t>"iv@yahoo.com",</a:t>
            </a:r>
            <a:r>
              <a:rPr lang="en-US" sz="3000" noProof="1">
                <a:latin typeface="+mn-lt"/>
              </a:rPr>
              <a:t> </a:t>
            </a:r>
            <a:r>
              <a:rPr lang="en-US" sz="3000" noProof="1"/>
              <a:t>"PHP");</a:t>
            </a:r>
          </a:p>
          <a:p>
            <a:r>
              <a:rPr lang="en-US" sz="3000" noProof="1" smtClean="0"/>
              <a:t>echo "Teacher</a:t>
            </a:r>
            <a:r>
              <a:rPr lang="en-US" sz="3000" noProof="1"/>
              <a:t>: " </a:t>
            </a:r>
            <a:r>
              <a:rPr lang="en-US" sz="3000" noProof="1" smtClean="0"/>
              <a:t>. </a:t>
            </a:r>
            <a:r>
              <a:rPr lang="en-US" sz="3200" noProof="1" smtClean="0">
                <a:solidFill>
                  <a:schemeClr val="tx2">
                    <a:lumMod val="75000"/>
                  </a:schemeClr>
                </a:solidFill>
              </a:rPr>
              <a:t>$</a:t>
            </a:r>
            <a:r>
              <a:rPr lang="en-US" sz="3000" noProof="1" smtClean="0">
                <a:solidFill>
                  <a:schemeClr val="tx2">
                    <a:lumMod val="75000"/>
                  </a:schemeClr>
                </a:solidFill>
              </a:rPr>
              <a:t>t-&gt;name</a:t>
            </a:r>
            <a:r>
              <a:rPr lang="en-US" sz="3000" noProof="1" smtClean="0"/>
              <a:t> </a:t>
            </a:r>
            <a:r>
              <a:rPr lang="en-US" sz="3000" noProof="1"/>
              <a:t>.</a:t>
            </a:r>
          </a:p>
          <a:p>
            <a:r>
              <a:rPr lang="en-US" sz="3000" noProof="1"/>
              <a:t>  ' (' </a:t>
            </a:r>
            <a:r>
              <a:rPr lang="en-US" sz="3000" noProof="1" smtClean="0"/>
              <a:t>. </a:t>
            </a:r>
            <a:r>
              <a:rPr lang="en-US" sz="3200" noProof="1" smtClean="0">
                <a:solidFill>
                  <a:schemeClr val="tx2">
                    <a:lumMod val="75000"/>
                  </a:schemeClr>
                </a:solidFill>
              </a:rPr>
              <a:t>$</a:t>
            </a:r>
            <a:r>
              <a:rPr lang="en-US" sz="3000" noProof="1" smtClean="0">
                <a:solidFill>
                  <a:schemeClr val="tx2">
                    <a:lumMod val="75000"/>
                  </a:schemeClr>
                </a:solidFill>
              </a:rPr>
              <a:t>t-&gt;email</a:t>
            </a:r>
            <a:r>
              <a:rPr lang="en-US" sz="3000" noProof="1" smtClean="0"/>
              <a:t> </a:t>
            </a:r>
            <a:r>
              <a:rPr lang="en-US" sz="3000" noProof="1"/>
              <a:t>.</a:t>
            </a:r>
            <a:r>
              <a:rPr lang="en-US" sz="3000" noProof="1" smtClean="0"/>
              <a:t> </a:t>
            </a:r>
            <a:r>
              <a:rPr lang="en-US" sz="3000" noProof="1"/>
              <a:t>'), teaches ' </a:t>
            </a:r>
            <a:r>
              <a:rPr lang="en-US" sz="3000" noProof="1" smtClean="0"/>
              <a:t>. </a:t>
            </a:r>
            <a:r>
              <a:rPr lang="en-US" sz="3200" noProof="1" smtClean="0">
                <a:solidFill>
                  <a:schemeClr val="tx2">
                    <a:lumMod val="75000"/>
                  </a:schemeClr>
                </a:solidFill>
              </a:rPr>
              <a:t>$</a:t>
            </a:r>
            <a:r>
              <a:rPr lang="en-US" sz="3000" noProof="1" smtClean="0">
                <a:solidFill>
                  <a:schemeClr val="tx2">
                    <a:lumMod val="75000"/>
                  </a:schemeClr>
                </a:solidFill>
              </a:rPr>
              <a:t>t-&gt;subject </a:t>
            </a:r>
            <a:r>
              <a:rPr lang="en-US" sz="3000" noProof="1" smtClean="0"/>
              <a:t>.')';</a:t>
            </a:r>
            <a:endParaRPr lang="en-US" sz="3000" noProof="1"/>
          </a:p>
          <a:p>
            <a:pPr>
              <a:spcBef>
                <a:spcPts val="600"/>
              </a:spcBef>
              <a:spcAft>
                <a:spcPts val="0"/>
              </a:spcAft>
            </a:pPr>
            <a:r>
              <a:rPr lang="en-US" sz="3000" noProof="1">
                <a:solidFill>
                  <a:schemeClr val="tx2">
                    <a:lumMod val="75000"/>
                  </a:schemeClr>
                </a:solidFill>
              </a:rPr>
              <a:t>// </a:t>
            </a:r>
            <a:r>
              <a:rPr lang="en-US" sz="3000" i="1" noProof="1">
                <a:solidFill>
                  <a:schemeClr val="tx2">
                    <a:lumMod val="75000"/>
                  </a:schemeClr>
                </a:solidFill>
              </a:rPr>
              <a:t>Teacher: Ivan (iv@yahoo.com), teaches PHP</a:t>
            </a:r>
          </a:p>
        </p:txBody>
      </p:sp>
    </p:spTree>
    <p:extLst>
      <p:ext uri="{BB962C8B-B14F-4D97-AF65-F5344CB8AC3E}">
        <p14:creationId xmlns:p14="http://schemas.microsoft.com/office/powerpoint/2010/main" val="3078671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36700" y="1404099"/>
            <a:ext cx="3326320" cy="2296437"/>
          </a:xfrm>
        </p:spPr>
        <p:txBody>
          <a:bodyPr/>
          <a:lstStyle/>
          <a:p>
            <a:r>
              <a:rPr lang="en-US" dirty="0"/>
              <a:t>Accessing Parent Members</a:t>
            </a:r>
          </a:p>
        </p:txBody>
      </p:sp>
      <p:sp>
        <p:nvSpPr>
          <p:cNvPr id="6" name="Text Placeholder 5"/>
          <p:cNvSpPr>
            <a:spLocks noGrp="1"/>
          </p:cNvSpPr>
          <p:nvPr>
            <p:ph type="body" idx="1"/>
          </p:nvPr>
        </p:nvSpPr>
        <p:spPr>
          <a:xfrm>
            <a:off x="8036700" y="4015399"/>
            <a:ext cx="3326320" cy="2156801"/>
          </a:xfrm>
        </p:spPr>
        <p:txBody>
          <a:bodyPr/>
          <a:lstStyle/>
          <a:p>
            <a:r>
              <a:rPr lang="en-US" dirty="0"/>
              <a:t>Invoking Parent Methods</a:t>
            </a:r>
          </a:p>
        </p:txBody>
      </p:sp>
      <p:cxnSp>
        <p:nvCxnSpPr>
          <p:cNvPr id="10" name="Straight Arrow Connector 35"/>
          <p:cNvCxnSpPr>
            <a:stCxn id="35" idx="0"/>
            <a:endCxn id="12" idx="2"/>
          </p:cNvCxnSpPr>
          <p:nvPr/>
        </p:nvCxnSpPr>
        <p:spPr>
          <a:xfrm rot="5400000" flipH="1" flipV="1">
            <a:off x="3116171" y="2908423"/>
            <a:ext cx="467695" cy="1653228"/>
          </a:xfrm>
          <a:prstGeom prst="bentConnector3">
            <a:avLst>
              <a:gd name="adj1" fmla="val 50000"/>
            </a:avLst>
          </a:prstGeom>
          <a:solidFill>
            <a:srgbClr val="F0A22E">
              <a:alpha val="25098"/>
            </a:srgbClr>
          </a:solidFill>
          <a:ln w="5715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p:cNvGrpSpPr/>
          <p:nvPr/>
        </p:nvGrpSpPr>
        <p:grpSpPr>
          <a:xfrm>
            <a:off x="2237341" y="304799"/>
            <a:ext cx="3878581" cy="3196390"/>
            <a:chOff x="4446384" y="1457530"/>
            <a:chExt cx="2943427" cy="2135810"/>
          </a:xfrm>
        </p:grpSpPr>
        <p:sp>
          <p:nvSpPr>
            <p:cNvPr id="12" name="Rectangle: Rounded Corners 6"/>
            <p:cNvSpPr/>
            <p:nvPr/>
          </p:nvSpPr>
          <p:spPr>
            <a:xfrm>
              <a:off x="4446384" y="1457530"/>
              <a:ext cx="2943427" cy="213581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13" name="Rectangle: Rounded Corners 13"/>
            <p:cNvSpPr/>
            <p:nvPr/>
          </p:nvSpPr>
          <p:spPr>
            <a:xfrm>
              <a:off x="4770843" y="2043720"/>
              <a:ext cx="2281666" cy="448984"/>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p>
          </p:txBody>
        </p:sp>
        <p:sp>
          <p:nvSpPr>
            <p:cNvPr id="15" name="TextBox 14"/>
            <p:cNvSpPr txBox="1"/>
            <p:nvPr/>
          </p:nvSpPr>
          <p:spPr>
            <a:xfrm>
              <a:off x="4570412" y="1495064"/>
              <a:ext cx="1795789" cy="482078"/>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Person</a:t>
              </a:r>
            </a:p>
          </p:txBody>
        </p:sp>
        <p:sp>
          <p:nvSpPr>
            <p:cNvPr id="16" name="Rectangle: Rounded Corners 13"/>
            <p:cNvSpPr/>
            <p:nvPr/>
          </p:nvSpPr>
          <p:spPr>
            <a:xfrm>
              <a:off x="4770844" y="2494477"/>
              <a:ext cx="2281664" cy="448984"/>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email</a:t>
              </a:r>
            </a:p>
          </p:txBody>
        </p:sp>
        <p:sp>
          <p:nvSpPr>
            <p:cNvPr id="17" name="Rectangle: Rounded Corners 13"/>
            <p:cNvSpPr/>
            <p:nvPr/>
          </p:nvSpPr>
          <p:spPr>
            <a:xfrm>
              <a:off x="4770844" y="2939270"/>
              <a:ext cx="2281664" cy="448984"/>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__toString()</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pSp>
      <p:grpSp>
        <p:nvGrpSpPr>
          <p:cNvPr id="34" name="Group 33"/>
          <p:cNvGrpSpPr/>
          <p:nvPr/>
        </p:nvGrpSpPr>
        <p:grpSpPr>
          <a:xfrm>
            <a:off x="760412" y="3968884"/>
            <a:ext cx="3525983" cy="2584316"/>
            <a:chOff x="4446384" y="1457528"/>
            <a:chExt cx="2943427" cy="1682720"/>
          </a:xfrm>
        </p:grpSpPr>
        <p:sp>
          <p:nvSpPr>
            <p:cNvPr id="35" name="Rectangle: Rounded Corners 6"/>
            <p:cNvSpPr/>
            <p:nvPr/>
          </p:nvSpPr>
          <p:spPr>
            <a:xfrm>
              <a:off x="4446384" y="1457528"/>
              <a:ext cx="2943427" cy="168272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36" name="Rectangle: Rounded Corners 13"/>
            <p:cNvSpPr/>
            <p:nvPr/>
          </p:nvSpPr>
          <p:spPr>
            <a:xfrm>
              <a:off x="4770843" y="2051740"/>
              <a:ext cx="2281666" cy="429804"/>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subject</a:t>
              </a:r>
            </a:p>
          </p:txBody>
        </p:sp>
        <p:sp>
          <p:nvSpPr>
            <p:cNvPr id="37" name="TextBox 36"/>
            <p:cNvSpPr txBox="1"/>
            <p:nvPr/>
          </p:nvSpPr>
          <p:spPr>
            <a:xfrm>
              <a:off x="4570412" y="1503083"/>
              <a:ext cx="1981899" cy="482079"/>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Teacher</a:t>
              </a:r>
            </a:p>
          </p:txBody>
        </p:sp>
        <p:sp>
          <p:nvSpPr>
            <p:cNvPr id="21" name="Rectangle: Rounded Corners 13"/>
            <p:cNvSpPr/>
            <p:nvPr/>
          </p:nvSpPr>
          <p:spPr>
            <a:xfrm>
              <a:off x="4770843" y="2481544"/>
              <a:ext cx="2281666" cy="433131"/>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__toString()</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pSp>
      <p:cxnSp>
        <p:nvCxnSpPr>
          <p:cNvPr id="26" name="Straight Arrow Connector 35"/>
          <p:cNvCxnSpPr>
            <a:stCxn id="44" idx="0"/>
            <a:endCxn id="12" idx="2"/>
          </p:cNvCxnSpPr>
          <p:nvPr/>
        </p:nvCxnSpPr>
        <p:spPr>
          <a:xfrm rot="16200000" flipV="1">
            <a:off x="4782180" y="2895642"/>
            <a:ext cx="467695" cy="1678789"/>
          </a:xfrm>
          <a:prstGeom prst="bentConnector3">
            <a:avLst>
              <a:gd name="adj1" fmla="val 50000"/>
            </a:avLst>
          </a:prstGeom>
          <a:solidFill>
            <a:srgbClr val="F0A22E">
              <a:alpha val="25098"/>
            </a:srgbClr>
          </a:solidFill>
          <a:ln w="57150">
            <a:solidFill>
              <a:srgbClr val="F3CD60"/>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9" name="Connector: Elbow 8"/>
          <p:cNvCxnSpPr>
            <a:stCxn id="21" idx="1"/>
            <a:endCxn id="17" idx="1"/>
          </p:cNvCxnSpPr>
          <p:nvPr/>
        </p:nvCxnSpPr>
        <p:spPr>
          <a:xfrm rot="10800000" flipH="1">
            <a:off x="1149087" y="2858296"/>
            <a:ext cx="1515798" cy="3015871"/>
          </a:xfrm>
          <a:prstGeom prst="bentConnector3">
            <a:avLst>
              <a:gd name="adj1" fmla="val -39759"/>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Connector: Elbow 37"/>
          <p:cNvCxnSpPr>
            <a:stCxn id="47" idx="3"/>
            <a:endCxn id="17" idx="3"/>
          </p:cNvCxnSpPr>
          <p:nvPr/>
        </p:nvCxnSpPr>
        <p:spPr>
          <a:xfrm flipH="1" flipV="1">
            <a:off x="5671455" y="2858295"/>
            <a:ext cx="1542897" cy="3014720"/>
          </a:xfrm>
          <a:prstGeom prst="bentConnector3">
            <a:avLst>
              <a:gd name="adj1" fmla="val -3906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4092429" y="3968884"/>
            <a:ext cx="3525983" cy="2584316"/>
            <a:chOff x="4446384" y="1457528"/>
            <a:chExt cx="2943427" cy="1682720"/>
          </a:xfrm>
        </p:grpSpPr>
        <p:sp>
          <p:nvSpPr>
            <p:cNvPr id="44" name="Rectangle: Rounded Corners 6"/>
            <p:cNvSpPr/>
            <p:nvPr/>
          </p:nvSpPr>
          <p:spPr>
            <a:xfrm>
              <a:off x="4446384" y="1457528"/>
              <a:ext cx="2943427" cy="168272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endParaRPr>
            </a:p>
          </p:txBody>
        </p:sp>
        <p:sp>
          <p:nvSpPr>
            <p:cNvPr id="45" name="Rectangle: Rounded Corners 13"/>
            <p:cNvSpPr/>
            <p:nvPr/>
          </p:nvSpPr>
          <p:spPr>
            <a:xfrm>
              <a:off x="4770843" y="2051740"/>
              <a:ext cx="2281666" cy="428307"/>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course</a:t>
              </a:r>
            </a:p>
          </p:txBody>
        </p:sp>
        <p:sp>
          <p:nvSpPr>
            <p:cNvPr id="46" name="TextBox 45"/>
            <p:cNvSpPr txBox="1"/>
            <p:nvPr/>
          </p:nvSpPr>
          <p:spPr>
            <a:xfrm>
              <a:off x="4570412" y="1503083"/>
              <a:ext cx="1981899" cy="482079"/>
            </a:xfrm>
            <a:prstGeom prst="rect">
              <a:avLst/>
            </a:prstGeom>
            <a:noFill/>
          </p:spPr>
          <p:txBody>
            <a:bodyPr wrap="square" rtlCol="0">
              <a:spAutoFit/>
            </a:bodyPr>
            <a:lstStyle/>
            <a:p>
              <a:r>
                <a:rPr lang="en-US" sz="32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Student</a:t>
              </a:r>
            </a:p>
          </p:txBody>
        </p:sp>
        <p:sp>
          <p:nvSpPr>
            <p:cNvPr id="47" name="Rectangle: Rounded Corners 13"/>
            <p:cNvSpPr/>
            <p:nvPr/>
          </p:nvSpPr>
          <p:spPr>
            <a:xfrm>
              <a:off x="4770843" y="2480047"/>
              <a:ext cx="2281666" cy="434628"/>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__toString()</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pSp>
    </p:spTree>
    <p:extLst>
      <p:ext uri="{BB962C8B-B14F-4D97-AF65-F5344CB8AC3E}">
        <p14:creationId xmlns:p14="http://schemas.microsoft.com/office/powerpoint/2010/main" val="1711242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4" name="Title 3"/>
          <p:cNvSpPr>
            <a:spLocks noGrp="1"/>
          </p:cNvSpPr>
          <p:nvPr>
            <p:ph type="title"/>
          </p:nvPr>
        </p:nvSpPr>
        <p:spPr/>
        <p:txBody>
          <a:bodyPr>
            <a:normAutofit fontScale="90000"/>
          </a:bodyPr>
          <a:lstStyle/>
          <a:p>
            <a:r>
              <a:rPr lang="en-US" dirty="0"/>
              <a:t>Inheriting and Replacing </a:t>
            </a:r>
            <a:r>
              <a:rPr lang="en-US" noProof="1" smtClean="0"/>
              <a:t>__toString() </a:t>
            </a:r>
            <a:r>
              <a:rPr lang="en-US" noProof="1"/>
              <a:t>– Person</a:t>
            </a:r>
          </a:p>
        </p:txBody>
      </p:sp>
      <p:sp>
        <p:nvSpPr>
          <p:cNvPr id="5" name="Text Placeholder 3"/>
          <p:cNvSpPr txBox="1">
            <a:spLocks/>
          </p:cNvSpPr>
          <p:nvPr/>
        </p:nvSpPr>
        <p:spPr>
          <a:xfrm>
            <a:off x="777136" y="1250152"/>
            <a:ext cx="10651276" cy="507444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2900" noProof="1">
                <a:solidFill>
                  <a:schemeClr val="tx2">
                    <a:lumMod val="75000"/>
                  </a:schemeClr>
                </a:solidFill>
              </a:rPr>
              <a:t>class</a:t>
            </a:r>
            <a:r>
              <a:rPr lang="en-US" sz="2900" noProof="1"/>
              <a:t> Person {</a:t>
            </a:r>
          </a:p>
          <a:p>
            <a:r>
              <a:rPr lang="en-US" sz="2900" noProof="1"/>
              <a:t>  </a:t>
            </a:r>
            <a:r>
              <a:rPr lang="en-US" sz="2900" noProof="1" smtClean="0"/>
              <a:t>function </a:t>
            </a:r>
            <a:r>
              <a:rPr lang="en-US" sz="2900" noProof="1" smtClean="0">
                <a:solidFill>
                  <a:srgbClr val="F3CD60"/>
                </a:solidFill>
              </a:rPr>
              <a:t>__construct</a:t>
            </a:r>
            <a:r>
              <a:rPr lang="en-US" sz="2900" noProof="1" smtClean="0"/>
              <a:t>($name</a:t>
            </a:r>
            <a:r>
              <a:rPr lang="en-US" sz="2900" noProof="1"/>
              <a:t>, $</a:t>
            </a:r>
            <a:r>
              <a:rPr lang="en-US" sz="2900" noProof="1" smtClean="0"/>
              <a:t>email</a:t>
            </a:r>
            <a:r>
              <a:rPr lang="en-US" sz="2900" noProof="1"/>
              <a:t>) {</a:t>
            </a:r>
          </a:p>
          <a:p>
            <a:r>
              <a:rPr lang="en-US" sz="2900" noProof="1"/>
              <a:t>    </a:t>
            </a:r>
            <a:r>
              <a:rPr lang="en-US" sz="2900" noProof="1" smtClean="0"/>
              <a:t>$this-&gt;name </a:t>
            </a:r>
            <a:r>
              <a:rPr lang="en-US" sz="2900" noProof="1"/>
              <a:t>= </a:t>
            </a:r>
            <a:r>
              <a:rPr lang="en-US" sz="2900" noProof="1" smtClean="0"/>
              <a:t>$name</a:t>
            </a:r>
            <a:r>
              <a:rPr lang="en-US" sz="2900" noProof="1"/>
              <a:t>;</a:t>
            </a:r>
          </a:p>
          <a:p>
            <a:r>
              <a:rPr lang="en-US" sz="2900" noProof="1"/>
              <a:t>    </a:t>
            </a:r>
            <a:r>
              <a:rPr lang="en-US" sz="2900" noProof="1" smtClean="0"/>
              <a:t>$this-&gt;email </a:t>
            </a:r>
            <a:r>
              <a:rPr lang="en-US" sz="2900" noProof="1"/>
              <a:t>= </a:t>
            </a:r>
            <a:r>
              <a:rPr lang="en-US" sz="2900" noProof="1" smtClean="0"/>
              <a:t>$email</a:t>
            </a:r>
            <a:r>
              <a:rPr lang="en-US" sz="2900" noProof="1"/>
              <a:t>;</a:t>
            </a:r>
          </a:p>
          <a:p>
            <a:pPr>
              <a:lnSpc>
                <a:spcPct val="90000"/>
              </a:lnSpc>
            </a:pPr>
            <a:r>
              <a:rPr lang="en-US" sz="2900" noProof="1"/>
              <a:t>  }</a:t>
            </a:r>
          </a:p>
          <a:p>
            <a:pPr>
              <a:spcBef>
                <a:spcPts val="1200"/>
              </a:spcBef>
            </a:pPr>
            <a:r>
              <a:rPr lang="en-US" sz="2900" noProof="1"/>
              <a:t>  </a:t>
            </a:r>
            <a:r>
              <a:rPr lang="en-US" sz="2900" noProof="1" smtClean="0"/>
              <a:t>function </a:t>
            </a:r>
            <a:r>
              <a:rPr lang="en-US" sz="2900" noProof="1" smtClean="0">
                <a:solidFill>
                  <a:schemeClr val="tx2">
                    <a:lumMod val="75000"/>
                  </a:schemeClr>
                </a:solidFill>
              </a:rPr>
              <a:t>__toString</a:t>
            </a:r>
            <a:r>
              <a:rPr lang="en-US" sz="2900" noProof="1" smtClean="0"/>
              <a:t>() </a:t>
            </a:r>
            <a:r>
              <a:rPr lang="en-US" sz="2900" noProof="1"/>
              <a:t>{</a:t>
            </a:r>
          </a:p>
          <a:p>
            <a:r>
              <a:rPr lang="en-US" sz="2900" noProof="1"/>
              <a:t>    $</a:t>
            </a:r>
            <a:r>
              <a:rPr lang="en-US" sz="2900" noProof="1" smtClean="0"/>
              <a:t>className </a:t>
            </a:r>
            <a:r>
              <a:rPr lang="en-US" sz="2900" noProof="1"/>
              <a:t>= </a:t>
            </a:r>
            <a:r>
              <a:rPr lang="en-US" sz="2900" noProof="1">
                <a:solidFill>
                  <a:schemeClr val="tx2">
                    <a:lumMod val="75000"/>
                  </a:schemeClr>
                </a:solidFill>
              </a:rPr>
              <a:t>get_class($this)</a:t>
            </a:r>
            <a:r>
              <a:rPr lang="en-US" sz="2900" noProof="1" smtClean="0"/>
              <a:t>;</a:t>
            </a:r>
            <a:endParaRPr lang="en-US" sz="2900" noProof="1"/>
          </a:p>
          <a:p>
            <a:pPr marL="1166813" indent="-1166813"/>
            <a:r>
              <a:rPr lang="en-US" sz="2900" noProof="1"/>
              <a:t>    </a:t>
            </a:r>
            <a:r>
              <a:rPr lang="en-US" sz="2900" noProof="1" smtClean="0"/>
              <a:t>return $className . '(name: ' . $this-&gt;name . ', email</a:t>
            </a:r>
            <a:r>
              <a:rPr lang="en-US" sz="2900" noProof="1"/>
              <a:t>: </a:t>
            </a:r>
            <a:r>
              <a:rPr lang="en-US" sz="2900" noProof="1" smtClean="0"/>
              <a:t>' . $this-&gt;email . ')';</a:t>
            </a:r>
            <a:endParaRPr lang="en-US" sz="2900" noProof="1"/>
          </a:p>
          <a:p>
            <a:pPr>
              <a:lnSpc>
                <a:spcPct val="90000"/>
              </a:lnSpc>
            </a:pPr>
            <a:r>
              <a:rPr lang="en-US" sz="2900" noProof="1"/>
              <a:t>  }</a:t>
            </a:r>
          </a:p>
          <a:p>
            <a:pPr>
              <a:lnSpc>
                <a:spcPct val="90000"/>
              </a:lnSpc>
            </a:pPr>
            <a:r>
              <a:rPr lang="en-US" sz="2900" noProof="1"/>
              <a:t>}</a:t>
            </a:r>
            <a:endParaRPr lang="en-US" sz="2900" i="1" noProof="1">
              <a:solidFill>
                <a:schemeClr val="tx2">
                  <a:lumMod val="75000"/>
                </a:schemeClr>
              </a:solidFill>
            </a:endParaRPr>
          </a:p>
        </p:txBody>
      </p:sp>
    </p:spTree>
    <p:extLst>
      <p:ext uri="{BB962C8B-B14F-4D97-AF65-F5344CB8AC3E}">
        <p14:creationId xmlns:p14="http://schemas.microsoft.com/office/powerpoint/2010/main" val="4288236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4" name="Title 3"/>
          <p:cNvSpPr>
            <a:spLocks noGrp="1"/>
          </p:cNvSpPr>
          <p:nvPr>
            <p:ph type="title"/>
          </p:nvPr>
        </p:nvSpPr>
        <p:spPr/>
        <p:txBody>
          <a:bodyPr>
            <a:normAutofit fontScale="90000"/>
          </a:bodyPr>
          <a:lstStyle/>
          <a:p>
            <a:r>
              <a:rPr lang="en-US" dirty="0"/>
              <a:t>Inheriting and Replacing </a:t>
            </a:r>
            <a:r>
              <a:rPr lang="en-US" noProof="1" smtClean="0"/>
              <a:t>__toString() </a:t>
            </a:r>
            <a:r>
              <a:rPr lang="en-US" noProof="1"/>
              <a:t>– Teacher</a:t>
            </a:r>
          </a:p>
        </p:txBody>
      </p:sp>
      <p:sp>
        <p:nvSpPr>
          <p:cNvPr id="5" name="Text Placeholder 3"/>
          <p:cNvSpPr txBox="1">
            <a:spLocks/>
          </p:cNvSpPr>
          <p:nvPr/>
        </p:nvSpPr>
        <p:spPr>
          <a:xfrm>
            <a:off x="777136" y="1260722"/>
            <a:ext cx="10651276" cy="545378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lnSpc>
                <a:spcPct val="105000"/>
              </a:lnSpc>
            </a:pPr>
            <a:r>
              <a:rPr lang="en-US" sz="2900" noProof="1">
                <a:solidFill>
                  <a:schemeClr val="tx2">
                    <a:lumMod val="75000"/>
                  </a:schemeClr>
                </a:solidFill>
              </a:rPr>
              <a:t>class</a:t>
            </a:r>
            <a:r>
              <a:rPr lang="en-US" sz="2900" noProof="1"/>
              <a:t> Teacher </a:t>
            </a:r>
            <a:r>
              <a:rPr lang="en-US" sz="2900" noProof="1">
                <a:solidFill>
                  <a:schemeClr val="tx2">
                    <a:lumMod val="75000"/>
                  </a:schemeClr>
                </a:solidFill>
              </a:rPr>
              <a:t>extends</a:t>
            </a:r>
            <a:r>
              <a:rPr lang="en-US" sz="2900" noProof="1"/>
              <a:t> Person {</a:t>
            </a:r>
          </a:p>
          <a:p>
            <a:pPr>
              <a:lnSpc>
                <a:spcPct val="105000"/>
              </a:lnSpc>
            </a:pPr>
            <a:r>
              <a:rPr lang="en-US" sz="2900" noProof="1"/>
              <a:t>  </a:t>
            </a:r>
            <a:r>
              <a:rPr lang="en-US" sz="2900" noProof="1" smtClean="0"/>
              <a:t>function </a:t>
            </a:r>
            <a:r>
              <a:rPr lang="en-US" sz="2900" noProof="1" smtClean="0">
                <a:solidFill>
                  <a:srgbClr val="F3CD60"/>
                </a:solidFill>
              </a:rPr>
              <a:t>__</a:t>
            </a:r>
            <a:r>
              <a:rPr lang="en-US" sz="2900" noProof="1" smtClean="0">
                <a:solidFill>
                  <a:schemeClr val="tx2">
                    <a:lumMod val="75000"/>
                  </a:schemeClr>
                </a:solidFill>
              </a:rPr>
              <a:t>construct</a:t>
            </a:r>
            <a:r>
              <a:rPr lang="en-US" sz="2900" noProof="1" smtClean="0"/>
              <a:t>($name</a:t>
            </a:r>
            <a:r>
              <a:rPr lang="en-US" sz="2900" noProof="1"/>
              <a:t>, $</a:t>
            </a:r>
            <a:r>
              <a:rPr lang="en-US" sz="2900" noProof="1" smtClean="0"/>
              <a:t>email</a:t>
            </a:r>
            <a:r>
              <a:rPr lang="en-US" sz="2900" noProof="1"/>
              <a:t>, </a:t>
            </a:r>
            <a:r>
              <a:rPr lang="en-US" sz="2900" noProof="1" smtClean="0"/>
              <a:t>$subject</a:t>
            </a:r>
            <a:r>
              <a:rPr lang="en-US" sz="2900" noProof="1"/>
              <a:t>) {</a:t>
            </a:r>
          </a:p>
          <a:p>
            <a:pPr>
              <a:lnSpc>
                <a:spcPct val="105000"/>
              </a:lnSpc>
            </a:pPr>
            <a:r>
              <a:rPr lang="en-US" sz="2900" noProof="1"/>
              <a:t>    </a:t>
            </a:r>
            <a:r>
              <a:rPr lang="en-US" sz="2900" noProof="1" smtClean="0">
                <a:solidFill>
                  <a:schemeClr val="tx2">
                    <a:lumMod val="75000"/>
                  </a:schemeClr>
                </a:solidFill>
              </a:rPr>
              <a:t>parent::__construct</a:t>
            </a:r>
            <a:r>
              <a:rPr lang="en-US" sz="2900" noProof="1" smtClean="0"/>
              <a:t>($name</a:t>
            </a:r>
            <a:r>
              <a:rPr lang="en-US" sz="2900" noProof="1"/>
              <a:t>, </a:t>
            </a:r>
            <a:r>
              <a:rPr lang="en-US" sz="2900" noProof="1" smtClean="0"/>
              <a:t>$email</a:t>
            </a:r>
            <a:r>
              <a:rPr lang="en-US" sz="2900" noProof="1"/>
              <a:t>);</a:t>
            </a:r>
          </a:p>
          <a:p>
            <a:pPr>
              <a:lnSpc>
                <a:spcPct val="105000"/>
              </a:lnSpc>
            </a:pPr>
            <a:r>
              <a:rPr lang="en-US" sz="2900" noProof="1"/>
              <a:t>    </a:t>
            </a:r>
            <a:r>
              <a:rPr lang="en-US" sz="2900" noProof="1" smtClean="0"/>
              <a:t>$this-&gt;subject </a:t>
            </a:r>
            <a:r>
              <a:rPr lang="en-US" sz="2900" noProof="1"/>
              <a:t>= </a:t>
            </a:r>
            <a:r>
              <a:rPr lang="en-US" sz="2900" noProof="1" smtClean="0"/>
              <a:t>$subject</a:t>
            </a:r>
            <a:r>
              <a:rPr lang="en-US" sz="2900" noProof="1"/>
              <a:t>;</a:t>
            </a:r>
          </a:p>
          <a:p>
            <a:pPr>
              <a:lnSpc>
                <a:spcPct val="105000"/>
              </a:lnSpc>
            </a:pPr>
            <a:r>
              <a:rPr lang="en-US" sz="2900" noProof="1"/>
              <a:t>  }</a:t>
            </a:r>
          </a:p>
          <a:p>
            <a:pPr>
              <a:lnSpc>
                <a:spcPct val="105000"/>
              </a:lnSpc>
              <a:spcBef>
                <a:spcPts val="1200"/>
              </a:spcBef>
            </a:pPr>
            <a:r>
              <a:rPr lang="en-US" sz="2900" noProof="1"/>
              <a:t>  </a:t>
            </a:r>
            <a:r>
              <a:rPr lang="en-US" sz="2900" noProof="1" smtClean="0"/>
              <a:t>function</a:t>
            </a:r>
            <a:r>
              <a:rPr lang="en-US" sz="2900" noProof="1" smtClean="0">
                <a:solidFill>
                  <a:schemeClr val="tx2">
                    <a:lumMod val="75000"/>
                  </a:schemeClr>
                </a:solidFill>
              </a:rPr>
              <a:t> __toString</a:t>
            </a:r>
            <a:r>
              <a:rPr lang="en-US" sz="2900" noProof="1" smtClean="0"/>
              <a:t>() </a:t>
            </a:r>
            <a:r>
              <a:rPr lang="en-US" sz="2900" noProof="1"/>
              <a:t>{</a:t>
            </a:r>
          </a:p>
          <a:p>
            <a:pPr>
              <a:lnSpc>
                <a:spcPct val="105000"/>
              </a:lnSpc>
            </a:pPr>
            <a:r>
              <a:rPr lang="en-US" sz="2900" noProof="1"/>
              <a:t>   </a:t>
            </a:r>
            <a:r>
              <a:rPr lang="en-US" sz="2900" noProof="1" smtClean="0"/>
              <a:t> $parentString = </a:t>
            </a:r>
            <a:r>
              <a:rPr lang="en-US" sz="2900" noProof="1" smtClean="0">
                <a:solidFill>
                  <a:schemeClr val="tx2">
                    <a:lumMod val="75000"/>
                  </a:schemeClr>
                </a:solidFill>
              </a:rPr>
              <a:t>parent::__toString()</a:t>
            </a:r>
            <a:r>
              <a:rPr lang="en-US" sz="2900" noProof="1" smtClean="0">
                <a:solidFill>
                  <a:srgbClr val="F3CD60"/>
                </a:solidFill>
              </a:rPr>
              <a:t>;</a:t>
            </a:r>
            <a:endParaRPr lang="en-US" sz="2900" noProof="1">
              <a:solidFill>
                <a:srgbClr val="F3CD60"/>
              </a:solidFill>
            </a:endParaRPr>
          </a:p>
          <a:p>
            <a:pPr>
              <a:lnSpc>
                <a:spcPct val="105000"/>
              </a:lnSpc>
            </a:pPr>
            <a:r>
              <a:rPr lang="en-US" sz="2900" noProof="1" smtClean="0"/>
              <a:t>    return $parentString . ' subject: ' . </a:t>
            </a:r>
            <a:r>
              <a:rPr lang="en-US" sz="2900" noProof="1" smtClean="0">
                <a:latin typeface="+mn-lt"/>
              </a:rPr>
              <a:t> </a:t>
            </a:r>
            <a:r>
              <a:rPr lang="en-US" sz="2900" noProof="1" smtClean="0"/>
              <a:t>$this-&gt;subject . ')';</a:t>
            </a:r>
            <a:endParaRPr lang="en-US" sz="2900" noProof="1"/>
          </a:p>
          <a:p>
            <a:pPr>
              <a:lnSpc>
                <a:spcPct val="105000"/>
              </a:lnSpc>
            </a:pPr>
            <a:r>
              <a:rPr lang="en-US" sz="2900" noProof="1"/>
              <a:t>  }</a:t>
            </a:r>
          </a:p>
          <a:p>
            <a:pPr>
              <a:lnSpc>
                <a:spcPct val="105000"/>
              </a:lnSpc>
            </a:pPr>
            <a:r>
              <a:rPr lang="en-US" sz="2900" noProof="1"/>
              <a:t>}</a:t>
            </a:r>
            <a:endParaRPr lang="en-US" sz="2900" i="1" noProof="1">
              <a:solidFill>
                <a:schemeClr val="tx2">
                  <a:lumMod val="75000"/>
                </a:schemeClr>
              </a:solidFill>
            </a:endParaRPr>
          </a:p>
        </p:txBody>
      </p:sp>
      <p:sp>
        <p:nvSpPr>
          <p:cNvPr id="6" name="AutoShape 25"/>
          <p:cNvSpPr>
            <a:spLocks noChangeArrowheads="1"/>
          </p:cNvSpPr>
          <p:nvPr/>
        </p:nvSpPr>
        <p:spPr bwMode="auto">
          <a:xfrm>
            <a:off x="7008812" y="2971800"/>
            <a:ext cx="4419600" cy="1219200"/>
          </a:xfrm>
          <a:prstGeom prst="wedgeRoundRectCallout">
            <a:avLst>
              <a:gd name="adj1" fmla="val -59174"/>
              <a:gd name="adj2" fmla="val 544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Invoke </a:t>
            </a:r>
            <a:r>
              <a:rPr lang="en-US" sz="3000" b="1" noProof="1" smtClean="0">
                <a:solidFill>
                  <a:schemeClr val="tx2">
                    <a:lumMod val="75000"/>
                  </a:schemeClr>
                </a:solidFill>
                <a:latin typeface="Consolas" panose="020B0609020204030204" pitchFamily="49" charset="0"/>
              </a:rPr>
              <a:t>__toString()</a:t>
            </a:r>
            <a:r>
              <a:rPr lang="en-US" sz="3000" noProof="1" smtClean="0">
                <a:solidFill>
                  <a:srgbClr val="FFFFFF"/>
                </a:solidFill>
              </a:rPr>
              <a:t> </a:t>
            </a:r>
            <a:r>
              <a:rPr lang="en-US" sz="3000" noProof="1">
                <a:solidFill>
                  <a:srgbClr val="FFFFFF"/>
                </a:solidFill>
              </a:rPr>
              <a:t>from the base (parent) class</a:t>
            </a:r>
            <a:endParaRPr lang="en-US" sz="3000" b="1" noProof="1">
              <a:solidFill>
                <a:schemeClr val="tx2">
                  <a:lumMod val="75000"/>
                </a:schemeClr>
              </a:solidFill>
              <a:latin typeface="Consolas" panose="020B0609020204030204" pitchFamily="49" charset="0"/>
            </a:endParaRPr>
          </a:p>
        </p:txBody>
      </p:sp>
      <p:sp>
        <p:nvSpPr>
          <p:cNvPr id="7" name="Rectangle 6"/>
          <p:cNvSpPr/>
          <p:nvPr/>
        </p:nvSpPr>
        <p:spPr>
          <a:xfrm>
            <a:off x="4951412" y="4289898"/>
            <a:ext cx="4114800" cy="451570"/>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075134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4" name="Title 3"/>
          <p:cNvSpPr>
            <a:spLocks noGrp="1"/>
          </p:cNvSpPr>
          <p:nvPr>
            <p:ph type="title"/>
          </p:nvPr>
        </p:nvSpPr>
        <p:spPr/>
        <p:txBody>
          <a:bodyPr>
            <a:noAutofit/>
          </a:bodyPr>
          <a:lstStyle/>
          <a:p>
            <a:r>
              <a:rPr lang="en-US" sz="3900" dirty="0"/>
              <a:t>Inheriting and Replacing </a:t>
            </a:r>
            <a:r>
              <a:rPr lang="en-US" sz="3900" noProof="1" smtClean="0"/>
              <a:t>__toString() </a:t>
            </a:r>
            <a:r>
              <a:rPr lang="en-US" sz="3900" noProof="1"/>
              <a:t>– Student</a:t>
            </a:r>
          </a:p>
        </p:txBody>
      </p:sp>
      <p:sp>
        <p:nvSpPr>
          <p:cNvPr id="5" name="Text Placeholder 3"/>
          <p:cNvSpPr txBox="1">
            <a:spLocks/>
          </p:cNvSpPr>
          <p:nvPr/>
        </p:nvSpPr>
        <p:spPr>
          <a:xfrm>
            <a:off x="777136" y="1260722"/>
            <a:ext cx="10651276" cy="545378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lnSpc>
                <a:spcPct val="105000"/>
              </a:lnSpc>
            </a:pPr>
            <a:r>
              <a:rPr lang="en-US" sz="2900" noProof="1">
                <a:solidFill>
                  <a:schemeClr val="tx2">
                    <a:lumMod val="75000"/>
                  </a:schemeClr>
                </a:solidFill>
              </a:rPr>
              <a:t>class</a:t>
            </a:r>
            <a:r>
              <a:rPr lang="en-US" sz="2900" noProof="1"/>
              <a:t> Student </a:t>
            </a:r>
            <a:r>
              <a:rPr lang="en-US" sz="2900" noProof="1">
                <a:solidFill>
                  <a:schemeClr val="tx2">
                    <a:lumMod val="75000"/>
                  </a:schemeClr>
                </a:solidFill>
              </a:rPr>
              <a:t>extends</a:t>
            </a:r>
            <a:r>
              <a:rPr lang="en-US" sz="2900" noProof="1"/>
              <a:t> Person {</a:t>
            </a:r>
          </a:p>
          <a:p>
            <a:pPr>
              <a:lnSpc>
                <a:spcPct val="105000"/>
              </a:lnSpc>
            </a:pPr>
            <a:r>
              <a:rPr lang="en-US" sz="2900" noProof="1"/>
              <a:t> </a:t>
            </a:r>
            <a:r>
              <a:rPr lang="en-US" sz="2900" noProof="1" smtClean="0"/>
              <a:t> function </a:t>
            </a:r>
            <a:r>
              <a:rPr lang="en-US" sz="2900" noProof="1" smtClean="0">
                <a:solidFill>
                  <a:srgbClr val="F3CD60"/>
                </a:solidFill>
              </a:rPr>
              <a:t>__</a:t>
            </a:r>
            <a:r>
              <a:rPr lang="en-US" sz="2900" noProof="1" smtClean="0">
                <a:solidFill>
                  <a:schemeClr val="tx2">
                    <a:lumMod val="75000"/>
                  </a:schemeClr>
                </a:solidFill>
              </a:rPr>
              <a:t>construct</a:t>
            </a:r>
            <a:r>
              <a:rPr lang="en-US" sz="2900" noProof="1" smtClean="0"/>
              <a:t>($name</a:t>
            </a:r>
            <a:r>
              <a:rPr lang="en-US" sz="2900" noProof="1"/>
              <a:t>, $</a:t>
            </a:r>
            <a:r>
              <a:rPr lang="en-US" sz="2900" noProof="1" smtClean="0"/>
              <a:t>email</a:t>
            </a:r>
            <a:r>
              <a:rPr lang="en-US" sz="2900" noProof="1"/>
              <a:t>, </a:t>
            </a:r>
            <a:r>
              <a:rPr lang="en-US" sz="2900" noProof="1" smtClean="0"/>
              <a:t>$course</a:t>
            </a:r>
            <a:r>
              <a:rPr lang="en-US" sz="2900" noProof="1"/>
              <a:t>) {</a:t>
            </a:r>
          </a:p>
          <a:p>
            <a:pPr>
              <a:lnSpc>
                <a:spcPct val="105000"/>
              </a:lnSpc>
            </a:pPr>
            <a:r>
              <a:rPr lang="en-US" sz="2900" noProof="1"/>
              <a:t>    </a:t>
            </a:r>
            <a:r>
              <a:rPr lang="en-US" sz="2900" noProof="1" smtClean="0">
                <a:solidFill>
                  <a:schemeClr val="tx2">
                    <a:lumMod val="75000"/>
                  </a:schemeClr>
                </a:solidFill>
              </a:rPr>
              <a:t>parent::__construct</a:t>
            </a:r>
            <a:r>
              <a:rPr lang="en-US" sz="2900" noProof="1" smtClean="0"/>
              <a:t>($name</a:t>
            </a:r>
            <a:r>
              <a:rPr lang="en-US" sz="2900" noProof="1"/>
              <a:t>, </a:t>
            </a:r>
            <a:r>
              <a:rPr lang="en-US" sz="2900" noProof="1" smtClean="0"/>
              <a:t>$email</a:t>
            </a:r>
            <a:r>
              <a:rPr lang="en-US" sz="2900" noProof="1"/>
              <a:t>);</a:t>
            </a:r>
          </a:p>
          <a:p>
            <a:pPr>
              <a:lnSpc>
                <a:spcPct val="105000"/>
              </a:lnSpc>
            </a:pPr>
            <a:r>
              <a:rPr lang="en-US" sz="2900" noProof="1"/>
              <a:t>    </a:t>
            </a:r>
            <a:r>
              <a:rPr lang="en-US" sz="2900" noProof="1" smtClean="0"/>
              <a:t>$this-&gt;course </a:t>
            </a:r>
            <a:r>
              <a:rPr lang="en-US" sz="2900" noProof="1"/>
              <a:t>= </a:t>
            </a:r>
            <a:r>
              <a:rPr lang="en-US" sz="2900" noProof="1" smtClean="0"/>
              <a:t>$course</a:t>
            </a:r>
            <a:r>
              <a:rPr lang="en-US" sz="2900" noProof="1"/>
              <a:t>;</a:t>
            </a:r>
          </a:p>
          <a:p>
            <a:pPr>
              <a:lnSpc>
                <a:spcPct val="105000"/>
              </a:lnSpc>
            </a:pPr>
            <a:r>
              <a:rPr lang="en-US" sz="2900" noProof="1"/>
              <a:t>  }</a:t>
            </a:r>
          </a:p>
          <a:p>
            <a:pPr>
              <a:lnSpc>
                <a:spcPct val="105000"/>
              </a:lnSpc>
              <a:spcBef>
                <a:spcPts val="1200"/>
              </a:spcBef>
            </a:pPr>
            <a:r>
              <a:rPr lang="en-US" sz="2900" noProof="1"/>
              <a:t> </a:t>
            </a:r>
            <a:r>
              <a:rPr lang="en-US" sz="2900" noProof="1" smtClean="0"/>
              <a:t> function </a:t>
            </a:r>
            <a:r>
              <a:rPr lang="en-US" sz="2900" noProof="1" smtClean="0">
                <a:solidFill>
                  <a:schemeClr val="tx2">
                    <a:lumMod val="75000"/>
                  </a:schemeClr>
                </a:solidFill>
              </a:rPr>
              <a:t>__toString</a:t>
            </a:r>
            <a:r>
              <a:rPr lang="en-US" sz="2900" noProof="1" smtClean="0"/>
              <a:t>() </a:t>
            </a:r>
            <a:r>
              <a:rPr lang="en-US" sz="2900" noProof="1"/>
              <a:t>{</a:t>
            </a:r>
          </a:p>
          <a:p>
            <a:pPr>
              <a:lnSpc>
                <a:spcPct val="105000"/>
              </a:lnSpc>
            </a:pPr>
            <a:r>
              <a:rPr lang="en-US" sz="2900" noProof="1"/>
              <a:t>    $parentString = </a:t>
            </a:r>
            <a:r>
              <a:rPr lang="en-US" sz="2900" noProof="1">
                <a:solidFill>
                  <a:schemeClr val="tx2">
                    <a:lumMod val="75000"/>
                  </a:schemeClr>
                </a:solidFill>
              </a:rPr>
              <a:t>parent</a:t>
            </a:r>
            <a:r>
              <a:rPr lang="en-US" sz="2900" noProof="1" smtClean="0">
                <a:solidFill>
                  <a:schemeClr val="tx2">
                    <a:lumMod val="75000"/>
                  </a:schemeClr>
                </a:solidFill>
              </a:rPr>
              <a:t>::__toString()</a:t>
            </a:r>
            <a:r>
              <a:rPr lang="en-US" sz="2900" noProof="1" smtClean="0">
                <a:solidFill>
                  <a:srgbClr val="F3CD60"/>
                </a:solidFill>
              </a:rPr>
              <a:t>;</a:t>
            </a:r>
            <a:endParaRPr lang="en-US" sz="2900" noProof="1">
              <a:solidFill>
                <a:srgbClr val="F3CD60"/>
              </a:solidFill>
            </a:endParaRPr>
          </a:p>
          <a:p>
            <a:pPr>
              <a:lnSpc>
                <a:spcPct val="105000"/>
              </a:lnSpc>
            </a:pPr>
            <a:r>
              <a:rPr lang="en-US" sz="2900" noProof="1"/>
              <a:t>    </a:t>
            </a:r>
            <a:r>
              <a:rPr lang="en-US" sz="2900" noProof="1" smtClean="0"/>
              <a:t>return $parentString . ' course: ' . </a:t>
            </a:r>
            <a:r>
              <a:rPr lang="en-US" sz="2900" noProof="1" smtClean="0">
                <a:latin typeface="+mn-lt"/>
              </a:rPr>
              <a:t> </a:t>
            </a:r>
            <a:r>
              <a:rPr lang="en-US" sz="2900" noProof="1" smtClean="0"/>
              <a:t>$this-&gt;course . ')';</a:t>
            </a:r>
            <a:endParaRPr lang="en-US" sz="2900" noProof="1"/>
          </a:p>
          <a:p>
            <a:pPr>
              <a:lnSpc>
                <a:spcPct val="105000"/>
              </a:lnSpc>
            </a:pPr>
            <a:r>
              <a:rPr lang="en-US" sz="2900" noProof="1"/>
              <a:t>  }</a:t>
            </a:r>
          </a:p>
          <a:p>
            <a:pPr>
              <a:lnSpc>
                <a:spcPct val="105000"/>
              </a:lnSpc>
            </a:pPr>
            <a:r>
              <a:rPr lang="en-US" sz="2900" noProof="1"/>
              <a:t>}</a:t>
            </a:r>
            <a:endParaRPr lang="en-US" sz="2900" i="1" noProof="1">
              <a:solidFill>
                <a:schemeClr val="tx2">
                  <a:lumMod val="75000"/>
                </a:schemeClr>
              </a:solidFill>
            </a:endParaRPr>
          </a:p>
        </p:txBody>
      </p:sp>
      <p:sp>
        <p:nvSpPr>
          <p:cNvPr id="6" name="AutoShape 25"/>
          <p:cNvSpPr>
            <a:spLocks noChangeArrowheads="1"/>
          </p:cNvSpPr>
          <p:nvPr/>
        </p:nvSpPr>
        <p:spPr bwMode="auto">
          <a:xfrm>
            <a:off x="6932612" y="2819400"/>
            <a:ext cx="4419600" cy="1295400"/>
          </a:xfrm>
          <a:prstGeom prst="wedgeRoundRectCallout">
            <a:avLst>
              <a:gd name="adj1" fmla="val -61760"/>
              <a:gd name="adj2" fmla="val 5965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noProof="1">
                <a:solidFill>
                  <a:srgbClr val="FFFFFF"/>
                </a:solidFill>
              </a:rPr>
              <a:t>Invoke </a:t>
            </a:r>
            <a:r>
              <a:rPr lang="en-US" sz="3000" b="1" noProof="1" smtClean="0">
                <a:solidFill>
                  <a:schemeClr val="tx2">
                    <a:lumMod val="75000"/>
                  </a:schemeClr>
                </a:solidFill>
                <a:latin typeface="Consolas" panose="020B0609020204030204" pitchFamily="49" charset="0"/>
              </a:rPr>
              <a:t>__toString()</a:t>
            </a:r>
            <a:r>
              <a:rPr lang="en-US" sz="3000" noProof="1" smtClean="0">
                <a:solidFill>
                  <a:srgbClr val="FFFFFF"/>
                </a:solidFill>
              </a:rPr>
              <a:t> </a:t>
            </a:r>
            <a:r>
              <a:rPr lang="en-US" sz="3000" noProof="1">
                <a:solidFill>
                  <a:srgbClr val="FFFFFF"/>
                </a:solidFill>
              </a:rPr>
              <a:t>from the base (parent) class</a:t>
            </a:r>
            <a:endParaRPr lang="en-US" sz="3000" b="1" noProof="1">
              <a:solidFill>
                <a:schemeClr val="tx2">
                  <a:lumMod val="75000"/>
                </a:schemeClr>
              </a:solidFill>
              <a:latin typeface="Consolas" panose="020B0609020204030204" pitchFamily="49" charset="0"/>
            </a:endParaRPr>
          </a:p>
        </p:txBody>
      </p:sp>
      <p:sp>
        <p:nvSpPr>
          <p:cNvPr id="7" name="Rectangle 6"/>
          <p:cNvSpPr/>
          <p:nvPr/>
        </p:nvSpPr>
        <p:spPr>
          <a:xfrm>
            <a:off x="4951412" y="4289898"/>
            <a:ext cx="4114800" cy="451570"/>
          </a:xfrm>
          <a:prstGeom prst="rect">
            <a:avLst/>
          </a:prstGeom>
          <a:no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969793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4" name="Title 3"/>
          <p:cNvSpPr>
            <a:spLocks noGrp="1"/>
          </p:cNvSpPr>
          <p:nvPr>
            <p:ph type="title"/>
          </p:nvPr>
        </p:nvSpPr>
        <p:spPr/>
        <p:txBody>
          <a:bodyPr/>
          <a:lstStyle/>
          <a:p>
            <a:r>
              <a:rPr lang="en-US" dirty="0"/>
              <a:t>Inheriting and Replacing </a:t>
            </a:r>
            <a:r>
              <a:rPr lang="en-US" noProof="1"/>
              <a:t>toString() – Usage</a:t>
            </a:r>
            <a:endParaRPr lang="en-US" dirty="0"/>
          </a:p>
        </p:txBody>
      </p:sp>
      <p:sp>
        <p:nvSpPr>
          <p:cNvPr id="5" name="Text Placeholder 3"/>
          <p:cNvSpPr txBox="1">
            <a:spLocks/>
          </p:cNvSpPr>
          <p:nvPr/>
        </p:nvSpPr>
        <p:spPr>
          <a:xfrm>
            <a:off x="700936" y="1256488"/>
            <a:ext cx="10803676" cy="15304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000" noProof="1">
                <a:solidFill>
                  <a:srgbClr val="F3CD60"/>
                </a:solidFill>
              </a:rPr>
              <a:t>$</a:t>
            </a:r>
            <a:r>
              <a:rPr lang="en-US" sz="3000" noProof="1" smtClean="0">
                <a:solidFill>
                  <a:schemeClr val="tx2">
                    <a:lumMod val="75000"/>
                  </a:schemeClr>
                </a:solidFill>
              </a:rPr>
              <a:t>p</a:t>
            </a:r>
            <a:r>
              <a:rPr lang="en-US" sz="3000" noProof="1" smtClean="0"/>
              <a:t> </a:t>
            </a:r>
            <a:r>
              <a:rPr lang="en-US" sz="3000" noProof="1"/>
              <a:t>= </a:t>
            </a:r>
            <a:r>
              <a:rPr lang="en-US" sz="3000" noProof="1">
                <a:solidFill>
                  <a:schemeClr val="tx2">
                    <a:lumMod val="75000"/>
                  </a:schemeClr>
                </a:solidFill>
              </a:rPr>
              <a:t>new Person</a:t>
            </a:r>
            <a:r>
              <a:rPr lang="en-US" sz="3000" noProof="1"/>
              <a:t>("Maria", "maria@gmail.com");</a:t>
            </a:r>
          </a:p>
          <a:p>
            <a:r>
              <a:rPr lang="en-US" sz="3000" noProof="1" smtClean="0"/>
              <a:t>echo </a:t>
            </a:r>
            <a:r>
              <a:rPr lang="en-US" sz="3000" noProof="1" smtClean="0">
                <a:solidFill>
                  <a:srgbClr val="F3CD60"/>
                </a:solidFill>
              </a:rPr>
              <a:t>$</a:t>
            </a:r>
            <a:r>
              <a:rPr lang="en-US" sz="3000" noProof="1" smtClean="0">
                <a:solidFill>
                  <a:schemeClr val="tx2">
                    <a:lumMod val="75000"/>
                  </a:schemeClr>
                </a:solidFill>
              </a:rPr>
              <a:t>p</a:t>
            </a:r>
            <a:r>
              <a:rPr lang="en-US" sz="3000" noProof="1" smtClean="0"/>
              <a:t>;</a:t>
            </a:r>
            <a:endParaRPr lang="en-US" sz="3000" noProof="1"/>
          </a:p>
          <a:p>
            <a:r>
              <a:rPr lang="en-US" sz="3000" noProof="1">
                <a:solidFill>
                  <a:schemeClr val="tx2">
                    <a:lumMod val="75000"/>
                  </a:schemeClr>
                </a:solidFill>
              </a:rPr>
              <a:t>// </a:t>
            </a:r>
            <a:r>
              <a:rPr lang="en-US" sz="3000" i="1" noProof="1">
                <a:solidFill>
                  <a:schemeClr val="tx2">
                    <a:lumMod val="75000"/>
                  </a:schemeClr>
                </a:solidFill>
                <a:latin typeface="+mn-lt"/>
              </a:rPr>
              <a:t>Person (name: Maria, email: maria@gmail.com)</a:t>
            </a:r>
          </a:p>
        </p:txBody>
      </p:sp>
      <p:sp>
        <p:nvSpPr>
          <p:cNvPr id="12" name="Text Placeholder 3"/>
          <p:cNvSpPr txBox="1">
            <a:spLocks/>
          </p:cNvSpPr>
          <p:nvPr/>
        </p:nvSpPr>
        <p:spPr>
          <a:xfrm>
            <a:off x="700936" y="2952344"/>
            <a:ext cx="10803676" cy="15304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000" noProof="1" smtClean="0">
                <a:solidFill>
                  <a:srgbClr val="F3CD60"/>
                </a:solidFill>
              </a:rPr>
              <a:t>$</a:t>
            </a:r>
            <a:r>
              <a:rPr lang="en-US" sz="3000" noProof="1" smtClean="0">
                <a:solidFill>
                  <a:schemeClr val="tx2">
                    <a:lumMod val="75000"/>
                  </a:schemeClr>
                </a:solidFill>
              </a:rPr>
              <a:t>t</a:t>
            </a:r>
            <a:r>
              <a:rPr lang="en-US" sz="3000" noProof="1" smtClean="0"/>
              <a:t> </a:t>
            </a:r>
            <a:r>
              <a:rPr lang="en-US" sz="3000" noProof="1"/>
              <a:t>= </a:t>
            </a:r>
            <a:r>
              <a:rPr lang="en-US" sz="3000" noProof="1">
                <a:solidFill>
                  <a:schemeClr val="tx2">
                    <a:lumMod val="75000"/>
                  </a:schemeClr>
                </a:solidFill>
              </a:rPr>
              <a:t>new Teacher</a:t>
            </a:r>
            <a:r>
              <a:rPr lang="en-US" sz="3000" noProof="1"/>
              <a:t>("Ivan",</a:t>
            </a:r>
            <a:r>
              <a:rPr lang="en-US" sz="3000" noProof="1">
                <a:latin typeface="+mn-lt"/>
              </a:rPr>
              <a:t> </a:t>
            </a:r>
            <a:r>
              <a:rPr lang="en-US" sz="3000" noProof="1"/>
              <a:t>"iv@yahoo.com",</a:t>
            </a:r>
            <a:r>
              <a:rPr lang="en-US" sz="3000" noProof="1">
                <a:latin typeface="+mn-lt"/>
              </a:rPr>
              <a:t> </a:t>
            </a:r>
            <a:r>
              <a:rPr lang="en-US" sz="3000" noProof="1"/>
              <a:t>"PHP");</a:t>
            </a:r>
          </a:p>
          <a:p>
            <a:r>
              <a:rPr lang="en-US" sz="3000" noProof="1" smtClean="0"/>
              <a:t>echo </a:t>
            </a:r>
            <a:r>
              <a:rPr lang="en-US" sz="3000" noProof="1" smtClean="0">
                <a:solidFill>
                  <a:schemeClr val="tx2">
                    <a:lumMod val="75000"/>
                  </a:schemeClr>
                </a:solidFill>
              </a:rPr>
              <a:t>$t</a:t>
            </a:r>
            <a:r>
              <a:rPr lang="en-US" sz="3000" noProof="1" smtClean="0"/>
              <a:t>;</a:t>
            </a:r>
            <a:endParaRPr lang="en-US" sz="3000" noProof="1"/>
          </a:p>
          <a:p>
            <a:r>
              <a:rPr lang="en-US" sz="3000" noProof="1">
                <a:solidFill>
                  <a:schemeClr val="tx2">
                    <a:lumMod val="75000"/>
                  </a:schemeClr>
                </a:solidFill>
              </a:rPr>
              <a:t>// </a:t>
            </a:r>
            <a:r>
              <a:rPr lang="en-US" sz="3000" i="1" noProof="1">
                <a:solidFill>
                  <a:schemeClr val="tx2">
                    <a:lumMod val="75000"/>
                  </a:schemeClr>
                </a:solidFill>
                <a:latin typeface="+mn-lt"/>
              </a:rPr>
              <a:t>Teacher (name: Ivan, email: iv@yahoo.com, subject: PHP)</a:t>
            </a:r>
          </a:p>
        </p:txBody>
      </p:sp>
      <p:sp>
        <p:nvSpPr>
          <p:cNvPr id="7" name="Text Placeholder 3"/>
          <p:cNvSpPr txBox="1">
            <a:spLocks/>
          </p:cNvSpPr>
          <p:nvPr/>
        </p:nvSpPr>
        <p:spPr>
          <a:xfrm>
            <a:off x="700936" y="4641799"/>
            <a:ext cx="10803676" cy="15304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defPPr>
              <a:defRPr lang="en-US"/>
            </a:defPPr>
            <a:lvl1pPr indent="0" fontAlgn="base">
              <a:spcBef>
                <a:spcPts val="0"/>
              </a:spcBef>
              <a:spcAft>
                <a:spcPct val="0"/>
              </a:spcAft>
              <a:buClr>
                <a:schemeClr val="accent5">
                  <a:lumMod val="40000"/>
                  <a:lumOff val="60000"/>
                </a:schemeClr>
              </a:buClr>
              <a:buSzPct val="70000"/>
              <a:buFont typeface="Wingdings 2" pitchFamily="18" charset="2"/>
              <a:buNone/>
              <a:defRPr sz="2800" b="1">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3000" noProof="1" smtClean="0">
                <a:solidFill>
                  <a:srgbClr val="F3CD60"/>
                </a:solidFill>
              </a:rPr>
              <a:t>$</a:t>
            </a:r>
            <a:r>
              <a:rPr lang="en-US" sz="3000" noProof="1" smtClean="0">
                <a:solidFill>
                  <a:schemeClr val="tx2">
                    <a:lumMod val="75000"/>
                  </a:schemeClr>
                </a:solidFill>
              </a:rPr>
              <a:t>s</a:t>
            </a:r>
            <a:r>
              <a:rPr lang="en-US" sz="3000" noProof="1" smtClean="0"/>
              <a:t> </a:t>
            </a:r>
            <a:r>
              <a:rPr lang="en-US" sz="3000" noProof="1"/>
              <a:t>= </a:t>
            </a:r>
            <a:r>
              <a:rPr lang="en-US" sz="3000" noProof="1">
                <a:solidFill>
                  <a:schemeClr val="tx2">
                    <a:lumMod val="75000"/>
                  </a:schemeClr>
                </a:solidFill>
              </a:rPr>
              <a:t>new Student</a:t>
            </a:r>
            <a:r>
              <a:rPr lang="en-US" sz="3000" noProof="1"/>
              <a:t>("Ana",</a:t>
            </a:r>
            <a:r>
              <a:rPr lang="en-US" sz="3000" noProof="1">
                <a:latin typeface="+mn-lt"/>
              </a:rPr>
              <a:t> </a:t>
            </a:r>
            <a:r>
              <a:rPr lang="en-US" sz="3000" noProof="1"/>
              <a:t>"ana@mail.ru",</a:t>
            </a:r>
            <a:r>
              <a:rPr lang="en-US" sz="3000" noProof="1">
                <a:latin typeface="+mn-lt"/>
              </a:rPr>
              <a:t> </a:t>
            </a:r>
            <a:r>
              <a:rPr lang="en-US" sz="3000" noProof="1"/>
              <a:t>3);</a:t>
            </a:r>
          </a:p>
          <a:p>
            <a:r>
              <a:rPr lang="en-US" sz="3000" noProof="1" smtClean="0"/>
              <a:t>echo </a:t>
            </a:r>
            <a:r>
              <a:rPr lang="en-US" sz="3000" noProof="1" smtClean="0">
                <a:solidFill>
                  <a:srgbClr val="F3CD60"/>
                </a:solidFill>
              </a:rPr>
              <a:t>$</a:t>
            </a:r>
            <a:r>
              <a:rPr lang="en-US" sz="3000" noProof="1" smtClean="0">
                <a:solidFill>
                  <a:schemeClr val="tx2">
                    <a:lumMod val="75000"/>
                  </a:schemeClr>
                </a:solidFill>
              </a:rPr>
              <a:t>s</a:t>
            </a:r>
            <a:r>
              <a:rPr lang="en-US" sz="3000" noProof="1" smtClean="0"/>
              <a:t>;</a:t>
            </a:r>
            <a:endParaRPr lang="en-US" sz="3000" noProof="1"/>
          </a:p>
          <a:p>
            <a:r>
              <a:rPr lang="en-US" sz="3000" noProof="1">
                <a:solidFill>
                  <a:schemeClr val="tx2">
                    <a:lumMod val="75000"/>
                  </a:schemeClr>
                </a:solidFill>
              </a:rPr>
              <a:t>// </a:t>
            </a:r>
            <a:r>
              <a:rPr lang="en-US" sz="3000" i="1" noProof="1">
                <a:solidFill>
                  <a:schemeClr val="tx2">
                    <a:lumMod val="75000"/>
                  </a:schemeClr>
                </a:solidFill>
                <a:latin typeface="+mn-lt"/>
              </a:rPr>
              <a:t>Student (name: Ana, email: ana@mail.ru, course: 3)</a:t>
            </a:r>
          </a:p>
        </p:txBody>
      </p:sp>
    </p:spTree>
    <p:extLst>
      <p:ext uri="{BB962C8B-B14F-4D97-AF65-F5344CB8AC3E}">
        <p14:creationId xmlns:p14="http://schemas.microsoft.com/office/powerpoint/2010/main" val="2396681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7" name="Content Placeholder 6"/>
          <p:cNvSpPr>
            <a:spLocks noGrp="1"/>
          </p:cNvSpPr>
          <p:nvPr>
            <p:ph idx="1"/>
          </p:nvPr>
        </p:nvSpPr>
        <p:spPr/>
        <p:txBody>
          <a:bodyPr>
            <a:normAutofit lnSpcReduction="10000"/>
          </a:bodyPr>
          <a:lstStyle/>
          <a:p>
            <a:r>
              <a:rPr lang="en-US" dirty="0"/>
              <a:t>There is no </a:t>
            </a:r>
            <a:r>
              <a:rPr lang="en-US" dirty="0">
                <a:solidFill>
                  <a:srgbClr val="F3CD60"/>
                </a:solidFill>
              </a:rPr>
              <a:t>multiple</a:t>
            </a:r>
            <a:r>
              <a:rPr lang="en-US" dirty="0"/>
              <a:t> </a:t>
            </a:r>
            <a:r>
              <a:rPr lang="en-US" dirty="0" smtClean="0"/>
              <a:t>inheritance</a:t>
            </a:r>
          </a:p>
          <a:p>
            <a:r>
              <a:rPr lang="en-US" dirty="0"/>
              <a:t>Constructors are </a:t>
            </a:r>
            <a:r>
              <a:rPr lang="en-US" dirty="0" smtClean="0">
                <a:solidFill>
                  <a:srgbClr val="F3CD60"/>
                </a:solidFill>
              </a:rPr>
              <a:t>not inherited</a:t>
            </a:r>
          </a:p>
          <a:p>
            <a:pPr lvl="1"/>
            <a:r>
              <a:rPr lang="en-US" dirty="0" smtClean="0"/>
              <a:t>Parent constructors are </a:t>
            </a:r>
            <a:r>
              <a:rPr lang="en-US" dirty="0" smtClean="0">
                <a:solidFill>
                  <a:srgbClr val="F3CD60"/>
                </a:solidFill>
              </a:rPr>
              <a:t>not</a:t>
            </a:r>
            <a:r>
              <a:rPr lang="en-US" dirty="0" smtClean="0"/>
              <a:t> called </a:t>
            </a:r>
            <a:r>
              <a:rPr lang="en-US" dirty="0"/>
              <a:t>implicitly by the engine</a:t>
            </a:r>
            <a:endParaRPr lang="en-US" dirty="0" smtClean="0"/>
          </a:p>
          <a:p>
            <a:r>
              <a:rPr lang="en-US" dirty="0" smtClean="0"/>
              <a:t>Extended class could</a:t>
            </a:r>
            <a:r>
              <a:rPr lang="en-US" dirty="0" smtClean="0">
                <a:solidFill>
                  <a:srgbClr val="F3CD60"/>
                </a:solidFill>
              </a:rPr>
              <a:t> add </a:t>
            </a:r>
            <a:r>
              <a:rPr lang="en-US" dirty="0" smtClean="0"/>
              <a:t>new members, but</a:t>
            </a:r>
            <a:r>
              <a:rPr lang="en-US" dirty="0" smtClean="0">
                <a:solidFill>
                  <a:srgbClr val="F3CD60"/>
                </a:solidFill>
              </a:rPr>
              <a:t> couldn’t </a:t>
            </a:r>
            <a:r>
              <a:rPr lang="en-US" dirty="0" smtClean="0"/>
              <a:t>remove</a:t>
            </a:r>
            <a:r>
              <a:rPr lang="en-US" dirty="0" smtClean="0">
                <a:solidFill>
                  <a:srgbClr val="F3CD60"/>
                </a:solidFill>
              </a:rPr>
              <a:t> derived </a:t>
            </a:r>
            <a:r>
              <a:rPr lang="en-US" dirty="0" smtClean="0"/>
              <a:t>members</a:t>
            </a:r>
          </a:p>
          <a:p>
            <a:r>
              <a:rPr lang="en-US" dirty="0" smtClean="0"/>
              <a:t>New </a:t>
            </a:r>
            <a:r>
              <a:rPr lang="en-US" dirty="0"/>
              <a:t>members with the same name </a:t>
            </a:r>
            <a:r>
              <a:rPr lang="en-US" dirty="0" smtClean="0">
                <a:solidFill>
                  <a:srgbClr val="F3CD60"/>
                </a:solidFill>
              </a:rPr>
              <a:t>hide</a:t>
            </a:r>
            <a:r>
              <a:rPr lang="en-US" dirty="0" smtClean="0"/>
              <a:t> </a:t>
            </a:r>
            <a:r>
              <a:rPr lang="en-US" dirty="0"/>
              <a:t>the inherited </a:t>
            </a:r>
            <a:r>
              <a:rPr lang="en-US" dirty="0" smtClean="0"/>
              <a:t>ones</a:t>
            </a:r>
          </a:p>
          <a:p>
            <a:pPr lvl="1"/>
            <a:r>
              <a:rPr lang="en-US" dirty="0" smtClean="0">
                <a:solidFill>
                  <a:srgbClr val="F3CD60"/>
                </a:solidFill>
              </a:rPr>
              <a:t>Private</a:t>
            </a:r>
            <a:r>
              <a:rPr lang="en-US" dirty="0" smtClean="0"/>
              <a:t> members are accessible through the parent setters and getters</a:t>
            </a:r>
          </a:p>
          <a:p>
            <a:pPr lvl="1"/>
            <a:r>
              <a:rPr lang="en-US" dirty="0" smtClean="0">
                <a:solidFill>
                  <a:srgbClr val="F3CD60"/>
                </a:solidFill>
              </a:rPr>
              <a:t>Public</a:t>
            </a:r>
            <a:r>
              <a:rPr lang="en-US" dirty="0" smtClean="0"/>
              <a:t> and </a:t>
            </a:r>
            <a:r>
              <a:rPr lang="en-US" dirty="0" smtClean="0">
                <a:solidFill>
                  <a:srgbClr val="F3CD60"/>
                </a:solidFill>
              </a:rPr>
              <a:t>Protected</a:t>
            </a:r>
            <a:r>
              <a:rPr lang="en-US" dirty="0" smtClean="0"/>
              <a:t> members are overwritten </a:t>
            </a:r>
            <a:endParaRPr lang="en-US" dirty="0"/>
          </a:p>
          <a:p>
            <a:endParaRPr lang="en-US" dirty="0" smtClean="0">
              <a:solidFill>
                <a:srgbClr val="F3CD60"/>
              </a:solidFill>
            </a:endParaRPr>
          </a:p>
          <a:p>
            <a:endParaRPr lang="en-US" dirty="0"/>
          </a:p>
          <a:p>
            <a:endParaRPr lang="bg-BG" dirty="0"/>
          </a:p>
        </p:txBody>
      </p:sp>
      <p:sp>
        <p:nvSpPr>
          <p:cNvPr id="4" name="Title 3"/>
          <p:cNvSpPr>
            <a:spLocks noGrp="1"/>
          </p:cNvSpPr>
          <p:nvPr>
            <p:ph type="title"/>
          </p:nvPr>
        </p:nvSpPr>
        <p:spPr/>
        <p:txBody>
          <a:bodyPr/>
          <a:lstStyle/>
          <a:p>
            <a:r>
              <a:rPr lang="en-US" dirty="0">
                <a:ea typeface="Calibri"/>
                <a:cs typeface="Calibri"/>
                <a:sym typeface="Calibri"/>
              </a:rPr>
              <a:t>Inheritance: Important Aspects</a:t>
            </a:r>
            <a:endParaRPr lang="en-US" dirty="0"/>
          </a:p>
        </p:txBody>
      </p:sp>
    </p:spTree>
    <p:extLst>
      <p:ext uri="{BB962C8B-B14F-4D97-AF65-F5344CB8AC3E}">
        <p14:creationId xmlns:p14="http://schemas.microsoft.com/office/powerpoint/2010/main" val="2536069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smtClean="0"/>
          </a:p>
          <a:p>
            <a:pPr marL="0" indent="0" algn="ctr">
              <a:buNone/>
            </a:pPr>
            <a:r>
              <a:rPr lang="en-US" sz="7200" b="1" dirty="0" smtClean="0">
                <a:solidFill>
                  <a:schemeClr val="tx2">
                    <a:lumMod val="75000"/>
                  </a:schemeClr>
                </a:solidFill>
              </a:rPr>
              <a:t>sli.do</a:t>
            </a:r>
            <a:r>
              <a:rPr lang="en-US" sz="6000" b="1" dirty="0"/>
              <a:t/>
            </a:r>
            <a:br>
              <a:rPr lang="en-US" sz="6000" b="1" dirty="0"/>
            </a:br>
            <a:r>
              <a:rPr lang="en-US" sz="11500" b="1" dirty="0" smtClean="0"/>
              <a:t>#PHPFUND</a:t>
            </a:r>
            <a:endParaRPr lang="en-US" dirty="0"/>
          </a:p>
        </p:txBody>
      </p:sp>
      <p:sp>
        <p:nvSpPr>
          <p:cNvPr id="4" name="Title 3"/>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574042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204534" y="60721"/>
            <a:ext cx="9577596" cy="1110780"/>
          </a:xfrm>
          <a:prstGeom prst="rect">
            <a:avLst/>
          </a:prstGeom>
          <a:noFill/>
          <a:ln>
            <a:noFill/>
          </a:ln>
        </p:spPr>
        <p:txBody>
          <a:bodyPr lIns="108000" tIns="36000" rIns="108000" bIns="36000" anchor="ctr" anchorCtr="0">
            <a:noAutofit/>
          </a:bodyPr>
          <a:lstStyle/>
          <a:p>
            <a:pPr lvl="0">
              <a:lnSpc>
                <a:spcPct val="100000"/>
              </a:lnSpc>
              <a:spcBef>
                <a:spcPts val="0"/>
              </a:spcBef>
              <a:buClr>
                <a:srgbClr val="F3BE60"/>
              </a:buClr>
              <a:buSzPct val="25000"/>
            </a:pPr>
            <a:r>
              <a:rPr lang="en-US" sz="4000" b="1" i="0" u="none" strike="noStrike" cap="none" dirty="0" smtClean="0">
                <a:solidFill>
                  <a:srgbClr val="F3BE60"/>
                </a:solidFill>
                <a:latin typeface="Calibri"/>
                <a:ea typeface="Calibri"/>
                <a:cs typeface="Calibri"/>
                <a:sym typeface="Calibri"/>
              </a:rPr>
              <a:t>Try to </a:t>
            </a:r>
            <a:r>
              <a:rPr lang="en-US" dirty="0">
                <a:ea typeface="Calibri"/>
                <a:cs typeface="Calibri"/>
                <a:sym typeface="Calibri"/>
              </a:rPr>
              <a:t>B</a:t>
            </a:r>
            <a:r>
              <a:rPr lang="en-US" dirty="0" smtClean="0">
                <a:ea typeface="Calibri"/>
                <a:cs typeface="Calibri"/>
                <a:sym typeface="Calibri"/>
              </a:rPr>
              <a:t>uild </a:t>
            </a:r>
            <a:r>
              <a:rPr lang="en-US">
                <a:ea typeface="Calibri"/>
                <a:cs typeface="Calibri"/>
                <a:sym typeface="Calibri"/>
              </a:rPr>
              <a:t>T</a:t>
            </a:r>
            <a:r>
              <a:rPr lang="en-US" smtClean="0">
                <a:ea typeface="Calibri"/>
                <a:cs typeface="Calibri"/>
                <a:sym typeface="Calibri"/>
              </a:rPr>
              <a:t>his </a:t>
            </a:r>
            <a:r>
              <a:rPr lang="en-US">
                <a:ea typeface="Calibri"/>
                <a:cs typeface="Calibri"/>
                <a:sym typeface="Calibri"/>
              </a:rPr>
              <a:t>H</a:t>
            </a:r>
            <a:r>
              <a:rPr lang="en-US" smtClean="0">
                <a:ea typeface="Calibri"/>
                <a:cs typeface="Calibri"/>
                <a:sym typeface="Calibri"/>
              </a:rPr>
              <a:t>ierarchy</a:t>
            </a:r>
            <a:endParaRPr lang="en-US" sz="4000" b="1" i="0" u="none" strike="noStrike" cap="none" dirty="0">
              <a:solidFill>
                <a:srgbClr val="F3BE60"/>
              </a:solidFill>
              <a:latin typeface="Calibri"/>
              <a:ea typeface="Calibri"/>
              <a:cs typeface="Calibri"/>
              <a:sym typeface="Calibri"/>
            </a:endParaRPr>
          </a:p>
        </p:txBody>
      </p:sp>
      <p:grpSp>
        <p:nvGrpSpPr>
          <p:cNvPr id="257" name="Shape 257"/>
          <p:cNvGrpSpPr/>
          <p:nvPr/>
        </p:nvGrpSpPr>
        <p:grpSpPr>
          <a:xfrm>
            <a:off x="1448592" y="1828800"/>
            <a:ext cx="9141617" cy="3810000"/>
            <a:chOff x="1448592" y="1881811"/>
            <a:chExt cx="9141617" cy="3810000"/>
          </a:xfrm>
        </p:grpSpPr>
        <p:grpSp>
          <p:nvGrpSpPr>
            <p:cNvPr id="258" name="Shape 258"/>
            <p:cNvGrpSpPr/>
            <p:nvPr/>
          </p:nvGrpSpPr>
          <p:grpSpPr>
            <a:xfrm>
              <a:off x="1448592" y="1881811"/>
              <a:ext cx="9141617" cy="3810000"/>
              <a:chOff x="457200" y="2587625"/>
              <a:chExt cx="6858000" cy="3387724"/>
            </a:xfrm>
          </p:grpSpPr>
          <p:sp>
            <p:nvSpPr>
              <p:cNvPr id="259" name="Shape 259"/>
              <p:cNvSpPr txBox="1"/>
              <p:nvPr/>
            </p:nvSpPr>
            <p:spPr>
              <a:xfrm>
                <a:off x="2943225" y="2587625"/>
                <a:ext cx="2314574"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Game</a:t>
                </a:r>
              </a:p>
            </p:txBody>
          </p:sp>
          <p:sp>
            <p:nvSpPr>
              <p:cNvPr id="260" name="Shape 260"/>
              <p:cNvSpPr txBox="1"/>
              <p:nvPr/>
            </p:nvSpPr>
            <p:spPr>
              <a:xfrm>
                <a:off x="4476750" y="3590925"/>
                <a:ext cx="2838450"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MultiplePlayersGame</a:t>
                </a:r>
              </a:p>
            </p:txBody>
          </p:sp>
          <p:sp>
            <p:nvSpPr>
              <p:cNvPr id="261" name="Shape 261"/>
              <p:cNvSpPr txBox="1"/>
              <p:nvPr/>
            </p:nvSpPr>
            <p:spPr>
              <a:xfrm>
                <a:off x="4419600" y="4591050"/>
                <a:ext cx="16001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BoardGame</a:t>
                </a:r>
              </a:p>
            </p:txBody>
          </p:sp>
          <p:sp>
            <p:nvSpPr>
              <p:cNvPr id="262" name="Shape 262"/>
              <p:cNvSpPr txBox="1"/>
              <p:nvPr/>
            </p:nvSpPr>
            <p:spPr>
              <a:xfrm>
                <a:off x="3733800" y="5591175"/>
                <a:ext cx="13715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Chess</a:t>
                </a:r>
              </a:p>
            </p:txBody>
          </p:sp>
          <p:sp>
            <p:nvSpPr>
              <p:cNvPr id="263" name="Shape 263"/>
              <p:cNvSpPr txBox="1"/>
              <p:nvPr/>
            </p:nvSpPr>
            <p:spPr>
              <a:xfrm>
                <a:off x="5334000" y="5588000"/>
                <a:ext cx="16001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Backgammon</a:t>
                </a:r>
              </a:p>
            </p:txBody>
          </p:sp>
          <p:sp>
            <p:nvSpPr>
              <p:cNvPr id="264" name="Shape 264"/>
              <p:cNvSpPr txBox="1"/>
              <p:nvPr/>
            </p:nvSpPr>
            <p:spPr>
              <a:xfrm>
                <a:off x="1143000" y="3590925"/>
                <a:ext cx="2514599"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SinglePlayerGame</a:t>
                </a:r>
              </a:p>
            </p:txBody>
          </p:sp>
          <p:sp>
            <p:nvSpPr>
              <p:cNvPr id="265" name="Shape 265"/>
              <p:cNvSpPr/>
              <p:nvPr/>
            </p:nvSpPr>
            <p:spPr>
              <a:xfrm>
                <a:off x="3209674" y="3002591"/>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66" name="Shape 266"/>
              <p:cNvSpPr/>
              <p:nvPr/>
            </p:nvSpPr>
            <p:spPr>
              <a:xfrm>
                <a:off x="3319542" y="3153241"/>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67" name="Shape 267"/>
              <p:cNvSpPr/>
              <p:nvPr/>
            </p:nvSpPr>
            <p:spPr>
              <a:xfrm>
                <a:off x="4714623" y="2996565"/>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68" name="Shape 268"/>
              <p:cNvSpPr/>
              <p:nvPr/>
            </p:nvSpPr>
            <p:spPr>
              <a:xfrm>
                <a:off x="4824492" y="3147216"/>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69" name="Shape 269"/>
              <p:cNvSpPr txBox="1"/>
              <p:nvPr/>
            </p:nvSpPr>
            <p:spPr>
              <a:xfrm>
                <a:off x="457200" y="4581525"/>
                <a:ext cx="1752600"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Minesweeper</a:t>
                </a:r>
              </a:p>
            </p:txBody>
          </p:sp>
          <p:sp>
            <p:nvSpPr>
              <p:cNvPr id="270" name="Shape 270"/>
              <p:cNvSpPr txBox="1"/>
              <p:nvPr/>
            </p:nvSpPr>
            <p:spPr>
              <a:xfrm>
                <a:off x="2590800" y="4591050"/>
                <a:ext cx="16001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Solitaire</a:t>
                </a:r>
              </a:p>
            </p:txBody>
          </p:sp>
          <p:sp>
            <p:nvSpPr>
              <p:cNvPr id="271" name="Shape 271"/>
              <p:cNvSpPr/>
              <p:nvPr/>
            </p:nvSpPr>
            <p:spPr>
              <a:xfrm>
                <a:off x="1490332" y="4002248"/>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2" name="Shape 272"/>
              <p:cNvSpPr/>
              <p:nvPr/>
            </p:nvSpPr>
            <p:spPr>
              <a:xfrm>
                <a:off x="1600200" y="4152900"/>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3" name="Shape 273"/>
              <p:cNvSpPr/>
              <p:nvPr/>
            </p:nvSpPr>
            <p:spPr>
              <a:xfrm>
                <a:off x="2981074" y="4000810"/>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4" name="Shape 274"/>
              <p:cNvSpPr/>
              <p:nvPr/>
            </p:nvSpPr>
            <p:spPr>
              <a:xfrm>
                <a:off x="3090941" y="4151460"/>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5" name="Shape 275"/>
              <p:cNvSpPr/>
              <p:nvPr/>
            </p:nvSpPr>
            <p:spPr>
              <a:xfrm>
                <a:off x="5071732" y="4002248"/>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6" name="Shape 276"/>
              <p:cNvSpPr/>
              <p:nvPr/>
            </p:nvSpPr>
            <p:spPr>
              <a:xfrm>
                <a:off x="5181600" y="4152900"/>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7" name="Shape 277"/>
              <p:cNvSpPr/>
              <p:nvPr/>
            </p:nvSpPr>
            <p:spPr>
              <a:xfrm>
                <a:off x="6553200" y="4000500"/>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8" name="Shape 278"/>
              <p:cNvSpPr/>
              <p:nvPr/>
            </p:nvSpPr>
            <p:spPr>
              <a:xfrm>
                <a:off x="6663067" y="4151151"/>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9" name="Shape 279"/>
              <p:cNvSpPr/>
              <p:nvPr/>
            </p:nvSpPr>
            <p:spPr>
              <a:xfrm>
                <a:off x="4614532" y="5002373"/>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80" name="Shape 280"/>
              <p:cNvSpPr/>
              <p:nvPr/>
            </p:nvSpPr>
            <p:spPr>
              <a:xfrm>
                <a:off x="4724400" y="5153025"/>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81" name="Shape 281"/>
              <p:cNvSpPr/>
              <p:nvPr/>
            </p:nvSpPr>
            <p:spPr>
              <a:xfrm>
                <a:off x="5571873" y="5002373"/>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82" name="Shape 282"/>
              <p:cNvSpPr/>
              <p:nvPr/>
            </p:nvSpPr>
            <p:spPr>
              <a:xfrm>
                <a:off x="5681742" y="5153025"/>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83" name="Shape 283"/>
              <p:cNvSpPr/>
              <p:nvPr/>
            </p:nvSpPr>
            <p:spPr>
              <a:xfrm>
                <a:off x="6257925" y="4581525"/>
                <a:ext cx="833950" cy="390523"/>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grpSp>
        <p:sp>
          <p:nvSpPr>
            <p:cNvPr id="284" name="Shape 284"/>
            <p:cNvSpPr/>
            <p:nvPr/>
          </p:nvSpPr>
          <p:spPr>
            <a:xfrm>
              <a:off x="3873660" y="3472950"/>
              <a:ext cx="292358" cy="168097"/>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85" name="Shape 285"/>
            <p:cNvSpPr/>
            <p:nvPr/>
          </p:nvSpPr>
          <p:spPr>
            <a:xfrm>
              <a:off x="4020114" y="3622501"/>
              <a:ext cx="69389" cy="1284119"/>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86" name="Shape 286"/>
            <p:cNvSpPr/>
            <p:nvPr/>
          </p:nvSpPr>
          <p:spPr>
            <a:xfrm>
              <a:off x="3480064" y="4906621"/>
              <a:ext cx="1111645" cy="439203"/>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rgbClr val="000000"/>
                </a:buClr>
                <a:buFont typeface="Arial"/>
                <a:buNone/>
              </a:pPr>
              <a:endParaRPr sz="2000" b="1" i="0" u="none" strike="noStrike" cap="none">
                <a:solidFill>
                  <a:schemeClr val="lt2"/>
                </a:solidFill>
                <a:latin typeface="Consolas"/>
                <a:ea typeface="Consolas"/>
                <a:cs typeface="Consolas"/>
                <a:sym typeface="Consolas"/>
              </a:endParaRPr>
            </a:p>
            <a:p>
              <a:pPr marL="0" marR="0" lvl="0" indent="0" algn="ctr" rtl="0">
                <a:lnSpc>
                  <a:spcPct val="95000"/>
                </a:lnSpc>
                <a:spcBef>
                  <a:spcPts val="0"/>
                </a:spcBef>
                <a:spcAft>
                  <a:spcPts val="0"/>
                </a:spcAft>
                <a:buClr>
                  <a:srgbClr val="000000"/>
                </a:buClr>
                <a:buFont typeface="Arial"/>
                <a:buNone/>
              </a:pPr>
              <a:endParaRPr sz="2000" b="1" i="0" u="none" strike="noStrike" cap="none">
                <a:solidFill>
                  <a:schemeClr val="lt2"/>
                </a:solidFill>
                <a:latin typeface="Consolas"/>
                <a:ea typeface="Consolas"/>
                <a:cs typeface="Consolas"/>
                <a:sym typeface="Consolas"/>
              </a:endParaRPr>
            </a:p>
          </p:txBody>
        </p:sp>
      </p:grpSp>
      <p:sp>
        <p:nvSpPr>
          <p:cNvPr id="287" name="Shape 287"/>
          <p:cNvSpPr txBox="1">
            <a:spLocks noGrp="1"/>
          </p:cNvSpPr>
          <p:nvPr>
            <p:ph type="sldNum" idx="4294967295"/>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30</a:t>
            </a:fld>
            <a:endParaRPr lang="en-US" sz="10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349126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marL="514350" indent="-514350">
              <a:defRPr/>
            </a:pPr>
            <a:r>
              <a:rPr lang="en-US" dirty="0" smtClean="0"/>
              <a:t>Inheritance</a:t>
            </a:r>
            <a:endParaRPr lang="en-US" dirty="0"/>
          </a:p>
        </p:txBody>
      </p:sp>
      <p:sp>
        <p:nvSpPr>
          <p:cNvPr id="4" name="Text Placeholder 3"/>
          <p:cNvSpPr>
            <a:spLocks noGrp="1"/>
          </p:cNvSpPr>
          <p:nvPr>
            <p:ph type="body" idx="1"/>
          </p:nvPr>
        </p:nvSpPr>
        <p:spPr>
          <a:xfrm>
            <a:off x="1446212" y="5754968"/>
            <a:ext cx="8938472" cy="692873"/>
          </a:xfrm>
        </p:spPr>
        <p:txBody>
          <a:bodyPr/>
          <a:lstStyle/>
          <a:p>
            <a:r>
              <a:rPr lang="en-GB" b="1" dirty="0">
                <a:solidFill>
                  <a:srgbClr val="F3BE60"/>
                </a:solidFill>
                <a:ea typeface="Calibri"/>
                <a:cs typeface="Calibri"/>
                <a:sym typeface="Calibri"/>
              </a:rPr>
              <a:t>Live Exercises in Class</a:t>
            </a:r>
            <a:endParaRPr lang="bg-BG" dirty="0"/>
          </a:p>
        </p:txBody>
      </p:sp>
      <p:pic>
        <p:nvPicPr>
          <p:cNvPr id="5" name="Shape 207"/>
          <p:cNvPicPr preferRelativeResize="0"/>
          <p:nvPr/>
        </p:nvPicPr>
        <p:blipFill>
          <a:blip r:embed="rId3" cstate="print">
            <a:alphaModFix/>
          </a:blip>
          <a:stretch>
            <a:fillRect/>
          </a:stretch>
        </p:blipFill>
        <p:spPr>
          <a:xfrm>
            <a:off x="4037012" y="762000"/>
            <a:ext cx="3990975" cy="4124325"/>
          </a:xfrm>
          <a:prstGeom prst="rect">
            <a:avLst/>
          </a:prstGeom>
          <a:noFill/>
          <a:ln>
            <a:noFill/>
          </a:ln>
        </p:spPr>
      </p:pic>
    </p:spTree>
    <p:extLst>
      <p:ext uri="{BB962C8B-B14F-4D97-AF65-F5344CB8AC3E}">
        <p14:creationId xmlns:p14="http://schemas.microsoft.com/office/powerpoint/2010/main" val="149019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20000"/>
          </a:bodyPr>
          <a:lstStyle/>
          <a:p>
            <a:pPr>
              <a:lnSpc>
                <a:spcPct val="100000"/>
              </a:lnSpc>
            </a:pPr>
            <a:r>
              <a:rPr lang="en-US" dirty="0" smtClean="0">
                <a:solidFill>
                  <a:schemeClr val="tx2">
                    <a:lumMod val="75000"/>
                  </a:schemeClr>
                </a:solidFill>
              </a:rPr>
              <a:t>Abstraction</a:t>
            </a:r>
          </a:p>
          <a:p>
            <a:pPr lvl="1">
              <a:lnSpc>
                <a:spcPct val="100000"/>
              </a:lnSpc>
            </a:pPr>
            <a:r>
              <a:rPr lang="en-US" dirty="0"/>
              <a:t>Reduces </a:t>
            </a:r>
            <a:r>
              <a:rPr lang="en-US" dirty="0" smtClean="0"/>
              <a:t>complexity</a:t>
            </a:r>
            <a:endParaRPr lang="en-US" dirty="0" smtClean="0">
              <a:solidFill>
                <a:schemeClr val="tx2">
                  <a:lumMod val="75000"/>
                </a:schemeClr>
              </a:solidFill>
            </a:endParaRPr>
          </a:p>
          <a:p>
            <a:pPr>
              <a:lnSpc>
                <a:spcPct val="100000"/>
              </a:lnSpc>
            </a:pPr>
            <a:r>
              <a:rPr lang="en-US" dirty="0" smtClean="0">
                <a:solidFill>
                  <a:schemeClr val="tx2">
                    <a:lumMod val="75000"/>
                  </a:schemeClr>
                </a:solidFill>
              </a:rPr>
              <a:t>Encapsulation</a:t>
            </a:r>
            <a:r>
              <a:rPr lang="en-US" dirty="0" smtClean="0"/>
              <a:t> </a:t>
            </a:r>
          </a:p>
          <a:p>
            <a:pPr lvl="1">
              <a:lnSpc>
                <a:spcPct val="100000"/>
              </a:lnSpc>
            </a:pPr>
            <a:r>
              <a:rPr lang="en-US" dirty="0"/>
              <a:t>H</a:t>
            </a:r>
            <a:r>
              <a:rPr lang="en-US" dirty="0" smtClean="0"/>
              <a:t>ides </a:t>
            </a:r>
            <a:r>
              <a:rPr lang="en-US" dirty="0"/>
              <a:t>internal data</a:t>
            </a:r>
          </a:p>
          <a:p>
            <a:pPr lvl="1">
              <a:lnSpc>
                <a:spcPct val="100000"/>
              </a:lnSpc>
            </a:pPr>
            <a:r>
              <a:rPr lang="en-US" dirty="0" smtClean="0"/>
              <a:t>Ensures </a:t>
            </a:r>
            <a:r>
              <a:rPr lang="en-US" dirty="0"/>
              <a:t>that </a:t>
            </a:r>
            <a:r>
              <a:rPr lang="en-US" dirty="0">
                <a:solidFill>
                  <a:schemeClr val="tx2">
                    <a:lumMod val="75000"/>
                  </a:schemeClr>
                </a:solidFill>
              </a:rPr>
              <a:t>structural changes </a:t>
            </a:r>
            <a:r>
              <a:rPr lang="en-US" dirty="0"/>
              <a:t>remain</a:t>
            </a:r>
            <a:r>
              <a:rPr lang="en-US" dirty="0">
                <a:solidFill>
                  <a:schemeClr val="tx2">
                    <a:lumMod val="75000"/>
                  </a:schemeClr>
                </a:solidFill>
              </a:rPr>
              <a:t> local</a:t>
            </a:r>
          </a:p>
          <a:p>
            <a:pPr>
              <a:lnSpc>
                <a:spcPct val="100000"/>
              </a:lnSpc>
            </a:pPr>
            <a:r>
              <a:rPr lang="en-US" dirty="0">
                <a:solidFill>
                  <a:schemeClr val="tx2">
                    <a:lumMod val="75000"/>
                  </a:schemeClr>
                </a:solidFill>
              </a:rPr>
              <a:t>Access </a:t>
            </a:r>
            <a:r>
              <a:rPr lang="en-US" dirty="0" smtClean="0">
                <a:solidFill>
                  <a:schemeClr val="tx2">
                    <a:lumMod val="75000"/>
                  </a:schemeClr>
                </a:solidFill>
              </a:rPr>
              <a:t>modifiers</a:t>
            </a:r>
          </a:p>
          <a:p>
            <a:pPr marL="358775" lvl="0" indent="-358775">
              <a:spcBef>
                <a:spcPts val="0"/>
              </a:spcBef>
              <a:spcAft>
                <a:spcPts val="0"/>
              </a:spcAft>
              <a:buFont typeface="Noto Sans Symbols"/>
              <a:buChar char="▪"/>
            </a:pPr>
            <a:r>
              <a:rPr lang="en-US" dirty="0">
                <a:solidFill>
                  <a:srgbClr val="F3CC5F"/>
                </a:solidFill>
                <a:ea typeface="Calibri"/>
                <a:cs typeface="Calibri"/>
                <a:sym typeface="Calibri"/>
              </a:rPr>
              <a:t>Inheritance </a:t>
            </a:r>
            <a:r>
              <a:rPr lang="en-US" dirty="0">
                <a:solidFill>
                  <a:schemeClr val="lt1"/>
                </a:solidFill>
                <a:ea typeface="Calibri"/>
                <a:cs typeface="Calibri"/>
                <a:sym typeface="Calibri"/>
              </a:rPr>
              <a:t>allows extending the behavior of the classes</a:t>
            </a:r>
          </a:p>
          <a:p>
            <a:pPr marL="663521" lvl="1" indent="-371420">
              <a:spcBef>
                <a:spcPts val="1200"/>
              </a:spcBef>
              <a:spcAft>
                <a:spcPts val="0"/>
              </a:spcAft>
              <a:buFont typeface="Noto Sans Symbols"/>
              <a:buChar char="▪"/>
            </a:pPr>
            <a:r>
              <a:rPr lang="en-US" dirty="0">
                <a:solidFill>
                  <a:schemeClr val="lt1"/>
                </a:solidFill>
                <a:ea typeface="Calibri"/>
                <a:cs typeface="Calibri"/>
                <a:sym typeface="Calibri"/>
              </a:rPr>
              <a:t>Inheriting </a:t>
            </a:r>
            <a:r>
              <a:rPr lang="en-US" dirty="0" smtClean="0">
                <a:solidFill>
                  <a:schemeClr val="lt1"/>
                </a:solidFill>
                <a:ea typeface="Calibri"/>
                <a:cs typeface="Calibri"/>
                <a:sym typeface="Calibri"/>
              </a:rPr>
              <a:t>properties</a:t>
            </a:r>
            <a:endParaRPr lang="en-US" dirty="0">
              <a:solidFill>
                <a:schemeClr val="lt1"/>
              </a:solidFill>
              <a:ea typeface="Calibri"/>
              <a:cs typeface="Calibri"/>
              <a:sym typeface="Calibri"/>
            </a:endParaRPr>
          </a:p>
          <a:p>
            <a:pPr marL="663521" lvl="1" indent="-371420">
              <a:spcBef>
                <a:spcPts val="1200"/>
              </a:spcBef>
              <a:spcAft>
                <a:spcPts val="0"/>
              </a:spcAft>
              <a:buFont typeface="Noto Sans Symbols"/>
              <a:buChar char="▪"/>
            </a:pPr>
            <a:r>
              <a:rPr lang="en-US" dirty="0">
                <a:solidFill>
                  <a:schemeClr val="lt1"/>
                </a:solidFill>
                <a:ea typeface="Calibri"/>
                <a:cs typeface="Calibri"/>
                <a:sym typeface="Calibri"/>
              </a:rPr>
              <a:t>Inheriting </a:t>
            </a:r>
            <a:r>
              <a:rPr lang="en-US" dirty="0" smtClean="0">
                <a:solidFill>
                  <a:schemeClr val="lt1"/>
                </a:solidFill>
                <a:ea typeface="Calibri"/>
                <a:cs typeface="Calibri"/>
                <a:sym typeface="Calibri"/>
              </a:rPr>
              <a:t>methods</a:t>
            </a:r>
            <a:endParaRPr lang="en-US" dirty="0">
              <a:solidFill>
                <a:schemeClr val="lt1"/>
              </a:solidFill>
              <a:ea typeface="Calibri"/>
              <a:cs typeface="Calibri"/>
              <a:sym typeface="Calibri"/>
            </a:endParaRPr>
          </a:p>
          <a:p>
            <a:pPr marL="663520" lvl="1" indent="-371420">
              <a:spcBef>
                <a:spcPts val="1200"/>
              </a:spcBef>
              <a:spcAft>
                <a:spcPts val="0"/>
              </a:spcAft>
              <a:buFont typeface="Noto Sans Symbols"/>
              <a:buChar char="▪"/>
            </a:pPr>
            <a:r>
              <a:rPr lang="en-US" dirty="0">
                <a:solidFill>
                  <a:schemeClr val="lt1"/>
                </a:solidFill>
                <a:ea typeface="Calibri"/>
                <a:cs typeface="Calibri"/>
                <a:sym typeface="Calibri"/>
              </a:rPr>
              <a:t>Reusing the existing code</a:t>
            </a:r>
          </a:p>
          <a:p>
            <a:pPr>
              <a:lnSpc>
                <a:spcPct val="100000"/>
              </a:lnSpc>
            </a:pPr>
            <a:endParaRPr lang="en-US" dirty="0"/>
          </a:p>
        </p:txBody>
      </p:sp>
      <p:pic>
        <p:nvPicPr>
          <p:cNvPr id="6" name="Picture 2" descr="C:\Users\Ivan\Desktop\elements_presentations\summary_p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5429" y="1447800"/>
            <a:ext cx="3559806" cy="2640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122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smtClean="0"/>
              <a:t>OOP Fundamentals</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https://softuni.bg/courses/php-basics/ </a:t>
            </a:r>
            <a:endParaRPr lang="en-US" dirty="0"/>
          </a:p>
        </p:txBody>
      </p:sp>
      <p:pic>
        <p:nvPicPr>
          <p:cNvPr id="14" name="Picture 13">
            <a:hlinkClick r:id="rId4"/>
          </p:cNvPr>
          <p:cNvPicPr>
            <a:picLocks noChangeAspect="1"/>
          </p:cNvPicPr>
          <p:nvPr/>
        </p:nvPicPr>
        <p:blipFill>
          <a:blip r:embed="rId5"/>
          <a:stretch>
            <a:fillRect/>
          </a:stretch>
        </p:blipFill>
        <p:spPr>
          <a:xfrm>
            <a:off x="9670249" y="3996240"/>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3160390" y="1255207"/>
            <a:ext cx="1752140" cy="804013"/>
          </a:xfrm>
          <a:prstGeom prst="roundRect">
            <a:avLst>
              <a:gd name="adj" fmla="val 3159"/>
            </a:avLst>
          </a:prstGeom>
        </p:spPr>
      </p:pic>
      <p:pic>
        <p:nvPicPr>
          <p:cNvPr id="19" name="Picture 18">
            <a:hlinkClick r:id="rId8"/>
          </p:cNvPr>
          <p:cNvPicPr>
            <a:picLocks noChangeAspect="1"/>
          </p:cNvPicPr>
          <p:nvPr/>
        </p:nvPicPr>
        <p:blipFill>
          <a:blip r:embed="rId9"/>
          <a:stretch>
            <a:fillRect/>
          </a:stretch>
        </p:blipFill>
        <p:spPr>
          <a:xfrm>
            <a:off x="512764" y="1255208"/>
            <a:ext cx="2093874" cy="804013"/>
          </a:xfrm>
          <a:prstGeom prst="roundRect">
            <a:avLst>
              <a:gd name="adj" fmla="val 3159"/>
            </a:avLst>
          </a:prstGeom>
        </p:spPr>
      </p:pic>
      <p:pic>
        <p:nvPicPr>
          <p:cNvPr id="20" name="Picture 19">
            <a:hlinkClick r:id="rId10"/>
          </p:cNvPr>
          <p:cNvPicPr>
            <a:picLocks noChangeAspect="1"/>
          </p:cNvPicPr>
          <p:nvPr/>
        </p:nvPicPr>
        <p:blipFill>
          <a:blip r:embed="rId11"/>
          <a:stretch>
            <a:fillRect/>
          </a:stretch>
        </p:blipFill>
        <p:spPr>
          <a:xfrm>
            <a:off x="512764" y="5373443"/>
            <a:ext cx="3352800" cy="849557"/>
          </a:xfrm>
          <a:prstGeom prst="roundRect">
            <a:avLst>
              <a:gd name="adj" fmla="val 3159"/>
            </a:avLst>
          </a:prstGeom>
        </p:spPr>
      </p:pic>
      <p:pic>
        <p:nvPicPr>
          <p:cNvPr id="22" name="Picture 21">
            <a:hlinkClick r:id="rId12"/>
          </p:cNvPr>
          <p:cNvPicPr>
            <a:picLocks noChangeAspect="1"/>
          </p:cNvPicPr>
          <p:nvPr/>
        </p:nvPicPr>
        <p:blipFill>
          <a:blip r:embed="rId13"/>
          <a:stretch>
            <a:fillRect/>
          </a:stretch>
        </p:blipFill>
        <p:spPr>
          <a:xfrm>
            <a:off x="4358563" y="5373443"/>
            <a:ext cx="2753589" cy="849556"/>
          </a:xfrm>
          <a:prstGeom prst="roundRect">
            <a:avLst>
              <a:gd name="adj" fmla="val 2953"/>
            </a:avLst>
          </a:prstGeom>
        </p:spPr>
      </p:pic>
      <p:pic>
        <p:nvPicPr>
          <p:cNvPr id="23" name="Picture 22">
            <a:hlinkClick r:id="rId14"/>
          </p:cNvPr>
          <p:cNvPicPr>
            <a:picLocks noChangeAspect="1"/>
          </p:cNvPicPr>
          <p:nvPr/>
        </p:nvPicPr>
        <p:blipFill>
          <a:blip r:embed="rId15"/>
          <a:stretch>
            <a:fillRect/>
          </a:stretch>
        </p:blipFill>
        <p:spPr>
          <a:xfrm>
            <a:off x="7633728" y="5373443"/>
            <a:ext cx="4073042" cy="849556"/>
          </a:xfrm>
          <a:prstGeom prst="roundRect">
            <a:avLst>
              <a:gd name="adj" fmla="val 3159"/>
            </a:avLst>
          </a:prstGeom>
        </p:spPr>
      </p:pic>
      <p:pic>
        <p:nvPicPr>
          <p:cNvPr id="24" name="Picture 23">
            <a:hlinkClick r:id="rId16"/>
          </p:cNvPr>
          <p:cNvPicPr>
            <a:picLocks noChangeAspect="1"/>
          </p:cNvPicPr>
          <p:nvPr/>
        </p:nvPicPr>
        <p:blipFill>
          <a:blip r:embed="rId17"/>
          <a:stretch>
            <a:fillRect/>
          </a:stretch>
        </p:blipFill>
        <p:spPr>
          <a:xfrm>
            <a:off x="7765249" y="2577353"/>
            <a:ext cx="3631158" cy="783191"/>
          </a:xfrm>
          <a:prstGeom prst="roundRect">
            <a:avLst>
              <a:gd name="adj" fmla="val 3159"/>
            </a:avLst>
          </a:prstGeom>
        </p:spPr>
      </p:pic>
      <p:pic>
        <p:nvPicPr>
          <p:cNvPr id="25" name="Picture 24">
            <a:hlinkClick r:id="rId18"/>
          </p:cNvPr>
          <p:cNvPicPr>
            <a:picLocks noChangeAspect="1"/>
          </p:cNvPicPr>
          <p:nvPr/>
        </p:nvPicPr>
        <p:blipFill>
          <a:blip r:embed="rId19"/>
          <a:stretch>
            <a:fillRect/>
          </a:stretch>
        </p:blipFill>
        <p:spPr>
          <a:xfrm>
            <a:off x="5377182" y="1391286"/>
            <a:ext cx="5993358" cy="550371"/>
          </a:xfrm>
          <a:prstGeom prst="roundRect">
            <a:avLst>
              <a:gd name="adj" fmla="val 3159"/>
            </a:avLst>
          </a:prstGeom>
        </p:spPr>
      </p:pic>
      <p:pic>
        <p:nvPicPr>
          <p:cNvPr id="4" name="Picture 3">
            <a:hlinkClick r:id="rId20"/>
          </p:cNvPr>
          <p:cNvPicPr>
            <a:picLocks noChangeAspect="1"/>
          </p:cNvPicPr>
          <p:nvPr/>
        </p:nvPicPr>
        <p:blipFill>
          <a:blip r:embed="rId21"/>
          <a:stretch>
            <a:fillRect/>
          </a:stretch>
        </p:blipFill>
        <p:spPr>
          <a:xfrm>
            <a:off x="512764" y="2380769"/>
            <a:ext cx="1922519" cy="854925"/>
          </a:xfrm>
          <a:prstGeom prst="roundRect">
            <a:avLst>
              <a:gd name="adj" fmla="val 3159"/>
            </a:avLst>
          </a:prstGeom>
        </p:spPr>
      </p:pic>
    </p:spTree>
    <p:extLst>
      <p:ext uri="{BB962C8B-B14F-4D97-AF65-F5344CB8AC3E}">
        <p14:creationId xmlns:p14="http://schemas.microsoft.com/office/powerpoint/2010/main" val="3751845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License</a:t>
            </a:r>
            <a:endParaRPr lang="en-US" dirty="0"/>
          </a:p>
        </p:txBody>
      </p:sp>
      <p:sp>
        <p:nvSpPr>
          <p:cNvPr id="3" name="Content Placeholder 2"/>
          <p:cNvSpPr>
            <a:spLocks noGrp="1"/>
          </p:cNvSpPr>
          <p:nvPr>
            <p:ph idx="4294967295"/>
          </p:nvPr>
        </p:nvSpPr>
        <p:spPr>
          <a:xfrm>
            <a:off x="190413" y="1151121"/>
            <a:ext cx="11804822" cy="5570355"/>
          </a:xfrm>
        </p:spPr>
        <p:txBody>
          <a:bodyPr>
            <a:normAutofit/>
          </a:bodyPr>
          <a:lstStyle/>
          <a:p>
            <a:r>
              <a:rPr lang="en-US" dirty="0"/>
              <a:t>This </a:t>
            </a:r>
            <a:r>
              <a:rPr lang="en-US" dirty="0" smtClean="0"/>
              <a:t>course (slides, examples, demos, videos, homework, etc.)</a:t>
            </a:r>
            <a:br>
              <a:rPr lang="en-US" dirty="0" smtClean="0"/>
            </a:br>
            <a:r>
              <a:rPr lang="en-US" dirty="0" smtClean="0"/>
              <a:t>is </a:t>
            </a:r>
            <a:r>
              <a:rPr lang="en-US" dirty="0"/>
              <a:t>licensed </a:t>
            </a:r>
            <a:r>
              <a:rPr lang="en-US" dirty="0" smtClean="0"/>
              <a:t>under </a:t>
            </a:r>
            <a:r>
              <a:rPr lang="en-US" dirty="0"/>
              <a:t>the "</a:t>
            </a:r>
            <a:r>
              <a:rPr lang="en-US" dirty="0">
                <a:hlinkClick r:id="rId3"/>
              </a:rPr>
              <a:t>Creative Commons </a:t>
            </a:r>
            <a:r>
              <a:rPr lang="en-US" noProof="1" smtClean="0">
                <a:hlinkClick r:id="rId3"/>
              </a:rPr>
              <a:t>Attribution-NonCommercial-ShareAlike</a:t>
            </a:r>
            <a:r>
              <a:rPr lang="en-US" dirty="0" smtClean="0">
                <a:hlinkClick r:id="rId3"/>
              </a:rPr>
              <a:t> </a:t>
            </a:r>
            <a:r>
              <a:rPr lang="en-US" dirty="0">
                <a:hlinkClick r:id="rId3"/>
              </a:rPr>
              <a:t>4.0 International</a:t>
            </a:r>
            <a:r>
              <a:rPr lang="en-US" dirty="0"/>
              <a:t>" </a:t>
            </a:r>
            <a:r>
              <a:rPr lang="en-US" dirty="0" smtClean="0"/>
              <a:t>license</a:t>
            </a:r>
            <a:endParaRPr lang="bg-BG" dirty="0" smtClean="0"/>
          </a:p>
          <a:p>
            <a:endParaRPr lang="bg-BG" sz="2400" dirty="0"/>
          </a:p>
          <a:p>
            <a:endParaRPr lang="bg-BG" sz="2400" dirty="0" smtClean="0"/>
          </a:p>
          <a:p>
            <a:endParaRPr lang="bg-BG" sz="2400" dirty="0"/>
          </a:p>
          <a:p>
            <a:pPr>
              <a:spcBef>
                <a:spcPts val="1800"/>
              </a:spcBef>
            </a:pPr>
            <a:r>
              <a:rPr lang="en-US" sz="2400" dirty="0" smtClean="0"/>
              <a:t>Attribution: this work may contain portions from</a:t>
            </a:r>
          </a:p>
          <a:p>
            <a:pPr lvl="1"/>
            <a:r>
              <a:rPr lang="en-US" sz="2000" dirty="0" smtClean="0"/>
              <a:t>"</a:t>
            </a:r>
            <a:r>
              <a:rPr lang="en-US" sz="2000" dirty="0" smtClean="0">
                <a:hlinkClick r:id="rId4"/>
              </a:rPr>
              <a:t>PHP Manual</a:t>
            </a:r>
            <a:r>
              <a:rPr lang="en-US" sz="2000" dirty="0" smtClean="0"/>
              <a:t>" </a:t>
            </a:r>
            <a:r>
              <a:rPr lang="en-US" sz="2000" dirty="0"/>
              <a:t>by The PHP </a:t>
            </a:r>
            <a:r>
              <a:rPr lang="en-US" sz="2000" dirty="0" smtClean="0"/>
              <a:t>Group under </a:t>
            </a:r>
            <a:r>
              <a:rPr lang="en-US" sz="2000" dirty="0" smtClean="0">
                <a:hlinkClick r:id="rId5"/>
              </a:rPr>
              <a:t>CC-BY</a:t>
            </a:r>
            <a:r>
              <a:rPr lang="en-US" sz="2000" dirty="0" smtClean="0"/>
              <a:t> license</a:t>
            </a:r>
          </a:p>
          <a:p>
            <a:pPr lvl="1"/>
            <a:r>
              <a:rPr lang="en-US" sz="2000" dirty="0" smtClean="0"/>
              <a:t>"</a:t>
            </a:r>
            <a:r>
              <a:rPr lang="en-US" sz="2000" dirty="0" smtClean="0">
                <a:hlinkClick r:id="rId6"/>
              </a:rPr>
              <a:t>PHP and MySQL Web Development</a:t>
            </a:r>
            <a:r>
              <a:rPr lang="en-US" sz="2000" dirty="0" smtClean="0"/>
              <a:t>" course by </a:t>
            </a:r>
            <a:r>
              <a:rPr lang="en-US" sz="2000" noProof="1" smtClean="0"/>
              <a:t>Telerik Academy</a:t>
            </a:r>
            <a:r>
              <a:rPr lang="en-US" sz="2000" dirty="0" smtClean="0"/>
              <a:t> under </a:t>
            </a:r>
            <a:r>
              <a:rPr lang="en-US" sz="2000" dirty="0" smtClean="0">
                <a:hlinkClick r:id="rId7"/>
              </a:rPr>
              <a:t>CC-BY-NC-SA</a:t>
            </a:r>
            <a:r>
              <a:rPr lang="en-US" sz="2000" dirty="0" smtClean="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34</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47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smtClean="0"/>
              <a:t>Software University Foundation – </a:t>
            </a:r>
            <a:r>
              <a:rPr lang="en-US" sz="3200" noProof="1" smtClean="0">
                <a:hlinkClick r:id="rId3"/>
              </a:rPr>
              <a:t>softuni.org</a:t>
            </a:r>
            <a:endParaRPr lang="en-US" sz="3200" noProof="1" smtClean="0"/>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smtClean="0"/>
              <a:t>Software University </a:t>
            </a:r>
            <a:r>
              <a:rPr lang="en-US" dirty="0"/>
              <a:t>@ </a:t>
            </a:r>
            <a:r>
              <a:rPr lang="en-US" dirty="0" smtClean="0"/>
              <a:t>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smtClean="0"/>
              <a:t>Software </a:t>
            </a:r>
            <a:r>
              <a:rPr lang="en-US" dirty="0"/>
              <a:t>University @ </a:t>
            </a:r>
            <a:r>
              <a:rPr lang="en-US" dirty="0" smtClean="0"/>
              <a:t>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smtClean="0"/>
              <a:t>Software University Forums – </a:t>
            </a:r>
            <a:r>
              <a:rPr lang="en-US" dirty="0">
                <a:hlinkClick r:id="rId7"/>
              </a:rPr>
              <a:t>forum.softuni.bg</a:t>
            </a:r>
            <a:endParaRPr lang="en-US" noProof="1"/>
          </a:p>
        </p:txBody>
      </p:sp>
      <p:pic>
        <p:nvPicPr>
          <p:cNvPr id="10" name="Picture 9">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hlinkClick r:id="rId6"/>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a:hlinkClick r:id="rId7"/>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pic>
        <p:nvPicPr>
          <p:cNvPr id="14" name="Picture 13" title="Software University">
            <a:hlinkClick r:id="rId4" tooltip="Software University"/>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9656544" y="1554000"/>
            <a:ext cx="1834974" cy="1570200"/>
          </a:xfrm>
          <a:prstGeom prst="rect">
            <a:avLst/>
          </a:prstGeom>
          <a:ln w="12700">
            <a:solidFill>
              <a:srgbClr val="55438F">
                <a:alpha val="70000"/>
              </a:srgbClr>
            </a:solidFill>
          </a:ln>
        </p:spPr>
      </p:pic>
    </p:spTree>
    <p:extLst>
      <p:ext uri="{BB962C8B-B14F-4D97-AF65-F5344CB8AC3E}">
        <p14:creationId xmlns:p14="http://schemas.microsoft.com/office/powerpoint/2010/main" val="2931241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499340" y="5562600"/>
            <a:ext cx="8938472" cy="730969"/>
          </a:xfrm>
          <a:prstGeom prst="rect">
            <a:avLst/>
          </a:prstGeom>
          <a:noFill/>
          <a:ln>
            <a:noFill/>
          </a:ln>
        </p:spPr>
        <p:txBody>
          <a:bodyPr lIns="0" tIns="0" rIns="0" bIns="0" anchor="b" anchorCtr="0">
            <a:noAutofit/>
          </a:bodyPr>
          <a:lstStyle/>
          <a:p>
            <a:pPr marL="0" marR="0" lvl="0" indent="0" algn="ctr" rtl="0">
              <a:lnSpc>
                <a:spcPct val="95000"/>
              </a:lnSpc>
              <a:spcBef>
                <a:spcPts val="0"/>
              </a:spcBef>
              <a:buClr>
                <a:srgbClr val="F3BE60"/>
              </a:buClr>
              <a:buSzPct val="25000"/>
              <a:buFont typeface="Calibri"/>
              <a:buNone/>
            </a:pPr>
            <a:r>
              <a:rPr lang="en-US" sz="5000" b="1" i="0" u="none" strike="noStrike" cap="none">
                <a:solidFill>
                  <a:srgbClr val="F3BE60"/>
                </a:solidFill>
                <a:latin typeface="Calibri"/>
                <a:ea typeface="Calibri"/>
                <a:cs typeface="Calibri"/>
                <a:sym typeface="Calibri"/>
              </a:rPr>
              <a:t>Fundamental Principles of OOP</a:t>
            </a:r>
          </a:p>
        </p:txBody>
      </p:sp>
      <p:pic>
        <p:nvPicPr>
          <p:cNvPr id="88" name="Shape 88"/>
          <p:cNvPicPr preferRelativeResize="0"/>
          <p:nvPr/>
        </p:nvPicPr>
        <p:blipFill>
          <a:blip r:embed="rId3" cstate="print">
            <a:alphaModFix/>
          </a:blip>
          <a:stretch>
            <a:fillRect/>
          </a:stretch>
        </p:blipFill>
        <p:spPr>
          <a:xfrm>
            <a:off x="3141650" y="1306975"/>
            <a:ext cx="5905500" cy="4171950"/>
          </a:xfrm>
          <a:prstGeom prst="rect">
            <a:avLst/>
          </a:prstGeom>
          <a:noFill/>
          <a:ln>
            <a:noFill/>
          </a:ln>
        </p:spPr>
      </p:pic>
    </p:spTree>
    <p:extLst>
      <p:ext uri="{BB962C8B-B14F-4D97-AF65-F5344CB8AC3E}">
        <p14:creationId xmlns:p14="http://schemas.microsoft.com/office/powerpoint/2010/main" val="1284737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5" name="Shape 95"/>
          <p:cNvSpPr txBox="1">
            <a:spLocks noGrp="1"/>
          </p:cNvSpPr>
          <p:nvPr>
            <p:ph type="sldNum" idx="4"/>
          </p:nvPr>
        </p:nvSpPr>
        <p:spPr/>
        <p:txBody>
          <a:bodyPr/>
          <a:lstStyle/>
          <a:p>
            <a:pPr lvl="0"/>
            <a:fld id="{00000000-1234-1234-1234-123412341234}" type="slidenum">
              <a:rPr lang="en-US" smtClean="0">
                <a:sym typeface="Calibri"/>
              </a:rPr>
              <a:pPr lvl="0"/>
              <a:t>5</a:t>
            </a:fld>
            <a:endParaRPr lang="en-US">
              <a:sym typeface="Calibri"/>
            </a:endParaRPr>
          </a:p>
        </p:txBody>
      </p:sp>
      <p:sp>
        <p:nvSpPr>
          <p:cNvPr id="4" name="Content Placeholder 3"/>
          <p:cNvSpPr>
            <a:spLocks noGrp="1"/>
          </p:cNvSpPr>
          <p:nvPr>
            <p:ph idx="1"/>
          </p:nvPr>
        </p:nvSpPr>
        <p:spPr/>
        <p:txBody>
          <a:bodyPr/>
          <a:lstStyle/>
          <a:p>
            <a:pPr lvl="0" indent="-241247" defTabSz="914400">
              <a:lnSpc>
                <a:spcPct val="100000"/>
              </a:lnSpc>
              <a:spcBef>
                <a:spcPts val="1200"/>
              </a:spcBef>
              <a:spcAft>
                <a:spcPts val="0"/>
              </a:spcAft>
              <a:buClr>
                <a:srgbClr val="F0A22E"/>
              </a:buClr>
              <a:buSzPct val="80000"/>
              <a:buFont typeface="Noto Sans Symbols"/>
              <a:buChar char="▪"/>
              <a:defRPr/>
            </a:pPr>
            <a:r>
              <a:rPr lang="en-US" kern="0" dirty="0">
                <a:solidFill>
                  <a:srgbClr val="F3CC5F"/>
                </a:solidFill>
                <a:sym typeface="Calibri"/>
              </a:rPr>
              <a:t>Abstraction</a:t>
            </a:r>
          </a:p>
          <a:p>
            <a:pPr lvl="1" indent="-241247" defTabSz="914400">
              <a:lnSpc>
                <a:spcPct val="100000"/>
              </a:lnSpc>
              <a:spcBef>
                <a:spcPts val="1200"/>
              </a:spcBef>
              <a:spcAft>
                <a:spcPts val="0"/>
              </a:spcAft>
              <a:buClr>
                <a:srgbClr val="F0A22E"/>
              </a:buClr>
              <a:defRPr/>
            </a:pPr>
            <a:r>
              <a:rPr lang="en-US" kern="0" dirty="0" smtClean="0"/>
              <a:t>Hide </a:t>
            </a:r>
            <a:r>
              <a:rPr lang="en-US" kern="0" dirty="0"/>
              <a:t>complexity</a:t>
            </a:r>
            <a:endParaRPr lang="en-US" kern="0" dirty="0">
              <a:solidFill>
                <a:srgbClr val="F3CC5F"/>
              </a:solidFill>
              <a:sym typeface="Calibri"/>
            </a:endParaRPr>
          </a:p>
          <a:p>
            <a:pPr lvl="0" defTabSz="914400">
              <a:lnSpc>
                <a:spcPct val="100000"/>
              </a:lnSpc>
              <a:spcBef>
                <a:spcPts val="0"/>
              </a:spcBef>
              <a:spcAft>
                <a:spcPts val="0"/>
              </a:spcAft>
            </a:pPr>
            <a:r>
              <a:rPr lang="en-US" kern="0" dirty="0">
                <a:solidFill>
                  <a:srgbClr val="F3CC5F"/>
                </a:solidFill>
              </a:rPr>
              <a:t>Encapsulation</a:t>
            </a:r>
          </a:p>
          <a:p>
            <a:pPr lvl="1" indent="-304747" defTabSz="914400">
              <a:lnSpc>
                <a:spcPct val="100000"/>
              </a:lnSpc>
              <a:spcBef>
                <a:spcPts val="1200"/>
              </a:spcBef>
              <a:spcAft>
                <a:spcPts val="0"/>
              </a:spcAft>
            </a:pPr>
            <a:r>
              <a:rPr lang="en-US" kern="0" dirty="0" smtClean="0"/>
              <a:t>Hide </a:t>
            </a:r>
            <a:r>
              <a:rPr lang="en-US" kern="0" dirty="0"/>
              <a:t>internal data</a:t>
            </a:r>
            <a:endParaRPr lang="en-US" kern="0" dirty="0">
              <a:sym typeface="Calibri"/>
            </a:endParaRPr>
          </a:p>
          <a:p>
            <a:pPr lvl="0" defTabSz="914400">
              <a:lnSpc>
                <a:spcPct val="100000"/>
              </a:lnSpc>
              <a:spcBef>
                <a:spcPts val="0"/>
              </a:spcBef>
              <a:spcAft>
                <a:spcPts val="0"/>
              </a:spcAft>
            </a:pPr>
            <a:r>
              <a:rPr lang="en-US" dirty="0">
                <a:solidFill>
                  <a:srgbClr val="F3CC5F"/>
                </a:solidFill>
              </a:rPr>
              <a:t>Inheritance</a:t>
            </a:r>
            <a:endParaRPr lang="en-US" kern="0" dirty="0">
              <a:solidFill>
                <a:srgbClr val="F3CC5F"/>
              </a:solidFill>
            </a:endParaRPr>
          </a:p>
          <a:p>
            <a:pPr lvl="1" indent="-241192">
              <a:lnSpc>
                <a:spcPct val="100000"/>
              </a:lnSpc>
              <a:spcBef>
                <a:spcPts val="1200"/>
              </a:spcBef>
              <a:spcAft>
                <a:spcPts val="0"/>
              </a:spcAft>
            </a:pPr>
            <a:r>
              <a:rPr lang="en-US" dirty="0"/>
              <a:t>Inherit members from parent class</a:t>
            </a:r>
          </a:p>
          <a:p>
            <a:pPr lvl="1" indent="-241192">
              <a:lnSpc>
                <a:spcPct val="100000"/>
              </a:lnSpc>
              <a:spcBef>
                <a:spcPts val="1200"/>
              </a:spcBef>
              <a:spcAft>
                <a:spcPts val="0"/>
              </a:spcAft>
            </a:pPr>
            <a:r>
              <a:rPr lang="en-US"/>
              <a:t>Inherit </a:t>
            </a:r>
            <a:r>
              <a:rPr lang="en-US" smtClean="0"/>
              <a:t>constructor </a:t>
            </a:r>
            <a:r>
              <a:rPr lang="en-US" dirty="0"/>
              <a:t>from parent class</a:t>
            </a:r>
          </a:p>
          <a:p>
            <a:pPr lvl="0" indent="-241247" defTabSz="914400">
              <a:lnSpc>
                <a:spcPct val="100000"/>
              </a:lnSpc>
              <a:spcBef>
                <a:spcPts val="1200"/>
              </a:spcBef>
              <a:spcAft>
                <a:spcPts val="0"/>
              </a:spcAft>
              <a:buClr>
                <a:srgbClr val="F0A22E"/>
              </a:buClr>
              <a:buSzPct val="80000"/>
              <a:buFont typeface="Noto Sans Symbols"/>
              <a:buChar char="▪"/>
              <a:defRPr/>
            </a:pPr>
            <a:r>
              <a:rPr lang="en-US" kern="0" dirty="0">
                <a:solidFill>
                  <a:srgbClr val="FFFFFF">
                    <a:lumMod val="75000"/>
                  </a:srgbClr>
                </a:solidFill>
                <a:sym typeface="Calibri"/>
              </a:rPr>
              <a:t>Polymorphism</a:t>
            </a:r>
          </a:p>
          <a:p>
            <a:pPr marL="0" lvl="0" indent="0" defTabSz="914400">
              <a:lnSpc>
                <a:spcPct val="100000"/>
              </a:lnSpc>
              <a:spcBef>
                <a:spcPts val="1200"/>
              </a:spcBef>
              <a:spcAft>
                <a:spcPts val="0"/>
              </a:spcAft>
              <a:buSzPct val="25000"/>
              <a:buNone/>
              <a:defRPr/>
            </a:pPr>
            <a:endParaRPr lang="en-US" sz="2800" kern="0" dirty="0">
              <a:solidFill>
                <a:srgbClr val="ECE9E2"/>
              </a:solidFill>
              <a:sym typeface="Calibri"/>
            </a:endParaRPr>
          </a:p>
          <a:p>
            <a:endParaRPr lang="bg-BG" dirty="0"/>
          </a:p>
        </p:txBody>
      </p:sp>
      <p:sp>
        <p:nvSpPr>
          <p:cNvPr id="94" name="Shape 94"/>
          <p:cNvSpPr txBox="1">
            <a:spLocks noGrp="1"/>
          </p:cNvSpPr>
          <p:nvPr>
            <p:ph type="title"/>
          </p:nvPr>
        </p:nvSpPr>
        <p:spPr/>
        <p:txBody>
          <a:bodyPr/>
          <a:lstStyle/>
          <a:p>
            <a:pPr lvl="0"/>
            <a:r>
              <a:rPr lang="en-US" smtClean="0">
                <a:sym typeface="Calibri"/>
              </a:rPr>
              <a:t>Fundamental Principles of OOP</a:t>
            </a:r>
            <a:endParaRPr lang="en-US" dirty="0">
              <a:sym typeface="Calibri"/>
            </a:endParaRPr>
          </a:p>
        </p:txBody>
      </p:sp>
    </p:spTree>
    <p:extLst>
      <p:ext uri="{BB962C8B-B14F-4D97-AF65-F5344CB8AC3E}">
        <p14:creationId xmlns:p14="http://schemas.microsoft.com/office/powerpoint/2010/main" val="95033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212" y="5351600"/>
            <a:ext cx="8938472" cy="820600"/>
          </a:xfrm>
        </p:spPr>
        <p:txBody>
          <a:bodyPr/>
          <a:lstStyle/>
          <a:p>
            <a:r>
              <a:rPr lang="en-US" dirty="0" smtClean="0"/>
              <a:t>Abstraction</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4041" y="1219200"/>
            <a:ext cx="5809771" cy="3776833"/>
          </a:xfrm>
          <a:prstGeom prst="rect">
            <a:avLst/>
          </a:prstGeom>
        </p:spPr>
      </p:pic>
    </p:spTree>
    <p:extLst>
      <p:ext uri="{BB962C8B-B14F-4D97-AF65-F5344CB8AC3E}">
        <p14:creationId xmlns:p14="http://schemas.microsoft.com/office/powerpoint/2010/main" val="3445263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804867" name="Rectangle 3"/>
          <p:cNvSpPr>
            <a:spLocks noGrp="1" noChangeArrowheads="1"/>
          </p:cNvSpPr>
          <p:nvPr>
            <p:ph idx="1"/>
          </p:nvPr>
        </p:nvSpPr>
        <p:spPr/>
        <p:txBody>
          <a:bodyPr>
            <a:normAutofit fontScale="92500" lnSpcReduction="20000"/>
          </a:bodyPr>
          <a:lstStyle/>
          <a:p>
            <a:r>
              <a:rPr lang="en-US" dirty="0" smtClean="0"/>
              <a:t>Hides </a:t>
            </a:r>
            <a:r>
              <a:rPr lang="en-US" dirty="0"/>
              <a:t>all but the relevant data about </a:t>
            </a:r>
            <a:r>
              <a:rPr lang="en-US" dirty="0" smtClean="0"/>
              <a:t>an object in order </a:t>
            </a:r>
            <a:r>
              <a:rPr lang="en-US" dirty="0"/>
              <a:t>to reduce complexity and increase efficiency.</a:t>
            </a:r>
            <a:endParaRPr lang="en-US" dirty="0" smtClean="0"/>
          </a:p>
          <a:p>
            <a:r>
              <a:rPr lang="en-US" dirty="0" smtClean="0"/>
              <a:t>Abstraction </a:t>
            </a:r>
            <a:r>
              <a:rPr lang="en-US" dirty="0"/>
              <a:t>is a concept that takes place </a:t>
            </a:r>
            <a:r>
              <a:rPr lang="en-US" b="1" dirty="0"/>
              <a:t>anywhere</a:t>
            </a:r>
            <a:r>
              <a:rPr lang="en-US" dirty="0"/>
              <a:t> in a software system where </a:t>
            </a:r>
            <a:r>
              <a:rPr lang="en-US" b="1" i="1" dirty="0">
                <a:solidFill>
                  <a:srgbClr val="F3CD60"/>
                </a:solidFill>
              </a:rPr>
              <a:t>'making things more general/simpler/abstract'</a:t>
            </a:r>
            <a:r>
              <a:rPr lang="en-US" dirty="0"/>
              <a:t> is involved. </a:t>
            </a:r>
            <a:endParaRPr lang="en-US" dirty="0" smtClean="0"/>
          </a:p>
          <a:p>
            <a:pPr lvl="1"/>
            <a:r>
              <a:rPr lang="en-US" dirty="0" smtClean="0"/>
              <a:t>An </a:t>
            </a:r>
            <a:r>
              <a:rPr lang="en-US" dirty="0">
                <a:solidFill>
                  <a:srgbClr val="F3CD60"/>
                </a:solidFill>
              </a:rPr>
              <a:t>inheritance hierarchy</a:t>
            </a:r>
            <a:r>
              <a:rPr lang="en-US" dirty="0"/>
              <a:t>, where the higher classes are simpler or more general, and define more general and abstract implementation. While the lower classes in the hierarchy are more concrete and define more detailed implementations.</a:t>
            </a:r>
          </a:p>
          <a:p>
            <a:pPr lvl="1"/>
            <a:r>
              <a:rPr lang="en-US" dirty="0"/>
              <a:t>Using </a:t>
            </a:r>
            <a:r>
              <a:rPr lang="en-US" dirty="0">
                <a:solidFill>
                  <a:srgbClr val="F3CD60"/>
                </a:solidFill>
              </a:rPr>
              <a:t>encapsulation</a:t>
            </a:r>
            <a:r>
              <a:rPr lang="en-US" dirty="0"/>
              <a:t> to hide the details of implementation of a class from other classes, thus making the class more 'abstract' (simpler) to the outside software world.</a:t>
            </a:r>
          </a:p>
          <a:p>
            <a:endParaRPr lang="en-US" dirty="0" smtClean="0"/>
          </a:p>
        </p:txBody>
      </p:sp>
      <p:sp>
        <p:nvSpPr>
          <p:cNvPr id="804866" name="Rectangle 2"/>
          <p:cNvSpPr>
            <a:spLocks noGrp="1" noChangeArrowheads="1"/>
          </p:cNvSpPr>
          <p:nvPr>
            <p:ph type="title"/>
          </p:nvPr>
        </p:nvSpPr>
        <p:spPr/>
        <p:txBody>
          <a:bodyPr/>
          <a:lstStyle/>
          <a:p>
            <a:r>
              <a:rPr lang="en-US" smtClean="0"/>
              <a:t>Abstraction</a:t>
            </a:r>
            <a:endParaRPr lang="bg-BG" dirty="0"/>
          </a:p>
        </p:txBody>
      </p:sp>
    </p:spTree>
    <p:extLst>
      <p:ext uri="{BB962C8B-B14F-4D97-AF65-F5344CB8AC3E}">
        <p14:creationId xmlns:p14="http://schemas.microsoft.com/office/powerpoint/2010/main" val="1620274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48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48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4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8" name="Content Placeholder 7"/>
          <p:cNvSpPr>
            <a:spLocks noGrp="1"/>
          </p:cNvSpPr>
          <p:nvPr>
            <p:ph idx="1"/>
          </p:nvPr>
        </p:nvSpPr>
        <p:spPr/>
        <p:txBody>
          <a:bodyPr/>
          <a:lstStyle/>
          <a:p>
            <a:r>
              <a:rPr lang="en-US" dirty="0" smtClean="0"/>
              <a:t>Let's take </a:t>
            </a:r>
            <a:r>
              <a:rPr lang="en-US" dirty="0" err="1" smtClean="0"/>
              <a:t>DateTime</a:t>
            </a:r>
            <a:r>
              <a:rPr lang="en-US" dirty="0" smtClean="0"/>
              <a:t> class as an example</a:t>
            </a:r>
          </a:p>
          <a:p>
            <a:r>
              <a:rPr lang="en-US" dirty="0" smtClean="0"/>
              <a:t>We know how to use the methods without worrying how they do their job</a:t>
            </a:r>
            <a:endParaRPr lang="bg-BG" dirty="0"/>
          </a:p>
        </p:txBody>
      </p:sp>
      <p:sp>
        <p:nvSpPr>
          <p:cNvPr id="4" name="Title 3"/>
          <p:cNvSpPr>
            <a:spLocks noGrp="1"/>
          </p:cNvSpPr>
          <p:nvPr>
            <p:ph type="title"/>
          </p:nvPr>
        </p:nvSpPr>
        <p:spPr/>
        <p:txBody>
          <a:bodyPr/>
          <a:lstStyle/>
          <a:p>
            <a:r>
              <a:rPr lang="en-US" smtClean="0"/>
              <a:t>Abstraction - Example</a:t>
            </a:r>
            <a:endParaRPr lang="bg-BG" dirty="0"/>
          </a:p>
        </p:txBody>
      </p:sp>
      <p:sp>
        <p:nvSpPr>
          <p:cNvPr id="5" name="Rectangle 4"/>
          <p:cNvSpPr>
            <a:spLocks noChangeArrowheads="1"/>
          </p:cNvSpPr>
          <p:nvPr/>
        </p:nvSpPr>
        <p:spPr bwMode="auto">
          <a:xfrm>
            <a:off x="760412" y="3088373"/>
            <a:ext cx="10744200" cy="331242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pt-BR"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DateTime</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implements </a:t>
            </a:r>
            <a:r>
              <a:rPr lang="pt-BR" sz="2800" b="1" noProof="1">
                <a:solidFill>
                  <a:srgbClr val="F3CD60"/>
                </a:solidFill>
                <a:effectLst>
                  <a:outerShdw blurRad="38100" dist="38100" dir="2700000" algn="tl">
                    <a:srgbClr val="000000">
                      <a:alpha val="43137"/>
                    </a:srgbClr>
                  </a:outerShdw>
                </a:effectLst>
                <a:latin typeface="Consolas" pitchFamily="49" charset="0"/>
                <a:cs typeface="Consolas" pitchFamily="49" charset="0"/>
              </a:rPr>
              <a:t>DateTimeInterface</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DateTime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add</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(DateInterval $interval)</a:t>
            </a: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DateTime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setTimestamp</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(int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unixtimestamp)</a:t>
            </a: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DateTime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setTimezone</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(DateTimeZone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timezone)</a:t>
            </a: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DateInterval </a:t>
            </a:r>
            <a:r>
              <a:rPr lang="pt-BR" sz="2800" b="1" noProof="1" smtClean="0">
                <a:solidFill>
                  <a:srgbClr val="F3CD60"/>
                </a:solidFill>
                <a:effectLst>
                  <a:outerShdw blurRad="38100" dist="38100" dir="2700000" algn="tl">
                    <a:srgbClr val="000000">
                      <a:alpha val="43137"/>
                    </a:srgbClr>
                  </a:outerShdw>
                </a:effectLst>
                <a:latin typeface="Consolas" pitchFamily="49" charset="0"/>
                <a:cs typeface="Consolas" pitchFamily="49" charset="0"/>
              </a:rPr>
              <a:t>diff</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(DateTimeInterface    	$</a:t>
            </a:r>
            <a:r>
              <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datetime2 [, bool $absolute = false </a:t>
            </a: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pt-BR"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pt-BR"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747775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212" y="5351600"/>
            <a:ext cx="8938472" cy="820600"/>
          </a:xfrm>
        </p:spPr>
        <p:txBody>
          <a:bodyPr/>
          <a:lstStyle/>
          <a:p>
            <a:r>
              <a:rPr lang="en-US" dirty="0"/>
              <a:t>Encapsulation</a:t>
            </a:r>
          </a:p>
        </p:txBody>
      </p:sp>
      <p:pic>
        <p:nvPicPr>
          <p:cNvPr id="2050" name="Picture 2" descr="C:\Documents\Courses\OOP\OOP Images\CSTRend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2134" y="1525725"/>
            <a:ext cx="4766628" cy="3571874"/>
          </a:xfrm>
          <a:prstGeom prst="rect">
            <a:avLst/>
          </a:prstGeom>
          <a:ln>
            <a:noFill/>
          </a:ln>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59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2226</Words>
  <Application>Microsoft Office PowerPoint</Application>
  <PresentationFormat>Custom</PresentationFormat>
  <Paragraphs>405</Paragraphs>
  <Slides>35</Slides>
  <Notes>19</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SoftUni 16x9</vt:lpstr>
      <vt:lpstr>OOP - Fundamentals</vt:lpstr>
      <vt:lpstr>Table of Contents</vt:lpstr>
      <vt:lpstr>Questions</vt:lpstr>
      <vt:lpstr>Fundamental Principles of OOP</vt:lpstr>
      <vt:lpstr>Fundamental Principles of OOP</vt:lpstr>
      <vt:lpstr>Abstraction</vt:lpstr>
      <vt:lpstr>Abstraction</vt:lpstr>
      <vt:lpstr>Abstraction - Example</vt:lpstr>
      <vt:lpstr>Encapsulation</vt:lpstr>
      <vt:lpstr>Encapsulation</vt:lpstr>
      <vt:lpstr>Visibility</vt:lpstr>
      <vt:lpstr>Visibility (2)</vt:lpstr>
      <vt:lpstr>Getters and Setters</vt:lpstr>
      <vt:lpstr>Magic Setters and Getters</vt:lpstr>
      <vt:lpstr>Problem: Employee Class</vt:lpstr>
      <vt:lpstr>Solution: Employee Class</vt:lpstr>
      <vt:lpstr>Solution: Employee Class (2)</vt:lpstr>
      <vt:lpstr>Solution: Employee Class (3)</vt:lpstr>
      <vt:lpstr>Encapsulation</vt:lpstr>
      <vt:lpstr>Inheritance</vt:lpstr>
      <vt:lpstr>Class Inheritance</vt:lpstr>
      <vt:lpstr>Class Inheritance – Example</vt:lpstr>
      <vt:lpstr>Class Inheritance – Example (2)</vt:lpstr>
      <vt:lpstr>Accessing Parent Members</vt:lpstr>
      <vt:lpstr>Inheriting and Replacing __toString() – Person</vt:lpstr>
      <vt:lpstr>Inheriting and Replacing __toString() – Teacher</vt:lpstr>
      <vt:lpstr>Inheriting and Replacing __toString() – Student</vt:lpstr>
      <vt:lpstr>Inheriting and Replacing toString() – Usage</vt:lpstr>
      <vt:lpstr>Inheritance: Important Aspects</vt:lpstr>
      <vt:lpstr>Try to Build This Hierarchy</vt:lpstr>
      <vt:lpstr>Inheritance</vt:lpstr>
      <vt:lpstr>Summary</vt:lpstr>
      <vt:lpstr>OOP Fundamentals</vt:lpstr>
      <vt:lpstr>License</vt:lpstr>
      <vt:lpstr>Free Trainings @ Software University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Fundamentals, PHP Arrays, Strings, Objects</dc:title>
  <dc:subject>PHP Fundamentals</dc:subject>
  <dc:creator/>
  <cp:keywords>PHP, Web, programming, course, SoftUni, Software University</cp:keywords>
  <dc:description>Software University Foundation - http://softuni.org</dc:description>
  <cp:lastModifiedBy/>
  <cp:revision>1</cp:revision>
  <dcterms:created xsi:type="dcterms:W3CDTF">2014-01-02T17:00:34Z</dcterms:created>
  <dcterms:modified xsi:type="dcterms:W3CDTF">2017-02-22T14:04:26Z</dcterms:modified>
  <cp:category>programming, PHP, Web</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