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40"/>
  </p:notesMasterIdLst>
  <p:handoutMasterIdLst>
    <p:handoutMasterId r:id="rId41"/>
  </p:handoutMasterIdLst>
  <p:sldIdLst>
    <p:sldId id="394" r:id="rId3"/>
    <p:sldId id="435" r:id="rId4"/>
    <p:sldId id="551" r:id="rId5"/>
    <p:sldId id="552" r:id="rId6"/>
    <p:sldId id="588" r:id="rId7"/>
    <p:sldId id="571" r:id="rId8"/>
    <p:sldId id="594" r:id="rId9"/>
    <p:sldId id="601" r:id="rId10"/>
    <p:sldId id="602" r:id="rId11"/>
    <p:sldId id="613" r:id="rId12"/>
    <p:sldId id="614" r:id="rId13"/>
    <p:sldId id="595" r:id="rId14"/>
    <p:sldId id="596" r:id="rId15"/>
    <p:sldId id="597" r:id="rId16"/>
    <p:sldId id="598" r:id="rId17"/>
    <p:sldId id="599" r:id="rId18"/>
    <p:sldId id="578" r:id="rId19"/>
    <p:sldId id="579" r:id="rId20"/>
    <p:sldId id="580" r:id="rId21"/>
    <p:sldId id="590" r:id="rId22"/>
    <p:sldId id="600" r:id="rId23"/>
    <p:sldId id="582" r:id="rId24"/>
    <p:sldId id="591" r:id="rId25"/>
    <p:sldId id="592" r:id="rId26"/>
    <p:sldId id="593" r:id="rId27"/>
    <p:sldId id="606" r:id="rId28"/>
    <p:sldId id="607" r:id="rId29"/>
    <p:sldId id="608" r:id="rId30"/>
    <p:sldId id="609" r:id="rId31"/>
    <p:sldId id="610" r:id="rId32"/>
    <p:sldId id="611" r:id="rId33"/>
    <p:sldId id="612" r:id="rId34"/>
    <p:sldId id="615" r:id="rId35"/>
    <p:sldId id="570" r:id="rId36"/>
    <p:sldId id="589" r:id="rId37"/>
    <p:sldId id="352" r:id="rId38"/>
    <p:sldId id="393" r:id="rId39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9198D44-7A4B-462E-B2A3-60822E00B13A}">
          <p14:sldIdLst>
            <p14:sldId id="394"/>
            <p14:sldId id="435"/>
            <p14:sldId id="551"/>
            <p14:sldId id="552"/>
            <p14:sldId id="588"/>
          </p14:sldIdLst>
        </p14:section>
        <p14:section name="Polymorphism" id="{561DA55C-2F64-4097-B468-C65D1A1DF6E4}">
          <p14:sldIdLst>
            <p14:sldId id="571"/>
            <p14:sldId id="594"/>
            <p14:sldId id="601"/>
            <p14:sldId id="602"/>
            <p14:sldId id="613"/>
            <p14:sldId id="614"/>
            <p14:sldId id="595"/>
            <p14:sldId id="596"/>
            <p14:sldId id="597"/>
            <p14:sldId id="598"/>
            <p14:sldId id="599"/>
            <p14:sldId id="578"/>
            <p14:sldId id="579"/>
            <p14:sldId id="580"/>
            <p14:sldId id="590"/>
          </p14:sldIdLst>
        </p14:section>
        <p14:section name="Concrete Example" id="{307B2B2B-F431-4C7D-80D4-7B0D8D533B4A}">
          <p14:sldIdLst>
            <p14:sldId id="600"/>
            <p14:sldId id="582"/>
            <p14:sldId id="591"/>
            <p14:sldId id="592"/>
            <p14:sldId id="593"/>
            <p14:sldId id="606"/>
            <p14:sldId id="607"/>
            <p14:sldId id="608"/>
            <p14:sldId id="609"/>
            <p14:sldId id="610"/>
            <p14:sldId id="611"/>
            <p14:sldId id="612"/>
            <p14:sldId id="615"/>
          </p14:sldIdLst>
        </p14:section>
        <p14:section name="Summary" id="{509EBD92-2F92-48A4-BD67-4F9619FF7234}">
          <p14:sldIdLst>
            <p14:sldId id="570"/>
            <p14:sldId id="589"/>
            <p14:sldId id="352"/>
            <p14:sldId id="393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CC5F"/>
    <a:srgbClr val="FBEEDC"/>
    <a:srgbClr val="BFBFBF"/>
    <a:srgbClr val="F3CD60"/>
    <a:srgbClr val="663606"/>
    <a:srgbClr val="F9E6AB"/>
    <a:srgbClr val="EBFFD2"/>
    <a:srgbClr val="F0A22E"/>
    <a:srgbClr val="F9F0AB"/>
    <a:srgbClr val="F9E0CD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294" autoAdjust="0"/>
    <p:restoredTop sz="73462" autoAdjust="0"/>
  </p:normalViewPr>
  <p:slideViewPr>
    <p:cSldViewPr>
      <p:cViewPr>
        <p:scale>
          <a:sx n="92" d="100"/>
          <a:sy n="92" d="100"/>
        </p:scale>
        <p:origin x="-1032" y="-64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0" Type="http://schemas.openxmlformats.org/officeDocument/2006/relationships/slide" Target="slides/slide18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4BDD9B-DD11-41AF-849E-09E3DA165C99}" type="datetimeFigureOut">
              <a:rPr lang="en-US" smtClean="0"/>
              <a:t>2/15/2017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E90F09B0-6427-4444-8176-9922A80456A9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0141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But they can be </a:t>
            </a:r>
            <a:r>
              <a:rPr lang="en-US" dirty="0" err="1">
                <a:solidFill>
                  <a:schemeClr val="tx1">
                    <a:lumMod val="40000"/>
                    <a:lumOff val="60000"/>
                  </a:schemeClr>
                </a:solidFill>
              </a:rPr>
              <a:t>subclassed</a:t>
            </a: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.</a:t>
            </a:r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But they can be </a:t>
            </a:r>
            <a:r>
              <a:rPr lang="en-US" dirty="0" err="1">
                <a:solidFill>
                  <a:schemeClr val="tx1">
                    <a:lumMod val="40000"/>
                    <a:lumOff val="60000"/>
                  </a:schemeClr>
                </a:solidFill>
              </a:rPr>
              <a:t>subclassed</a:t>
            </a: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.</a:t>
            </a:r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But they can be </a:t>
            </a:r>
            <a:r>
              <a:rPr lang="en-US" dirty="0" err="1">
                <a:solidFill>
                  <a:schemeClr val="tx1">
                    <a:lumMod val="40000"/>
                    <a:lumOff val="60000"/>
                  </a:schemeClr>
                </a:solidFill>
              </a:rPr>
              <a:t>subclassed</a:t>
            </a: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.</a:t>
            </a:r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bg-BG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3210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08346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4122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7620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8982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ftr" idx="11"/>
          </p:nvPr>
        </p:nvSpPr>
        <p:spPr>
          <a:xfrm>
            <a:off x="0" y="8747999"/>
            <a:ext cx="6308999" cy="3944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(c) 2005 National Academy for Software Development - http://academy.devbg.org. All rights reserved. Unauthorized copying or re-distribution is strictly prohibited.(c) 2006 National Academy for Software Development - http://academy.devbg.org*</a:t>
            </a:r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6308998" y="8747999"/>
            <a:ext cx="547413" cy="3944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4</a:t>
            </a:fld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##</a:t>
            </a:r>
          </a:p>
        </p:txBody>
      </p:sp>
      <p:sp>
        <p:nvSpPr>
          <p:cNvPr id="80" name="Shape 80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2519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2519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07/16/96</a:t>
            </a:r>
          </a:p>
        </p:txBody>
      </p:sp>
      <p:sp>
        <p:nvSpPr>
          <p:cNvPr id="82" name="Shape 82"/>
          <p:cNvSpPr txBox="1"/>
          <p:nvPr/>
        </p:nvSpPr>
        <p:spPr>
          <a:xfrm>
            <a:off x="0" y="8687296"/>
            <a:ext cx="2972003" cy="456702"/>
          </a:xfrm>
          <a:prstGeom prst="rect">
            <a:avLst/>
          </a:prstGeom>
          <a:noFill/>
          <a:ln>
            <a:noFill/>
          </a:ln>
        </p:spPr>
        <p:txBody>
          <a:bodyPr lIns="19025" tIns="0" rIns="19025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0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(c) 2006 National Academy for Software Development - http://academy.devbg.org*</a:t>
            </a:r>
          </a:p>
        </p:txBody>
      </p:sp>
      <p:sp>
        <p:nvSpPr>
          <p:cNvPr id="83" name="Shape 83"/>
          <p:cNvSpPr txBox="1"/>
          <p:nvPr/>
        </p:nvSpPr>
        <p:spPr>
          <a:xfrm>
            <a:off x="3885996" y="8687296"/>
            <a:ext cx="2972003" cy="456702"/>
          </a:xfrm>
          <a:prstGeom prst="rect">
            <a:avLst/>
          </a:prstGeom>
          <a:noFill/>
          <a:ln>
            <a:noFill/>
          </a:ln>
        </p:spPr>
        <p:txBody>
          <a:bodyPr lIns="19025" tIns="0" rIns="19025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4</a:t>
            </a:fld>
            <a:r>
              <a:rPr lang="en-US" sz="10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##</a:t>
            </a:r>
          </a:p>
        </p:txBody>
      </p:sp>
      <p:sp>
        <p:nvSpPr>
          <p:cNvPr id="84" name="Shape 84"/>
          <p:cNvSpPr>
            <a:spLocks noGrp="1" noRot="1" noChangeAspect="1"/>
          </p:cNvSpPr>
          <p:nvPr>
            <p:ph type="sldImg" idx="3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69611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37143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ability of a subclass to override a method allows a class to inherit from a </a:t>
            </a:r>
            <a:r>
              <a:rPr lang="en-US" dirty="0" err="1"/>
              <a:t>superclass</a:t>
            </a:r>
            <a:r>
              <a:rPr lang="en-US" dirty="0"/>
              <a:t> whose behavior is “close enough” and then to modify behavior as needed.</a:t>
            </a:r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2/15/2017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 rot="20967018">
            <a:off x="52437" y="3176455"/>
            <a:ext cx="7313295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00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100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8799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2" r:id="rId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hyperlink" Target="http://creativecommons.org/licenses/by-nc-sa/4.0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hyperlink" Target="http://smartit.bg/" TargetMode="External"/><Relationship Id="rId13" Type="http://schemas.openxmlformats.org/officeDocument/2006/relationships/image" Target="../media/image23.png"/><Relationship Id="rId18" Type="http://schemas.openxmlformats.org/officeDocument/2006/relationships/hyperlink" Target="http://www.superhosting.bg/" TargetMode="External"/><Relationship Id="rId3" Type="http://schemas.openxmlformats.org/officeDocument/2006/relationships/hyperlink" Target="https://softuni.bg/courses/php-basics/" TargetMode="External"/><Relationship Id="rId21" Type="http://schemas.openxmlformats.org/officeDocument/2006/relationships/image" Target="../media/image27.png"/><Relationship Id="rId7" Type="http://schemas.openxmlformats.org/officeDocument/2006/relationships/image" Target="../media/image20.png"/><Relationship Id="rId12" Type="http://schemas.openxmlformats.org/officeDocument/2006/relationships/hyperlink" Target="http://www.indeavr.com/" TargetMode="External"/><Relationship Id="rId17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6" Type="http://schemas.openxmlformats.org/officeDocument/2006/relationships/hyperlink" Target="http://netpeak.bg/" TargetMode="External"/><Relationship Id="rId20" Type="http://schemas.openxmlformats.org/officeDocument/2006/relationships/hyperlink" Target="http://www.telenor.bg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22.png"/><Relationship Id="rId5" Type="http://schemas.openxmlformats.org/officeDocument/2006/relationships/image" Target="../media/image19.png"/><Relationship Id="rId15" Type="http://schemas.openxmlformats.org/officeDocument/2006/relationships/image" Target="../media/image24.png"/><Relationship Id="rId10" Type="http://schemas.openxmlformats.org/officeDocument/2006/relationships/hyperlink" Target="http://www.softwaregroup-bg.com/" TargetMode="External"/><Relationship Id="rId19" Type="http://schemas.openxmlformats.org/officeDocument/2006/relationships/image" Target="../media/image26.png"/><Relationship Id="rId4" Type="http://schemas.openxmlformats.org/officeDocument/2006/relationships/hyperlink" Target="http://www.luxoft.com/" TargetMode="External"/><Relationship Id="rId9" Type="http://schemas.openxmlformats.org/officeDocument/2006/relationships/image" Target="../media/image21.png"/><Relationship Id="rId14" Type="http://schemas.openxmlformats.org/officeDocument/2006/relationships/hyperlink" Target="http://www.infragistics.com/" TargetMode="Externa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hyperlink" Target="http://creativecommons.org/licenses/by-nc-sa/3.0/deed.en_US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php-uroci.devbg.org/" TargetMode="External"/><Relationship Id="rId5" Type="http://schemas.openxmlformats.org/officeDocument/2006/relationships/hyperlink" Target="http://www.php.net/manual/en/cc.license.php" TargetMode="External"/><Relationship Id="rId4" Type="http://schemas.openxmlformats.org/officeDocument/2006/relationships/hyperlink" Target="http://www.php.net/manual/" TargetMode="Externa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31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3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29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8.png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://www.facebook.com/SoftwareUniversity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037012" y="762000"/>
            <a:ext cx="7382341" cy="1171552"/>
          </a:xfrm>
        </p:spPr>
        <p:txBody>
          <a:bodyPr>
            <a:normAutofit/>
          </a:bodyPr>
          <a:lstStyle/>
          <a:p>
            <a:r>
              <a:rPr lang="en-US" dirty="0" smtClean="0"/>
              <a:t>OOP - Advanced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189412" y="1965298"/>
            <a:ext cx="7229941" cy="123510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Polymorphism, Interfaces, </a:t>
            </a:r>
            <a:r>
              <a:rPr lang="en-US" dirty="0"/>
              <a:t>Abstract </a:t>
            </a:r>
            <a:r>
              <a:rPr lang="en-US" dirty="0" smtClean="0"/>
              <a:t>Classes 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</a:t>
            </a:r>
            <a:r>
              <a:rPr lang="en-US" dirty="0" smtClean="0"/>
              <a:t>University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softuni.bg</a:t>
            </a:r>
            <a:endParaRPr lang="en-US" dirty="0"/>
          </a:p>
        </p:txBody>
      </p:sp>
      <p:pic>
        <p:nvPicPr>
          <p:cNvPr id="1028" name="Picture 4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83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33" t="-12099" r="-4044"/>
          <a:stretch/>
        </p:blipFill>
        <p:spPr bwMode="auto">
          <a:xfrm>
            <a:off x="825157" y="1887144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pic>
        <p:nvPicPr>
          <p:cNvPr id="2054" name="Picture 6" descr="C:\Users\bubbles\Desktop\Arrays, Strings and Objects\PHP images\PHP-Web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3772" y="2682840"/>
            <a:ext cx="5997040" cy="38513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343558"/>
            <a:ext cx="3187613" cy="525135"/>
          </a:xfrm>
        </p:spPr>
        <p:txBody>
          <a:bodyPr/>
          <a:lstStyle/>
          <a:p>
            <a:r>
              <a:rPr lang="en-US" dirty="0" smtClean="0"/>
              <a:t>SoftUni Team</a:t>
            </a:r>
            <a:endParaRPr lang="en-US" dirty="0"/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4813457"/>
            <a:ext cx="3187614" cy="444343"/>
          </a:xfrm>
        </p:spPr>
        <p:txBody>
          <a:bodyPr/>
          <a:lstStyle/>
          <a:p>
            <a:r>
              <a:rPr lang="en-US" dirty="0" smtClean="0"/>
              <a:t>Technical Trainers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073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access level </a:t>
            </a:r>
            <a:r>
              <a:rPr lang="en-US" dirty="0" smtClean="0">
                <a:solidFill>
                  <a:srgbClr val="F3CC5F"/>
                </a:solidFill>
              </a:rPr>
              <a:t>should</a:t>
            </a:r>
            <a:r>
              <a:rPr lang="en-US" dirty="0" smtClean="0"/>
              <a:t> </a:t>
            </a:r>
            <a:r>
              <a:rPr lang="en-US" dirty="0"/>
              <a:t>be </a:t>
            </a:r>
            <a:r>
              <a:rPr lang="en-US" dirty="0" smtClean="0"/>
              <a:t>less restrictive or </a:t>
            </a:r>
            <a:r>
              <a:rPr lang="en-US" dirty="0" smtClean="0">
                <a:solidFill>
                  <a:srgbClr val="F3CC5F"/>
                </a:solidFill>
              </a:rPr>
              <a:t>equal</a:t>
            </a:r>
            <a:endParaRPr lang="en-US" dirty="0">
              <a:solidFill>
                <a:srgbClr val="F3CC5F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Overriding Methods – Rules (2)</a:t>
            </a:r>
            <a:endParaRPr lang="en-US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08012" y="1828800"/>
            <a:ext cx="10744200" cy="46697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</a:t>
            </a:r>
            <a:r>
              <a:rPr lang="pt-BR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Base {</a:t>
            </a:r>
            <a:endParaRPr lang="pt-BR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pt-BR" sz="2800" b="1" noProof="1" smtClean="0">
                <a:solidFill>
                  <a:srgbClr val="F3CC5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protected</a:t>
            </a:r>
            <a:r>
              <a:rPr lang="pt-BR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pt-B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printItem($string</a:t>
            </a:r>
            <a:r>
              <a:rPr lang="pt-BR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{</a:t>
            </a:r>
            <a:endParaRPr lang="pt-BR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echo 'Foo: ' . $string . PHP_EOL;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pt-BR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</a:t>
            </a:r>
            <a:r>
              <a:rPr lang="pt-BR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Child </a:t>
            </a:r>
            <a:r>
              <a:rPr lang="pt-B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extends </a:t>
            </a:r>
            <a:r>
              <a:rPr lang="pt-BR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Base {</a:t>
            </a:r>
            <a:endParaRPr lang="pt-BR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pt-BR" sz="2800" b="1" noProof="1" smtClean="0">
                <a:solidFill>
                  <a:srgbClr val="F3CC5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</a:t>
            </a:r>
            <a:r>
              <a:rPr lang="pt-BR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pt-B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printItem($string</a:t>
            </a:r>
            <a:r>
              <a:rPr lang="pt-BR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{</a:t>
            </a:r>
            <a:endParaRPr lang="pt-BR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echo 'Bar: ' . $string . PHP_EOL;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69245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A method declared final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cannot</a:t>
            </a:r>
            <a:r>
              <a:rPr lang="en-US" sz="3600" dirty="0"/>
              <a:t> be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overridden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Overriding Methods – Rules (3)</a:t>
            </a:r>
            <a:endParaRPr lang="en-US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08012" y="1828800"/>
            <a:ext cx="10744200" cy="46697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</a:t>
            </a:r>
            <a:r>
              <a:rPr lang="pt-BR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Base {</a:t>
            </a:r>
            <a:endParaRPr lang="pt-BR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pt-BR" sz="2800" b="1" noProof="1" smtClean="0">
                <a:solidFill>
                  <a:srgbClr val="F3CC5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final</a:t>
            </a:r>
            <a:r>
              <a:rPr lang="pt-BR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public </a:t>
            </a:r>
            <a:r>
              <a:rPr lang="pt-B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printItem($string</a:t>
            </a:r>
            <a:r>
              <a:rPr lang="pt-BR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{</a:t>
            </a:r>
            <a:endParaRPr lang="pt-BR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echo 'Foo: ' . $string . PHP_EOL;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pt-BR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</a:t>
            </a:r>
            <a:r>
              <a:rPr lang="pt-BR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Child </a:t>
            </a:r>
            <a:r>
              <a:rPr lang="pt-B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extends </a:t>
            </a:r>
            <a:r>
              <a:rPr lang="pt-BR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Base {</a:t>
            </a:r>
            <a:endParaRPr lang="pt-BR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pt-BR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</a:t>
            </a:r>
            <a:r>
              <a:rPr lang="pt-B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printItem($string</a:t>
            </a:r>
            <a:r>
              <a:rPr lang="pt-BR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{</a:t>
            </a:r>
            <a:endParaRPr lang="pt-BR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echo 'Bar: ' . $string . PHP_EOL;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  <a:r>
              <a:rPr lang="pt-BR" sz="2800" b="1" noProof="1" smtClean="0">
                <a:solidFill>
                  <a:srgbClr val="F3CC5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800" b="1" noProof="1">
                <a:solidFill>
                  <a:srgbClr val="F3CC5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Cannot override final method Base::printItem()</a:t>
            </a:r>
            <a:endParaRPr lang="pt-BR" sz="2800" b="1" noProof="1">
              <a:solidFill>
                <a:srgbClr val="F3CC5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4311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625176" y="5715000"/>
            <a:ext cx="8938472" cy="820600"/>
          </a:xfrm>
        </p:spPr>
        <p:txBody>
          <a:bodyPr/>
          <a:lstStyle/>
          <a:p>
            <a:r>
              <a:rPr lang="en-US" noProof="1" smtClean="0">
                <a:cs typeface="Consolas" panose="020B0609020204030204" pitchFamily="49" charset="0"/>
              </a:rPr>
              <a:t>Interfaces</a:t>
            </a:r>
            <a:endParaRPr lang="en-US" noProof="1">
              <a:cs typeface="Consolas" panose="020B06090202040302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2052" name="Picture 4" descr="C:\Users\MadWings\Desktop\Interfac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9099" y="1714500"/>
            <a:ext cx="6107113" cy="369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211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integral part of polymorphism is the common interface</a:t>
            </a:r>
            <a:r>
              <a:rPr lang="en-US" dirty="0" smtClean="0"/>
              <a:t>.</a:t>
            </a:r>
          </a:p>
          <a:p>
            <a:r>
              <a:rPr lang="en-US" dirty="0" smtClean="0"/>
              <a:t>Defining an interface is easy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Attach it </a:t>
            </a:r>
            <a:r>
              <a:rPr lang="en-US" dirty="0"/>
              <a:t>to a class using the </a:t>
            </a:r>
            <a:r>
              <a:rPr lang="en-US" dirty="0" smtClean="0">
                <a:solidFill>
                  <a:srgbClr val="F3CC5F"/>
                </a:solidFill>
              </a:rPr>
              <a:t>implements</a:t>
            </a:r>
            <a:r>
              <a:rPr lang="en-US" dirty="0" smtClean="0"/>
              <a:t> keyword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Interfaces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08012" y="2438400"/>
            <a:ext cx="10744200" cy="15027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 smtClean="0">
                <a:solidFill>
                  <a:srgbClr val="F3CC5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interface</a:t>
            </a:r>
            <a:r>
              <a:rPr lang="pt-BR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MyInterface {</a:t>
            </a:r>
            <a:endParaRPr lang="pt-BR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methods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8012" y="4593299"/>
            <a:ext cx="10744200" cy="15027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MyClass </a:t>
            </a:r>
            <a:r>
              <a:rPr lang="en-US" sz="2800" b="1" noProof="1">
                <a:solidFill>
                  <a:srgbClr val="F3CC5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implements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MyInterface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methods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pt-BR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9785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Methods can be defined in the interface just like in a class, except without the </a:t>
            </a:r>
            <a:r>
              <a:rPr lang="en-US" dirty="0" smtClean="0"/>
              <a:t>body</a:t>
            </a:r>
            <a:endParaRPr lang="bg-BG" dirty="0" smtClean="0"/>
          </a:p>
          <a:p>
            <a:r>
              <a:rPr lang="en-US" dirty="0"/>
              <a:t>All methods defined here will need to be included in any implementing classes exactly as described</a:t>
            </a:r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Interfaces Example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60412" y="3962400"/>
            <a:ext cx="10744200" cy="23867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interface MyInterface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noProof="1">
                <a:solidFill>
                  <a:srgbClr val="F3CC5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function doThis();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noProof="1">
                <a:solidFill>
                  <a:srgbClr val="F3CC5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function doThat();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noProof="1">
                <a:solidFill>
                  <a:srgbClr val="F3CC5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function setName($name);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pt-BR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25"/>
          <p:cNvSpPr>
            <a:spLocks noChangeArrowheads="1"/>
          </p:cNvSpPr>
          <p:nvPr/>
        </p:nvSpPr>
        <p:spPr bwMode="auto">
          <a:xfrm>
            <a:off x="7999412" y="3657600"/>
            <a:ext cx="3429000" cy="1905000"/>
          </a:xfrm>
          <a:prstGeom prst="wedgeRoundRectCallout">
            <a:avLst>
              <a:gd name="adj1" fmla="val -91305"/>
              <a:gd name="adj2" fmla="val 917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/>
              <a:t>All methods declared in an interface must be </a:t>
            </a:r>
            <a:r>
              <a:rPr lang="en-US" sz="3200" dirty="0">
                <a:solidFill>
                  <a:srgbClr val="F3CC5F"/>
                </a:solidFill>
              </a:rPr>
              <a:t>public</a:t>
            </a:r>
            <a:endParaRPr lang="en-US" sz="3000" b="1" noProof="1">
              <a:solidFill>
                <a:srgbClr val="F3CC5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1448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Interfaces </a:t>
            </a:r>
            <a:r>
              <a:rPr lang="en-US" noProof="1" smtClean="0"/>
              <a:t>Valid Example</a:t>
            </a:r>
            <a:endParaRPr lang="bg-BG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55360" y="1066800"/>
            <a:ext cx="10744200" cy="55745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MyClass </a:t>
            </a:r>
            <a:r>
              <a:rPr lang="en-US" sz="2800" b="1" noProof="1">
                <a:solidFill>
                  <a:srgbClr val="F3CC5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implements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MyInterface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protected $name;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function doThis()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// code that does this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function doThat()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// code that does that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function setName($name)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$this-&gt;name = $name;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25"/>
          <p:cNvSpPr>
            <a:spLocks noChangeArrowheads="1"/>
          </p:cNvSpPr>
          <p:nvPr/>
        </p:nvSpPr>
        <p:spPr bwMode="auto">
          <a:xfrm>
            <a:off x="7999412" y="2971800"/>
            <a:ext cx="3429000" cy="1143000"/>
          </a:xfrm>
          <a:prstGeom prst="wedgeRoundRectCallout">
            <a:avLst>
              <a:gd name="adj1" fmla="val -82517"/>
              <a:gd name="adj2" fmla="val 1156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/>
              <a:t>All methods </a:t>
            </a:r>
            <a:r>
              <a:rPr lang="en-US" sz="3200" dirty="0" smtClean="0"/>
              <a:t>included </a:t>
            </a:r>
            <a:r>
              <a:rPr lang="en-US" sz="3200" dirty="0" smtClean="0">
                <a:solidFill>
                  <a:srgbClr val="F3CC5F"/>
                </a:solidFill>
              </a:rPr>
              <a:t>correctly</a:t>
            </a:r>
            <a:endParaRPr lang="en-US" sz="3000" b="1" noProof="1">
              <a:solidFill>
                <a:srgbClr val="F3CC5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0605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Interfaces </a:t>
            </a:r>
            <a:r>
              <a:rPr lang="en-US" noProof="1" smtClean="0"/>
              <a:t>Invalid Example</a:t>
            </a:r>
            <a:endParaRPr lang="bg-BG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4212" y="1219200"/>
            <a:ext cx="10744200" cy="53160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MyClass </a:t>
            </a:r>
            <a:r>
              <a:rPr lang="en-US" sz="3200" b="1" noProof="1">
                <a:solidFill>
                  <a:srgbClr val="F3CC5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implements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MyInterface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3200" b="1" noProof="1">
                <a:solidFill>
                  <a:srgbClr val="F3CC5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missing doThis()!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3200" b="1" noProof="1">
                <a:solidFill>
                  <a:srgbClr val="F3CC5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function doThat()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3200" b="1" noProof="1">
                <a:solidFill>
                  <a:srgbClr val="F3CC5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this should be public!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function setName()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3200" b="1" noProof="1">
                <a:solidFill>
                  <a:srgbClr val="F3CC5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missing the name argument!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pt-BR" sz="3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AutoShape 25"/>
          <p:cNvSpPr>
            <a:spLocks noChangeArrowheads="1"/>
          </p:cNvSpPr>
          <p:nvPr/>
        </p:nvSpPr>
        <p:spPr bwMode="auto">
          <a:xfrm>
            <a:off x="8228012" y="2209800"/>
            <a:ext cx="3429000" cy="1143000"/>
          </a:xfrm>
          <a:prstGeom prst="wedgeRoundRectCallout">
            <a:avLst>
              <a:gd name="adj1" fmla="val -106760"/>
              <a:gd name="adj2" fmla="val -5900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/>
              <a:t>All methods </a:t>
            </a:r>
            <a:r>
              <a:rPr lang="en-US" sz="3200" dirty="0" smtClean="0">
                <a:solidFill>
                  <a:srgbClr val="F3CC5F"/>
                </a:solidFill>
              </a:rPr>
              <a:t>not</a:t>
            </a:r>
            <a:r>
              <a:rPr lang="en-US" sz="3200" dirty="0" smtClean="0"/>
              <a:t> included </a:t>
            </a:r>
            <a:r>
              <a:rPr lang="en-US" sz="3200" dirty="0" smtClean="0">
                <a:solidFill>
                  <a:srgbClr val="FBEEDC"/>
                </a:solidFill>
              </a:rPr>
              <a:t>correctly</a:t>
            </a:r>
            <a:endParaRPr lang="en-US" sz="3000" b="1" noProof="1">
              <a:solidFill>
                <a:srgbClr val="FBEEDC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5098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625176" y="5715000"/>
            <a:ext cx="8938472" cy="820600"/>
          </a:xfrm>
        </p:spPr>
        <p:txBody>
          <a:bodyPr/>
          <a:lstStyle/>
          <a:p>
            <a:r>
              <a:rPr lang="en-US" noProof="1">
                <a:cs typeface="Consolas" panose="020B0609020204030204" pitchFamily="49" charset="0"/>
              </a:rPr>
              <a:t>Abstract Classes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1026" name="Picture 2" descr="C:\Users\tilchev\Desktop\abstract-shapes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48743" y="1521765"/>
            <a:ext cx="6891338" cy="3814471"/>
          </a:xfrm>
          <a:prstGeom prst="rect">
            <a:avLst/>
          </a:prstGeom>
          <a:solidFill>
            <a:schemeClr val="tx1">
              <a:alpha val="90000"/>
            </a:schemeClr>
          </a:solidFill>
          <a:effectLst>
            <a:innerShdw blurRad="635000">
              <a:prstClr val="black"/>
            </a:innerShdw>
          </a:effectLst>
        </p:spPr>
      </p:pic>
    </p:spTree>
    <p:extLst>
      <p:ext uri="{BB962C8B-B14F-4D97-AF65-F5344CB8AC3E}">
        <p14:creationId xmlns:p14="http://schemas.microsoft.com/office/powerpoint/2010/main" val="92196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</a:t>
            </a:r>
            <a:r>
              <a:rPr lang="en-US" dirty="0"/>
              <a:t>abstract class is a mix between an interface and a </a:t>
            </a:r>
            <a:r>
              <a:rPr lang="en-US" dirty="0" smtClean="0"/>
              <a:t>class</a:t>
            </a:r>
          </a:p>
          <a:p>
            <a:r>
              <a:rPr lang="en-US" dirty="0" smtClean="0"/>
              <a:t>It </a:t>
            </a:r>
            <a:r>
              <a:rPr lang="en-US" dirty="0"/>
              <a:t>can define functionality as well as interface (in the form of abstract methods</a:t>
            </a:r>
            <a:r>
              <a:rPr lang="en-US" dirty="0" smtClean="0"/>
              <a:t>)</a:t>
            </a:r>
          </a:p>
          <a:p>
            <a:r>
              <a:rPr lang="en-US" dirty="0" smtClean="0"/>
              <a:t>Classes </a:t>
            </a:r>
            <a:r>
              <a:rPr lang="en-US" dirty="0"/>
              <a:t>extending an abstract class </a:t>
            </a:r>
            <a:r>
              <a:rPr lang="en-US" dirty="0">
                <a:solidFill>
                  <a:srgbClr val="F3CC5F"/>
                </a:solidFill>
              </a:rPr>
              <a:t>must</a:t>
            </a:r>
            <a:r>
              <a:rPr lang="en-US" dirty="0"/>
              <a:t> implement all of the abstract methods defined in the abstract class</a:t>
            </a:r>
            <a:r>
              <a:rPr lang="en-US" dirty="0" smtClean="0"/>
              <a:t>.</a:t>
            </a:r>
            <a:endParaRPr lang="bg-BG" dirty="0" smtClean="0"/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Abstract Classes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08012" y="4475600"/>
            <a:ext cx="10744200" cy="1696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200" b="1" noProof="1">
                <a:solidFill>
                  <a:srgbClr val="F3CC5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abstract</a:t>
            </a:r>
            <a:r>
              <a:rPr lang="pt-BR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class MyAbstract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methods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94503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Extending Abstract Class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4747" lvl="1" indent="-304747">
              <a:buClr>
                <a:srgbClr val="F2B254"/>
              </a:buClr>
              <a:buSzPct val="100000"/>
            </a:pPr>
            <a:r>
              <a:rPr lang="en-US" dirty="0"/>
              <a:t>Abstract classes cannot be instantiated</a:t>
            </a:r>
          </a:p>
          <a:p>
            <a:endParaRPr lang="en-US" dirty="0" smtClean="0"/>
          </a:p>
          <a:p>
            <a:endParaRPr lang="en-US" dirty="0"/>
          </a:p>
          <a:p>
            <a:endParaRPr lang="en-US" sz="3200" dirty="0" smtClean="0"/>
          </a:p>
          <a:p>
            <a:endParaRPr lang="en-US" sz="3200" dirty="0"/>
          </a:p>
          <a:p>
            <a:r>
              <a:rPr lang="en-US" sz="3200" dirty="0" smtClean="0"/>
              <a:t>Extending an abstract class is the same as with regular one</a:t>
            </a:r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bg-BG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08012" y="5202899"/>
            <a:ext cx="10591800" cy="15027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MyClass </a:t>
            </a:r>
            <a:r>
              <a:rPr lang="en-US" sz="2800" b="1" noProof="1">
                <a:solidFill>
                  <a:srgbClr val="F3CC5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extends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MyAbstract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methods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pt-BR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608012" y="1935836"/>
            <a:ext cx="10591800" cy="24075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solidFill>
                  <a:srgbClr val="F3CC5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abstract</a:t>
            </a:r>
            <a:r>
              <a:rPr lang="pt-B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class MyAbstract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methods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pt-BR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$abstract = new MyAbstract();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800" b="1" noProof="1" smtClean="0">
                <a:solidFill>
                  <a:srgbClr val="F3CC5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Uncaught </a:t>
            </a:r>
            <a:r>
              <a:rPr lang="en-US" sz="2800" b="1" noProof="1">
                <a:solidFill>
                  <a:srgbClr val="F3CC5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Error: Cannot instantiate abstract </a:t>
            </a:r>
            <a:r>
              <a:rPr lang="en-US" sz="2800" b="1" noProof="1" smtClean="0">
                <a:solidFill>
                  <a:srgbClr val="F3CC5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</a:t>
            </a:r>
            <a:endParaRPr lang="pt-BR" sz="2800" b="1" noProof="1">
              <a:solidFill>
                <a:srgbClr val="F3CC5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3109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en-US" sz="3200" dirty="0">
                <a:solidFill>
                  <a:schemeClr val="lt1"/>
                </a:solidFill>
                <a:ea typeface="Calibri"/>
                <a:cs typeface="Calibri"/>
                <a:sym typeface="Calibri"/>
              </a:rPr>
              <a:t>Fundamental </a:t>
            </a:r>
            <a:r>
              <a:rPr lang="en-US" sz="3200" dirty="0" smtClean="0"/>
              <a:t>Principles </a:t>
            </a:r>
            <a:r>
              <a:rPr lang="en-US" sz="3200" dirty="0"/>
              <a:t>of </a:t>
            </a:r>
            <a:r>
              <a:rPr lang="en-US" sz="3200" dirty="0" smtClean="0"/>
              <a:t>OOP</a:t>
            </a:r>
            <a:endParaRPr lang="en-US" dirty="0" smtClean="0"/>
          </a:p>
          <a:p>
            <a:pPr marL="514350" indent="-514350">
              <a:lnSpc>
                <a:spcPct val="10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en-US" dirty="0" smtClean="0"/>
              <a:t>Polymorphism</a:t>
            </a:r>
          </a:p>
          <a:p>
            <a:pPr marL="714375" lvl="1" indent="-371475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dirty="0" smtClean="0"/>
              <a:t>Method override</a:t>
            </a:r>
          </a:p>
          <a:p>
            <a:pPr marL="714375" lvl="1" indent="-371475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dirty="0" smtClean="0"/>
              <a:t>Interfaces</a:t>
            </a:r>
          </a:p>
          <a:p>
            <a:pPr marL="714375" lvl="1" indent="-371475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dirty="0" smtClean="0"/>
              <a:t>Abstract Classes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9" name="Picture 2" descr="http://www.graphicsfuel.com/wp-content/uploads/2012/07/books-icon-51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2942" y="3301530"/>
            <a:ext cx="3099270" cy="3099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Картина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7097" y="1437103"/>
            <a:ext cx="2690960" cy="1426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541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Methods in Abstract Class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Regular </a:t>
            </a:r>
            <a:r>
              <a:rPr lang="en-US" dirty="0"/>
              <a:t>methods can be defined in an abstract class </a:t>
            </a:r>
            <a:endParaRPr lang="en-US" dirty="0" smtClean="0"/>
          </a:p>
          <a:p>
            <a:r>
              <a:rPr lang="en-US" dirty="0" smtClean="0"/>
              <a:t>Abstract methods, using </a:t>
            </a:r>
            <a:r>
              <a:rPr lang="en-US" dirty="0"/>
              <a:t>the </a:t>
            </a:r>
            <a:r>
              <a:rPr lang="en-US" dirty="0" smtClean="0">
                <a:solidFill>
                  <a:srgbClr val="F3CC5F"/>
                </a:solidFill>
              </a:rPr>
              <a:t>abstract</a:t>
            </a:r>
            <a:r>
              <a:rPr lang="en-US" dirty="0" smtClean="0"/>
              <a:t> keyword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08012" y="2656716"/>
            <a:ext cx="10210800" cy="3744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3CC5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abstract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class MyAbstract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$name;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function doThis()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// do this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noProof="1">
                <a:solidFill>
                  <a:srgbClr val="F3CC5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abstract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public function doThat();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noProof="1">
                <a:solidFill>
                  <a:srgbClr val="F3CC5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abstract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public function setName($name);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pt-BR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9093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625176" y="5562600"/>
            <a:ext cx="8938472" cy="820600"/>
          </a:xfrm>
        </p:spPr>
        <p:txBody>
          <a:bodyPr/>
          <a:lstStyle/>
          <a:p>
            <a:r>
              <a:rPr lang="en-US" dirty="0" smtClean="0"/>
              <a:t>Concrete Example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5" name="Shape 207"/>
          <p:cNvPicPr preferRelativeResize="0"/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4037012" y="1066800"/>
            <a:ext cx="3990975" cy="41243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58822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magine </a:t>
            </a:r>
            <a:r>
              <a:rPr lang="en-US" dirty="0"/>
              <a:t>that you have an Article class that is responsible for managing articles on your </a:t>
            </a:r>
            <a:r>
              <a:rPr lang="en-US" dirty="0" smtClean="0"/>
              <a:t>website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Identify the Problem</a:t>
            </a:r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08012" y="3124200"/>
            <a:ext cx="10515600" cy="27307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Article 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$title;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public 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$author;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public $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date;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public $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category</a:t>
            </a:r>
            <a:r>
              <a:rPr lang="en-US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3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2983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Identify the Problem (2)</a:t>
            </a:r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84212" y="1818516"/>
            <a:ext cx="10439400" cy="42819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function  __construct($title, $author, $date, $category = 0)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$this-&gt;title = $title;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$this-&gt;author = $author;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$this-&gt;date = $date;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$this-&gt;category = $category;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pt-BR" sz="3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0160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you want to add a method to output the information into different formats, such as XML and </a:t>
            </a:r>
            <a:r>
              <a:rPr lang="en-US" dirty="0" smtClean="0"/>
              <a:t>JSON</a:t>
            </a:r>
            <a:r>
              <a:rPr lang="en-US" dirty="0"/>
              <a:t> </a:t>
            </a:r>
            <a:endParaRPr lang="en-US" dirty="0" smtClean="0"/>
          </a:p>
          <a:p>
            <a:r>
              <a:rPr lang="en-US" dirty="0"/>
              <a:t>You might be tempted to do something like this</a:t>
            </a:r>
            <a:endParaRPr lang="bg-BG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Identify the Problem (3)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84212" y="3174110"/>
            <a:ext cx="10439400" cy="330289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no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Article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write($type)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$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 = '';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switch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($type)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case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'XML':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$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 = '&lt;article&gt;';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 .= '&lt;title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&gt;'.$this-&gt;title.'&lt;/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title&gt;';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</a:t>
            </a:r>
            <a:endParaRPr lang="pt-BR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AutoShape 25"/>
          <p:cNvSpPr>
            <a:spLocks noChangeArrowheads="1"/>
          </p:cNvSpPr>
          <p:nvPr/>
        </p:nvSpPr>
        <p:spPr bwMode="auto">
          <a:xfrm>
            <a:off x="5942012" y="4191000"/>
            <a:ext cx="3810000" cy="1371600"/>
          </a:xfrm>
          <a:prstGeom prst="wedgeRoundRectCallout">
            <a:avLst>
              <a:gd name="adj1" fmla="val -89184"/>
              <a:gd name="adj2" fmla="val -389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noProof="1" smtClean="0">
                <a:solidFill>
                  <a:srgbClr val="FFFFFF"/>
                </a:solidFill>
              </a:rPr>
              <a:t>Using switch to determine type is ugly, </a:t>
            </a:r>
            <a:r>
              <a:rPr lang="en-US" sz="3000" noProof="1" smtClean="0">
                <a:solidFill>
                  <a:srgbClr val="F3CC5F"/>
                </a:solidFill>
              </a:rPr>
              <a:t>do not</a:t>
            </a:r>
            <a:r>
              <a:rPr lang="en-US" sz="3000" noProof="1" smtClean="0">
                <a:solidFill>
                  <a:srgbClr val="FFFFFF"/>
                </a:solidFill>
              </a:rPr>
              <a:t> do this</a:t>
            </a:r>
            <a:endParaRPr lang="en-US" sz="30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7057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Identify the Problem (4)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84212" y="1231774"/>
            <a:ext cx="10744200" cy="516902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$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 .= '&lt;author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&gt;'.$this-&gt;author.'&lt;/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author&gt;';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$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 .= '&lt;date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&gt;'.$this-&gt;date.'&lt;/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date&gt;';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$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 .= '&lt;category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&gt;'.$this-&gt;category.'&lt;/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category&gt;';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$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 .= '&lt;/article&gt;';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case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'JSON':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array = [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'article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 =&gt;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$this];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 = json_encode($array);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$ret;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pt-BR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8568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kind of an ugly solution, but it works -</a:t>
            </a:r>
            <a:r>
              <a:rPr lang="en-US" dirty="0" smtClean="0"/>
              <a:t> </a:t>
            </a:r>
            <a:r>
              <a:rPr lang="en-US" dirty="0"/>
              <a:t>for </a:t>
            </a:r>
            <a:r>
              <a:rPr lang="en-US" dirty="0" smtClean="0"/>
              <a:t>now </a:t>
            </a:r>
          </a:p>
          <a:p>
            <a:r>
              <a:rPr lang="en-US" dirty="0" smtClean="0"/>
              <a:t>Ask </a:t>
            </a:r>
            <a:r>
              <a:rPr lang="en-US" dirty="0"/>
              <a:t>yourself what happens in the future, though, when we want to add more formats</a:t>
            </a:r>
            <a:r>
              <a:rPr lang="en-US" dirty="0" smtClean="0"/>
              <a:t>?</a:t>
            </a:r>
          </a:p>
          <a:p>
            <a:r>
              <a:rPr lang="en-US" dirty="0" smtClean="0"/>
              <a:t> </a:t>
            </a:r>
            <a:r>
              <a:rPr lang="en-US" dirty="0"/>
              <a:t>You can keep editing the class, adding more and more cases, but now you're only diluting your </a:t>
            </a:r>
            <a:r>
              <a:rPr lang="en-US" dirty="0" smtClean="0"/>
              <a:t>class</a:t>
            </a:r>
            <a:endParaRPr lang="en-US" dirty="0"/>
          </a:p>
          <a:p>
            <a:r>
              <a:rPr lang="en-US" dirty="0"/>
              <a:t>One important principle of OOP is that a class should do </a:t>
            </a:r>
            <a:r>
              <a:rPr lang="en-US" dirty="0">
                <a:solidFill>
                  <a:srgbClr val="F3CC5F"/>
                </a:solidFill>
              </a:rPr>
              <a:t>one</a:t>
            </a:r>
            <a:r>
              <a:rPr lang="en-US" dirty="0"/>
              <a:t> thing, and it should do it </a:t>
            </a:r>
            <a:r>
              <a:rPr lang="en-US" dirty="0" smtClean="0">
                <a:solidFill>
                  <a:srgbClr val="F3CC5F"/>
                </a:solidFill>
              </a:rPr>
              <a:t>well</a:t>
            </a:r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Problem with This Solution?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01817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Let's define a </a:t>
            </a:r>
            <a:r>
              <a:rPr lang="en-US" dirty="0">
                <a:solidFill>
                  <a:srgbClr val="F3CC5F"/>
                </a:solidFill>
              </a:rPr>
              <a:t>public write()</a:t>
            </a:r>
            <a:r>
              <a:rPr lang="en-US" dirty="0"/>
              <a:t> method that accepts an Article object as an </a:t>
            </a:r>
            <a:r>
              <a:rPr lang="en-US" dirty="0" smtClean="0"/>
              <a:t>argument </a:t>
            </a:r>
          </a:p>
          <a:p>
            <a:r>
              <a:rPr lang="en-US" dirty="0" smtClean="0"/>
              <a:t>Any </a:t>
            </a:r>
            <a:r>
              <a:rPr lang="en-US" dirty="0"/>
              <a:t>classes implementing the Writer interface will be sure to have this </a:t>
            </a:r>
            <a:r>
              <a:rPr lang="en-US" dirty="0" smtClean="0"/>
              <a:t>method</a:t>
            </a:r>
          </a:p>
          <a:p>
            <a:endParaRPr lang="en-US" dirty="0" smtClean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Define Your Interface</a:t>
            </a:r>
            <a:endParaRPr lang="bg-BG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8012" y="3886200"/>
            <a:ext cx="10744200" cy="1696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interface </a:t>
            </a:r>
            <a:r>
              <a:rPr lang="en-US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Writer 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function </a:t>
            </a:r>
            <a:r>
              <a:rPr lang="en-US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write(</a:t>
            </a:r>
            <a:r>
              <a:rPr lang="en-US" sz="3200" b="1" noProof="1" smtClean="0">
                <a:solidFill>
                  <a:srgbClr val="F3CC5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Article</a:t>
            </a:r>
            <a:r>
              <a:rPr lang="en-US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$obj);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pt-BR" sz="3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0174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Create Your Implementation</a:t>
            </a:r>
            <a:endParaRPr lang="bg-BG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84212" y="1066800"/>
            <a:ext cx="10744200" cy="55745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2800" b="1" noProof="1" smtClean="0">
                <a:solidFill>
                  <a:srgbClr val="F3CC5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newXMLWriter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implements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Writer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function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write(</a:t>
            </a:r>
            <a:r>
              <a:rPr lang="en-US" sz="2800" b="1" noProof="1" smtClean="0">
                <a:solidFill>
                  <a:srgbClr val="F3CC5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Article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$obj)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$ret = '&lt;article&gt;';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$ret .= '&lt;title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&gt;'.$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obj-&gt;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title.'&lt;/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title&gt;';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$ret .= '&lt;author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&gt;'.$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obj-&gt;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author.'&lt;/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author&gt;';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$ret .= '&lt;date&gt;' . $obj-&gt;date . '&lt;/date&gt;';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$ret .= '&lt;category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&gt;'.$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obj-&gt;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category.'&lt;/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category&gt;';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$ret .= '&lt;/article&gt;';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return $ret;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pt-BR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25"/>
          <p:cNvSpPr>
            <a:spLocks noChangeArrowheads="1"/>
          </p:cNvSpPr>
          <p:nvPr/>
        </p:nvSpPr>
        <p:spPr bwMode="auto">
          <a:xfrm>
            <a:off x="7999412" y="4267200"/>
            <a:ext cx="3429000" cy="1371600"/>
          </a:xfrm>
          <a:prstGeom prst="wedgeRoundRectCallout">
            <a:avLst>
              <a:gd name="adj1" fmla="val -47972"/>
              <a:gd name="adj2" fmla="val -7434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noProof="1" smtClean="0">
                <a:solidFill>
                  <a:srgbClr val="FFFFFF"/>
                </a:solidFill>
              </a:rPr>
              <a:t>Our </a:t>
            </a:r>
            <a:r>
              <a:rPr lang="en-US" sz="3000" noProof="1" smtClean="0">
                <a:solidFill>
                  <a:srgbClr val="F3CC5F"/>
                </a:solidFill>
              </a:rPr>
              <a:t>newXMLWriter</a:t>
            </a:r>
            <a:r>
              <a:rPr lang="en-US" sz="3000" noProof="1" smtClean="0">
                <a:solidFill>
                  <a:srgbClr val="FFFFFF"/>
                </a:solidFill>
              </a:rPr>
              <a:t> using </a:t>
            </a:r>
            <a:r>
              <a:rPr lang="en-US" sz="3000" noProof="1" smtClean="0">
                <a:solidFill>
                  <a:srgbClr val="F3CC5F"/>
                </a:solidFill>
              </a:rPr>
              <a:t>Writer</a:t>
            </a:r>
            <a:r>
              <a:rPr lang="en-US" sz="3000" noProof="1" smtClean="0">
                <a:solidFill>
                  <a:srgbClr val="FFFFFF"/>
                </a:solidFill>
              </a:rPr>
              <a:t> </a:t>
            </a:r>
            <a:r>
              <a:rPr lang="en-US" sz="3000" noProof="1" smtClean="0">
                <a:solidFill>
                  <a:srgbClr val="F3CC5F"/>
                </a:solidFill>
              </a:rPr>
              <a:t>Interface</a:t>
            </a:r>
            <a:endParaRPr lang="en-US" sz="3000" b="1" noProof="1">
              <a:solidFill>
                <a:srgbClr val="F3CC5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125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</a:t>
            </a:r>
            <a:r>
              <a:rPr lang="en-US" dirty="0" smtClean="0"/>
              <a:t>here is </a:t>
            </a:r>
            <a:r>
              <a:rPr lang="en-US" dirty="0"/>
              <a:t>our </a:t>
            </a:r>
            <a:r>
              <a:rPr lang="en-US" dirty="0" err="1">
                <a:solidFill>
                  <a:srgbClr val="F3CC5F"/>
                </a:solidFill>
              </a:rPr>
              <a:t>JSONWriter</a:t>
            </a:r>
            <a:r>
              <a:rPr lang="en-US" dirty="0"/>
              <a:t> </a:t>
            </a:r>
            <a:r>
              <a:rPr lang="en-US" dirty="0" smtClean="0"/>
              <a:t>class</a:t>
            </a:r>
          </a:p>
          <a:p>
            <a:r>
              <a:rPr lang="en-US" dirty="0"/>
              <a:t>All of our code specific to each format is now contained within individual classes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Create Your Implementation</a:t>
            </a:r>
            <a:r>
              <a:rPr lang="bg-BG" dirty="0" smtClean="0"/>
              <a:t> (2)</a:t>
            </a:r>
            <a:endParaRPr lang="bg-BG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84212" y="3229206"/>
            <a:ext cx="10744200" cy="324779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JSONWriter 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implements </a:t>
            </a:r>
            <a:r>
              <a:rPr lang="en-US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Writer 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function </a:t>
            </a:r>
            <a:r>
              <a:rPr lang="en-US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write(</a:t>
            </a:r>
            <a:r>
              <a:rPr lang="en-US" sz="3200" b="1" noProof="1" smtClean="0">
                <a:solidFill>
                  <a:srgbClr val="F3CC5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Article</a:t>
            </a:r>
            <a:r>
              <a:rPr lang="en-US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$obj)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$array = [</a:t>
            </a:r>
            <a:r>
              <a:rPr lang="en-US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'article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 =&gt; $</a:t>
            </a:r>
            <a:r>
              <a:rPr lang="en-US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obj];</a:t>
            </a:r>
            <a:endParaRPr lang="en-US" sz="3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return json_encode($array);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pt-BR" sz="3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5513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 smtClean="0"/>
          </a:p>
          <a:p>
            <a:pPr marL="0" indent="0" algn="ctr">
              <a:buNone/>
            </a:pPr>
            <a:r>
              <a:rPr lang="en-US" sz="7200" b="1" dirty="0" smtClean="0">
                <a:solidFill>
                  <a:schemeClr val="tx2">
                    <a:lumMod val="75000"/>
                  </a:schemeClr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dirty="0" smtClean="0"/>
              <a:t>#PHPFUND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042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our new classes defined, </a:t>
            </a:r>
            <a:r>
              <a:rPr lang="en-US" dirty="0" smtClean="0"/>
              <a:t>it is </a:t>
            </a:r>
            <a:r>
              <a:rPr lang="en-US" dirty="0"/>
              <a:t>time to revisit our Article class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Use the implementation</a:t>
            </a:r>
            <a:endParaRPr lang="bg-BG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84212" y="2772006"/>
            <a:ext cx="10744200" cy="324779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Article 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//...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function </a:t>
            </a:r>
            <a:r>
              <a:rPr lang="en-US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write(</a:t>
            </a:r>
            <a:r>
              <a:rPr lang="en-US" sz="3200" b="1" noProof="1" smtClean="0">
                <a:solidFill>
                  <a:srgbClr val="F3CC5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Writer</a:t>
            </a:r>
            <a:r>
              <a:rPr lang="en-US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$writer)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return $writer-&gt;write($this);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pt-BR" sz="3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25"/>
          <p:cNvSpPr>
            <a:spLocks noChangeArrowheads="1"/>
          </p:cNvSpPr>
          <p:nvPr/>
        </p:nvSpPr>
        <p:spPr bwMode="auto">
          <a:xfrm>
            <a:off x="6047797" y="2057400"/>
            <a:ext cx="3429000" cy="1371600"/>
          </a:xfrm>
          <a:prstGeom prst="wedgeRoundRectCallout">
            <a:avLst>
              <a:gd name="adj1" fmla="val -51003"/>
              <a:gd name="adj2" fmla="val 8853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noProof="1" smtClean="0">
                <a:solidFill>
                  <a:srgbClr val="FFFFFF"/>
                </a:solidFill>
              </a:rPr>
              <a:t>Replace our </a:t>
            </a:r>
            <a:r>
              <a:rPr lang="en-US" sz="3000" noProof="1" smtClean="0">
                <a:solidFill>
                  <a:srgbClr val="F3CC5F"/>
                </a:solidFill>
              </a:rPr>
              <a:t>write</a:t>
            </a:r>
            <a:r>
              <a:rPr lang="en-US" sz="3000" noProof="1" smtClean="0">
                <a:solidFill>
                  <a:srgbClr val="FFFFFF"/>
                </a:solidFill>
              </a:rPr>
              <a:t> </a:t>
            </a:r>
            <a:r>
              <a:rPr lang="en-US" sz="3000" noProof="1" smtClean="0">
                <a:solidFill>
                  <a:srgbClr val="F3CC5F"/>
                </a:solidFill>
              </a:rPr>
              <a:t>method</a:t>
            </a:r>
            <a:r>
              <a:rPr lang="en-US" sz="3000" noProof="1" smtClean="0">
                <a:solidFill>
                  <a:srgbClr val="FFFFFF"/>
                </a:solidFill>
              </a:rPr>
              <a:t> with the new one</a:t>
            </a:r>
            <a:endParaRPr lang="en-US" sz="3000" b="1" noProof="1">
              <a:solidFill>
                <a:srgbClr val="F3CC5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0614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factory </a:t>
            </a:r>
            <a:r>
              <a:rPr lang="en-US" dirty="0"/>
              <a:t>class to grab request data and create an </a:t>
            </a:r>
            <a:r>
              <a:rPr lang="en-US" dirty="0" smtClean="0"/>
              <a:t>object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Obtaining a Writer</a:t>
            </a:r>
            <a:endParaRPr lang="bg-BG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84212" y="2335910"/>
            <a:ext cx="10744200" cy="421729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Factory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</a:t>
            </a:r>
            <a:r>
              <a:rPr lang="en-US" sz="2800" b="1" noProof="1">
                <a:solidFill>
                  <a:srgbClr val="F3CC5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function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getWriter($name)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$class = $name . 'Writer';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if (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class_exists($class))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return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$class();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throw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Exception('Unsupported format');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pt-BR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AutoShape 25"/>
          <p:cNvSpPr>
            <a:spLocks noChangeArrowheads="1"/>
          </p:cNvSpPr>
          <p:nvPr/>
        </p:nvSpPr>
        <p:spPr bwMode="auto">
          <a:xfrm>
            <a:off x="5256212" y="1676400"/>
            <a:ext cx="4457700" cy="1116710"/>
          </a:xfrm>
          <a:prstGeom prst="wedgeRoundRectCallout">
            <a:avLst>
              <a:gd name="adj1" fmla="val -76737"/>
              <a:gd name="adj2" fmla="val 5889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noProof="1" smtClean="0">
                <a:solidFill>
                  <a:srgbClr val="FFFFFF"/>
                </a:solidFill>
              </a:rPr>
              <a:t>A method called without an instance of the class</a:t>
            </a:r>
            <a:endParaRPr lang="en-US" sz="3000" b="1" noProof="1">
              <a:solidFill>
                <a:srgbClr val="F3CC5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1660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 It All Together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4212" y="1295400"/>
            <a:ext cx="10744200" cy="53160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$article = </a:t>
            </a:r>
            <a:r>
              <a:rPr lang="en-US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Article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('Polymorphism', 'Steve', time(), 0);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try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writer = </a:t>
            </a:r>
            <a:r>
              <a:rPr lang="en-US" sz="3200" b="1" noProof="1" smtClean="0">
                <a:solidFill>
                  <a:srgbClr val="F3CC5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Factory</a:t>
            </a:r>
            <a:r>
              <a:rPr lang="en-US" sz="3200" b="1" noProof="1">
                <a:solidFill>
                  <a:srgbClr val="F3CC5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::getWriter</a:t>
            </a:r>
            <a:r>
              <a:rPr lang="en-US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('JSON');</a:t>
            </a:r>
            <a:endParaRPr lang="en-US" sz="3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catch 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(Exception $e)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writer = new </a:t>
            </a:r>
            <a:r>
              <a:rPr lang="en-US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newXMLWriter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echo $article-&gt;write($writer);</a:t>
            </a:r>
            <a:endParaRPr lang="pt-BR" sz="3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132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defRPr/>
            </a:pPr>
            <a:r>
              <a:rPr lang="en-US" smtClean="0"/>
              <a:t>Upgrade to Namespaces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446212" y="5754968"/>
            <a:ext cx="8938472" cy="692873"/>
          </a:xfrm>
        </p:spPr>
        <p:txBody>
          <a:bodyPr/>
          <a:lstStyle/>
          <a:p>
            <a:r>
              <a:rPr lang="en-GB" b="1" dirty="0">
                <a:solidFill>
                  <a:srgbClr val="F3BE60"/>
                </a:solidFill>
                <a:ea typeface="Calibri"/>
                <a:cs typeface="Calibri"/>
                <a:sym typeface="Calibri"/>
              </a:rPr>
              <a:t>Live Exercises in Class</a:t>
            </a:r>
            <a:endParaRPr lang="bg-BG" dirty="0"/>
          </a:p>
        </p:txBody>
      </p:sp>
      <p:pic>
        <p:nvPicPr>
          <p:cNvPr id="5" name="Shape 207"/>
          <p:cNvPicPr preferRelativeResize="0"/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4037012" y="762000"/>
            <a:ext cx="3990975" cy="41243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34618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Polymorphism</a:t>
            </a:r>
            <a:endParaRPr lang="en-US" dirty="0" smtClean="0"/>
          </a:p>
          <a:p>
            <a:pPr lvl="1" indent="-241247" defTabSz="91440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0A22E"/>
              </a:buClr>
              <a:defRPr/>
            </a:pPr>
            <a:r>
              <a:rPr lang="en-US" dirty="0"/>
              <a:t>Different functionality while sharing a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common </a:t>
            </a:r>
            <a:r>
              <a:rPr lang="en-US" dirty="0"/>
              <a:t>interface</a:t>
            </a:r>
            <a:endParaRPr lang="en-US" sz="4000" kern="0" dirty="0">
              <a:solidFill>
                <a:srgbClr val="F3CC5F"/>
              </a:solidFill>
              <a:sym typeface="Calibri"/>
            </a:endParaRP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Abstract Classes and Methods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rgbClr val="F3CC5F"/>
                </a:solidFill>
                <a:ea typeface="Calibri"/>
                <a:cs typeface="Calibri"/>
                <a:sym typeface="Calibri"/>
              </a:rPr>
              <a:t>Interfaces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6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1812" y="1447800"/>
            <a:ext cx="3559806" cy="2640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5122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OOP Advanced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https://softuni.bg/courses/php-basics/ </a:t>
            </a:r>
            <a:endParaRPr lang="en-US" dirty="0"/>
          </a:p>
        </p:txBody>
      </p:sp>
      <p:pic>
        <p:nvPicPr>
          <p:cNvPr id="14" name="Picture 13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70249" y="3996240"/>
            <a:ext cx="1726158" cy="932887"/>
          </a:xfrm>
          <a:prstGeom prst="roundRect">
            <a:avLst>
              <a:gd name="adj" fmla="val 2953"/>
            </a:avLst>
          </a:prstGeom>
        </p:spPr>
      </p:pic>
      <p:pic>
        <p:nvPicPr>
          <p:cNvPr id="15" name="Picture 14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60390" y="1255207"/>
            <a:ext cx="1752140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19" name="Picture 18">
            <a:hlinkClick r:id="rId8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2764" y="1255208"/>
            <a:ext cx="2093874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20" name="Picture 19">
            <a:hlinkClick r:id="rId10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12764" y="5373443"/>
            <a:ext cx="3352800" cy="849557"/>
          </a:xfrm>
          <a:prstGeom prst="roundRect">
            <a:avLst>
              <a:gd name="adj" fmla="val 3159"/>
            </a:avLst>
          </a:prstGeom>
        </p:spPr>
      </p:pic>
      <p:pic>
        <p:nvPicPr>
          <p:cNvPr id="22" name="Picture 21">
            <a:hlinkClick r:id="rId12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358563" y="5373443"/>
            <a:ext cx="2753589" cy="849556"/>
          </a:xfrm>
          <a:prstGeom prst="roundRect">
            <a:avLst>
              <a:gd name="adj" fmla="val 2953"/>
            </a:avLst>
          </a:prstGeom>
        </p:spPr>
      </p:pic>
      <p:pic>
        <p:nvPicPr>
          <p:cNvPr id="23" name="Picture 22">
            <a:hlinkClick r:id="rId14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633728" y="5373443"/>
            <a:ext cx="4073042" cy="84955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765249" y="2577353"/>
            <a:ext cx="3631158" cy="783191"/>
          </a:xfrm>
          <a:prstGeom prst="roundRect">
            <a:avLst>
              <a:gd name="adj" fmla="val 3159"/>
            </a:avLst>
          </a:prstGeom>
        </p:spPr>
      </p:pic>
      <p:pic>
        <p:nvPicPr>
          <p:cNvPr id="25" name="Picture 24">
            <a:hlinkClick r:id="rId18"/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5377182" y="1391286"/>
            <a:ext cx="5993358" cy="550371"/>
          </a:xfrm>
          <a:prstGeom prst="roundRect">
            <a:avLst>
              <a:gd name="adj" fmla="val 3159"/>
            </a:avLst>
          </a:prstGeom>
        </p:spPr>
      </p:pic>
      <p:pic>
        <p:nvPicPr>
          <p:cNvPr id="4" name="Picture 3">
            <a:hlinkClick r:id="rId20"/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12764" y="2380769"/>
            <a:ext cx="1922519" cy="854925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4076280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License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en-US" dirty="0"/>
              <a:t>This </a:t>
            </a:r>
            <a:r>
              <a:rPr lang="en-US" dirty="0" smtClean="0"/>
              <a:t>course (slides, examples, demos, videos, homework, etc.)</a:t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licensed </a:t>
            </a:r>
            <a:r>
              <a:rPr lang="en-US" dirty="0" smtClean="0"/>
              <a:t>under </a:t>
            </a:r>
            <a:r>
              <a:rPr lang="en-US" dirty="0"/>
              <a:t>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International</a:t>
            </a:r>
            <a:r>
              <a:rPr lang="en-US" dirty="0"/>
              <a:t>" </a:t>
            </a:r>
            <a:r>
              <a:rPr lang="en-US" dirty="0" smtClean="0"/>
              <a:t>license</a:t>
            </a:r>
            <a:endParaRPr lang="bg-BG" dirty="0" smtClean="0"/>
          </a:p>
          <a:p>
            <a:endParaRPr lang="bg-BG" sz="2400" dirty="0"/>
          </a:p>
          <a:p>
            <a:endParaRPr lang="bg-BG" sz="2400" dirty="0" smtClean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en-US" sz="2400" dirty="0" smtClean="0"/>
              <a:t>Attribution: this work may contain portions from</a:t>
            </a:r>
          </a:p>
          <a:p>
            <a:pPr lvl="1"/>
            <a:r>
              <a:rPr lang="en-US" sz="2000" dirty="0" smtClean="0"/>
              <a:t>"</a:t>
            </a:r>
            <a:r>
              <a:rPr lang="en-US" sz="2000" dirty="0" smtClean="0">
                <a:hlinkClick r:id="rId4"/>
              </a:rPr>
              <a:t>PHP Manual</a:t>
            </a:r>
            <a:r>
              <a:rPr lang="en-US" sz="2000" dirty="0" smtClean="0"/>
              <a:t>" </a:t>
            </a:r>
            <a:r>
              <a:rPr lang="en-US" sz="2000" dirty="0"/>
              <a:t>by The PHP </a:t>
            </a:r>
            <a:r>
              <a:rPr lang="en-US" sz="2000" dirty="0" smtClean="0"/>
              <a:t>Group under </a:t>
            </a:r>
            <a:r>
              <a:rPr lang="en-US" sz="2000" dirty="0" smtClean="0">
                <a:hlinkClick r:id="rId5"/>
              </a:rPr>
              <a:t>CC-BY</a:t>
            </a:r>
            <a:r>
              <a:rPr lang="en-US" sz="2000" dirty="0" smtClean="0"/>
              <a:t> license</a:t>
            </a:r>
          </a:p>
          <a:p>
            <a:pPr lvl="1"/>
            <a:r>
              <a:rPr lang="en-US" sz="2000" dirty="0" smtClean="0"/>
              <a:t>"</a:t>
            </a:r>
            <a:r>
              <a:rPr lang="en-US" sz="2000" dirty="0" smtClean="0">
                <a:hlinkClick r:id="rId6"/>
              </a:rPr>
              <a:t>PHP and MySQL Web Development</a:t>
            </a:r>
            <a:r>
              <a:rPr lang="en-US" sz="2000" dirty="0" smtClean="0"/>
              <a:t>" course by </a:t>
            </a:r>
            <a:r>
              <a:rPr lang="en-US" sz="2000" noProof="1" smtClean="0"/>
              <a:t>Telerik Academy</a:t>
            </a:r>
            <a:r>
              <a:rPr lang="en-US" sz="2000" dirty="0" smtClean="0"/>
              <a:t> under </a:t>
            </a:r>
            <a:r>
              <a:rPr lang="en-US" sz="2000" dirty="0" smtClean="0">
                <a:hlinkClick r:id="rId7"/>
              </a:rPr>
              <a:t>CC-BY-NC-SA</a:t>
            </a:r>
            <a:r>
              <a:rPr lang="en-US" sz="2000" dirty="0" smtClean="0"/>
              <a:t> 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647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Software University Foundation 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University </a:t>
            </a:r>
            <a:r>
              <a:rPr lang="en-US" dirty="0"/>
              <a:t>@ </a:t>
            </a:r>
            <a:r>
              <a:rPr lang="en-US" dirty="0" smtClean="0"/>
              <a:t>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</a:t>
            </a:r>
            <a:r>
              <a:rPr lang="en-US" dirty="0"/>
              <a:t>University 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 smtClean="0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10" name="Picture 9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>
            <a:hlinkClick r:id="rId6"/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7"/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  <p:pic>
        <p:nvPicPr>
          <p:cNvPr id="14" name="Picture 13" title="Software University">
            <a:hlinkClick r:id="rId4" tooltip="Software University"/>
          </p:cNvPr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56544" y="1554000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</p:spTree>
    <p:extLst>
      <p:ext uri="{BB962C8B-B14F-4D97-AF65-F5344CB8AC3E}">
        <p14:creationId xmlns:p14="http://schemas.microsoft.com/office/powerpoint/2010/main" val="2931241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1499340" y="5562600"/>
            <a:ext cx="8938472" cy="73096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95000"/>
              </a:lnSpc>
              <a:spcBef>
                <a:spcPts val="0"/>
              </a:spcBef>
              <a:buClr>
                <a:srgbClr val="F3BE60"/>
              </a:buClr>
              <a:buSzPct val="25000"/>
              <a:buFont typeface="Calibri"/>
              <a:buNone/>
            </a:pPr>
            <a:r>
              <a:rPr lang="en-US" sz="5000" b="1" i="0" u="none" strike="noStrike" cap="non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Fundamental Principles of OOP</a:t>
            </a:r>
          </a:p>
        </p:txBody>
      </p:sp>
      <p:pic>
        <p:nvPicPr>
          <p:cNvPr id="88" name="Shape 88"/>
          <p:cNvPicPr preferRelativeResize="0"/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3141650" y="1306975"/>
            <a:ext cx="5905500" cy="41719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84737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sldNum" idx="4"/>
          </p:nvPr>
        </p:nvSpPr>
        <p:spPr/>
        <p:txBody>
          <a:bodyPr/>
          <a:lstStyle/>
          <a:p>
            <a:pPr lvl="0"/>
            <a:fld id="{00000000-1234-1234-1234-123412341234}" type="slidenum">
              <a:rPr lang="en-US" smtClean="0">
                <a:sym typeface="Calibri"/>
              </a:rPr>
              <a:pPr lvl="0"/>
              <a:t>5</a:t>
            </a:fld>
            <a:endParaRPr lang="en-US">
              <a:sym typeface="Calibri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241247" defTabSz="91440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0A22E"/>
              </a:buClr>
              <a:buSzPct val="80000"/>
              <a:buFont typeface="Noto Sans Symbols"/>
              <a:buChar char="▪"/>
              <a:defRPr/>
            </a:pPr>
            <a:r>
              <a:rPr lang="en-US" kern="0" dirty="0">
                <a:solidFill>
                  <a:srgbClr val="BFBFBF"/>
                </a:solidFill>
                <a:sym typeface="Calibri"/>
              </a:rPr>
              <a:t>Abstraction</a:t>
            </a:r>
          </a:p>
          <a:p>
            <a:pPr lvl="1" indent="-241247" defTabSz="91440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0A22E"/>
              </a:buClr>
              <a:defRPr/>
            </a:pPr>
            <a:r>
              <a:rPr lang="en-US" kern="0" dirty="0" smtClean="0"/>
              <a:t>Hide </a:t>
            </a:r>
            <a:r>
              <a:rPr lang="en-US" kern="0" dirty="0"/>
              <a:t>complexity</a:t>
            </a:r>
            <a:endParaRPr lang="en-US" kern="0" dirty="0">
              <a:solidFill>
                <a:srgbClr val="F3CC5F"/>
              </a:solidFill>
              <a:sym typeface="Calibri"/>
            </a:endParaRPr>
          </a:p>
          <a:p>
            <a:pPr lvl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kern="0" dirty="0">
                <a:solidFill>
                  <a:srgbClr val="BFBFBF"/>
                </a:solidFill>
              </a:rPr>
              <a:t>Encapsulation</a:t>
            </a:r>
          </a:p>
          <a:p>
            <a:pPr lvl="1" indent="-304747" defTabSz="91440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kern="0" dirty="0" smtClean="0"/>
              <a:t>Hide </a:t>
            </a:r>
            <a:r>
              <a:rPr lang="en-US" kern="0" dirty="0"/>
              <a:t>internal data</a:t>
            </a:r>
            <a:endParaRPr lang="en-US" kern="0" dirty="0">
              <a:sym typeface="Calibri"/>
            </a:endParaRPr>
          </a:p>
          <a:p>
            <a:pPr lvl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BFBFBF"/>
                </a:solidFill>
              </a:rPr>
              <a:t>Inheritance</a:t>
            </a:r>
            <a:endParaRPr lang="en-US" kern="0" dirty="0">
              <a:solidFill>
                <a:srgbClr val="BFBFBF"/>
              </a:solidFill>
            </a:endParaRPr>
          </a:p>
          <a:p>
            <a:pPr lvl="1" indent="-241192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dirty="0"/>
              <a:t>Inherit members from parent class</a:t>
            </a:r>
          </a:p>
          <a:p>
            <a:pPr lvl="0" indent="-241247" defTabSz="91440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0A22E"/>
              </a:buClr>
              <a:buSzPct val="80000"/>
              <a:buFont typeface="Noto Sans Symbols"/>
              <a:buChar char="▪"/>
              <a:defRPr/>
            </a:pPr>
            <a:r>
              <a:rPr lang="en-US" kern="0" dirty="0" smtClean="0">
                <a:solidFill>
                  <a:srgbClr val="F3CC5F"/>
                </a:solidFill>
                <a:sym typeface="Calibri"/>
              </a:rPr>
              <a:t>Polymorphism</a:t>
            </a:r>
            <a:endParaRPr lang="en-US" kern="0" dirty="0" smtClean="0">
              <a:solidFill>
                <a:srgbClr val="BFBFBF"/>
              </a:solidFill>
              <a:sym typeface="Calibri"/>
            </a:endParaRPr>
          </a:p>
          <a:p>
            <a:pPr lvl="1" indent="-241247" defTabSz="91440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0A22E"/>
              </a:buClr>
              <a:buFont typeface="Noto Sans Symbols"/>
              <a:buChar char="▪"/>
              <a:defRPr/>
            </a:pPr>
            <a:r>
              <a:rPr lang="en-US" dirty="0"/>
              <a:t>Different functionality while sharing a common interface</a:t>
            </a:r>
            <a:endParaRPr lang="en-US" sz="4200" kern="0" dirty="0">
              <a:solidFill>
                <a:srgbClr val="F3CC5F"/>
              </a:solidFill>
              <a:sym typeface="Calibri"/>
            </a:endParaRPr>
          </a:p>
          <a:p>
            <a:pPr lvl="0" indent="-241247" defTabSz="91440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0A22E"/>
              </a:buClr>
              <a:buSzPct val="80000"/>
              <a:buFont typeface="Noto Sans Symbols"/>
              <a:buChar char="▪"/>
              <a:defRPr/>
            </a:pPr>
            <a:endParaRPr lang="en-US" kern="0" dirty="0">
              <a:solidFill>
                <a:srgbClr val="FFFFFF">
                  <a:lumMod val="75000"/>
                </a:srgbClr>
              </a:solidFill>
              <a:sym typeface="Calibri"/>
            </a:endParaRPr>
          </a:p>
          <a:p>
            <a:pPr marL="0" lvl="0" indent="0" defTabSz="91440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ct val="25000"/>
              <a:buNone/>
              <a:defRPr/>
            </a:pPr>
            <a:endParaRPr lang="en-US" sz="2800" kern="0" dirty="0">
              <a:solidFill>
                <a:srgbClr val="ECE9E2"/>
              </a:solidFill>
              <a:sym typeface="Calibri"/>
            </a:endParaRPr>
          </a:p>
          <a:p>
            <a:endParaRPr lang="bg-BG" dirty="0"/>
          </a:p>
        </p:txBody>
      </p:sp>
      <p:sp>
        <p:nvSpPr>
          <p:cNvPr id="94" name="Shape 94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mtClean="0">
                <a:sym typeface="Calibri"/>
              </a:rPr>
              <a:t>Fundamental Principles of OOP</a:t>
            </a:r>
            <a:endParaRPr lang="en-US" dirty="0"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02185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625176" y="5715000"/>
            <a:ext cx="8938472" cy="820600"/>
          </a:xfrm>
        </p:spPr>
        <p:txBody>
          <a:bodyPr/>
          <a:lstStyle/>
          <a:p>
            <a:r>
              <a:rPr lang="en-US" noProof="1">
                <a:cs typeface="Consolas" panose="020B0609020204030204" pitchFamily="49" charset="0"/>
              </a:rPr>
              <a:t>Polymorphism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026" name="Picture 2" descr="C:\Users\tilchev\Desktop\cow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60838" y="1714500"/>
            <a:ext cx="3867150" cy="3429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91763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Polymorphism is the ability </a:t>
            </a:r>
            <a:r>
              <a:rPr lang="en-US" dirty="0" smtClean="0"/>
              <a:t>to </a:t>
            </a:r>
            <a:r>
              <a:rPr lang="en-US" dirty="0"/>
              <a:t>take on many </a:t>
            </a:r>
            <a:r>
              <a:rPr lang="en-US" dirty="0" smtClean="0"/>
              <a:t>forms</a:t>
            </a:r>
          </a:p>
          <a:p>
            <a:r>
              <a:rPr lang="en-US" dirty="0"/>
              <a:t>A child class may </a:t>
            </a:r>
            <a:r>
              <a:rPr lang="en-US" dirty="0">
                <a:solidFill>
                  <a:srgbClr val="F3CC5F"/>
                </a:solidFill>
              </a:rPr>
              <a:t>override</a:t>
            </a:r>
            <a:r>
              <a:rPr lang="en-US" dirty="0"/>
              <a:t> (</a:t>
            </a:r>
            <a:r>
              <a:rPr lang="en-US" dirty="0" smtClean="0"/>
              <a:t>change) some </a:t>
            </a:r>
            <a:r>
              <a:rPr lang="en-US" dirty="0"/>
              <a:t>of the parent's </a:t>
            </a:r>
            <a:r>
              <a:rPr lang="en-US" dirty="0" smtClean="0"/>
              <a:t>methods</a:t>
            </a:r>
          </a:p>
          <a:p>
            <a:r>
              <a:rPr lang="en-US" dirty="0"/>
              <a:t>The beauty of </a:t>
            </a:r>
            <a:r>
              <a:rPr lang="en-US" dirty="0">
                <a:solidFill>
                  <a:srgbClr val="F3CC5F"/>
                </a:solidFill>
              </a:rPr>
              <a:t>polymorphism</a:t>
            </a:r>
            <a:r>
              <a:rPr lang="en-US" dirty="0"/>
              <a:t> is that the code working with the different classes does not need to know which class it is using since </a:t>
            </a:r>
            <a:r>
              <a:rPr lang="en-US" dirty="0" smtClean="0"/>
              <a:t>they are </a:t>
            </a:r>
            <a:r>
              <a:rPr lang="en-US" dirty="0"/>
              <a:t>all used the same </a:t>
            </a:r>
            <a:r>
              <a:rPr lang="en-US" dirty="0" smtClean="0"/>
              <a:t>way</a:t>
            </a:r>
          </a:p>
          <a:p>
            <a:r>
              <a:rPr lang="en-US" dirty="0"/>
              <a:t>In the programming world, polymorphism is used to make applications more </a:t>
            </a:r>
            <a:r>
              <a:rPr lang="en-US" dirty="0">
                <a:solidFill>
                  <a:srgbClr val="F3CC5F"/>
                </a:solidFill>
              </a:rPr>
              <a:t>modular</a:t>
            </a:r>
            <a:r>
              <a:rPr lang="en-US" dirty="0"/>
              <a:t> and </a:t>
            </a:r>
            <a:r>
              <a:rPr lang="en-US" dirty="0" smtClean="0">
                <a:solidFill>
                  <a:srgbClr val="F3CC5F"/>
                </a:solidFill>
              </a:rPr>
              <a:t>extensible</a:t>
            </a:r>
            <a:r>
              <a:rPr lang="en-US" dirty="0" smtClean="0"/>
              <a:t> </a:t>
            </a:r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Polymorphism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495617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442565" y="5715000"/>
            <a:ext cx="8938472" cy="820600"/>
          </a:xfrm>
        </p:spPr>
        <p:txBody>
          <a:bodyPr/>
          <a:lstStyle/>
          <a:p>
            <a:r>
              <a:rPr lang="en-US" noProof="1">
                <a:cs typeface="Consolas" panose="020B0609020204030204" pitchFamily="49" charset="0"/>
              </a:rPr>
              <a:t>Override Methods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2050" name="Picture 2" descr="C:\Users\tilchev\Desktop\Difference between method overloading and overriding in Java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20156" y="1281114"/>
            <a:ext cx="7148512" cy="396553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88842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argument list should be exactly the same</a:t>
            </a:r>
            <a:endParaRPr lang="bg-BG" dirty="0" smtClean="0"/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Overriding Methods - Rules</a:t>
            </a:r>
            <a:endParaRPr lang="en-US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08012" y="1828800"/>
            <a:ext cx="10744200" cy="46697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</a:t>
            </a:r>
            <a:r>
              <a:rPr lang="pt-BR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Base {</a:t>
            </a:r>
            <a:endParaRPr lang="pt-BR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function printItem(</a:t>
            </a:r>
            <a:r>
              <a:rPr lang="pt-BR" sz="2800" b="1" noProof="1">
                <a:solidFill>
                  <a:srgbClr val="F3CC5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$string</a:t>
            </a:r>
            <a:r>
              <a:rPr lang="pt-BR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{</a:t>
            </a:r>
            <a:endParaRPr lang="pt-BR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echo 'Foo: ' . $string . PHP_EOL;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pt-BR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</a:t>
            </a:r>
            <a:r>
              <a:rPr lang="pt-BR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Child </a:t>
            </a:r>
            <a:r>
              <a:rPr lang="pt-B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extends </a:t>
            </a:r>
            <a:r>
              <a:rPr lang="pt-BR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Base {</a:t>
            </a:r>
            <a:endParaRPr lang="pt-BR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function printItem(</a:t>
            </a:r>
            <a:r>
              <a:rPr lang="pt-BR" sz="2800" b="1" noProof="1">
                <a:solidFill>
                  <a:srgbClr val="F3CC5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$string</a:t>
            </a:r>
            <a:r>
              <a:rPr lang="pt-BR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{</a:t>
            </a:r>
            <a:endParaRPr lang="pt-BR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echo 'Bar: ' . $string . PHP_EOL;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28853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1919</Words>
  <Application>Microsoft Office PowerPoint</Application>
  <PresentationFormat>Custom</PresentationFormat>
  <Paragraphs>376</Paragraphs>
  <Slides>37</Slides>
  <Notes>19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SoftUni 16x9</vt:lpstr>
      <vt:lpstr>OOP - Advanced</vt:lpstr>
      <vt:lpstr>Table of Contents</vt:lpstr>
      <vt:lpstr>Questions</vt:lpstr>
      <vt:lpstr>Fundamental Principles of OOP</vt:lpstr>
      <vt:lpstr>Fundamental Principles of OOP</vt:lpstr>
      <vt:lpstr>Polymorphism</vt:lpstr>
      <vt:lpstr>Polymorphism</vt:lpstr>
      <vt:lpstr>Override Methods</vt:lpstr>
      <vt:lpstr>Overriding Methods - Rules</vt:lpstr>
      <vt:lpstr>Overriding Methods – Rules (2)</vt:lpstr>
      <vt:lpstr>Overriding Methods – Rules (3)</vt:lpstr>
      <vt:lpstr>Interfaces</vt:lpstr>
      <vt:lpstr>Interfaces</vt:lpstr>
      <vt:lpstr>Interfaces Example</vt:lpstr>
      <vt:lpstr>Interfaces Valid Example</vt:lpstr>
      <vt:lpstr>Interfaces Invalid Example</vt:lpstr>
      <vt:lpstr>Abstract Classes</vt:lpstr>
      <vt:lpstr>Abstract Classes</vt:lpstr>
      <vt:lpstr>Extending Abstract Class</vt:lpstr>
      <vt:lpstr>Methods in Abstract Class</vt:lpstr>
      <vt:lpstr>Concrete Example</vt:lpstr>
      <vt:lpstr>Identify the Problem</vt:lpstr>
      <vt:lpstr>Identify the Problem (2)</vt:lpstr>
      <vt:lpstr>Identify the Problem (3)</vt:lpstr>
      <vt:lpstr>Identify the Problem (4)</vt:lpstr>
      <vt:lpstr>What is the Problem with This Solution?</vt:lpstr>
      <vt:lpstr>Solution: Define Your Interface</vt:lpstr>
      <vt:lpstr>Solution: Create Your Implementation</vt:lpstr>
      <vt:lpstr>Solution: Create Your Implementation (2)</vt:lpstr>
      <vt:lpstr>Solution: Use the implementation</vt:lpstr>
      <vt:lpstr>Solution: Obtaining a Writer</vt:lpstr>
      <vt:lpstr>Put It All Together</vt:lpstr>
      <vt:lpstr>Upgrade to Namespaces</vt:lpstr>
      <vt:lpstr>Summary</vt:lpstr>
      <vt:lpstr>OOP Advanced</vt:lpstr>
      <vt:lpstr>License</vt:lpstr>
      <vt:lpstr>Free Trainings @ Software University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 Fundamentals, PHP Arrays, Strings, Objects</dc:title>
  <dc:subject>PHP Fundamentals</dc:subject>
  <dc:creator/>
  <cp:keywords>PHP, Web, programming, course, SoftUni, Software University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2017-02-15T09:38:38Z</dcterms:modified>
  <cp:category>programming, PHP, Web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