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87500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SzPct val="87500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SzPct val="87500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SzPct val="87500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SzPct val="87500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87500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87500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87500"/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87500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46212" y="5754968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79999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70000"/>
              <a:buFont typeface="Noto Sans Symbols"/>
              <a:buNone/>
            </a:pPr>
            <a:r>
              <a:rPr b="1" lang="en-US" sz="10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0" name="Shape 4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400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hyperlink" Target="http://softuni.org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softuni.bg/trainings/fasttracks/details/1033" TargetMode="External"/><Relationship Id="rId7" Type="http://schemas.openxmlformats.org/officeDocument/2006/relationships/hyperlink" Target="http://creativecommons.org/licenses/by-nc-sa/3.0/deed.en_US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://softuni.org/" TargetMode="External"/><Relationship Id="rId13" Type="http://schemas.openxmlformats.org/officeDocument/2006/relationships/image" Target="../media/image23.png"/><Relationship Id="rId12" Type="http://schemas.openxmlformats.org/officeDocument/2006/relationships/hyperlink" Target="http://www.facebook.com/SoftwareUniversity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9.png"/><Relationship Id="rId15" Type="http://schemas.openxmlformats.org/officeDocument/2006/relationships/image" Target="../media/image22.png"/><Relationship Id="rId14" Type="http://schemas.openxmlformats.org/officeDocument/2006/relationships/hyperlink" Target="http://www.youtube.com/SoftwareUniversity" TargetMode="External"/><Relationship Id="rId17" Type="http://schemas.openxmlformats.org/officeDocument/2006/relationships/image" Target="../media/image24.png"/><Relationship Id="rId1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www.youtube.com/SoftwareUniversity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ite.com/users/register%20HTTP/1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ite.com/users/register%20HTTP/1.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ite.com/users/register%20HTTP/1.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ite.com/users/register%20HTTP/1.1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18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17.png"/><Relationship Id="rId13" Type="http://schemas.openxmlformats.org/officeDocument/2006/relationships/image" Target="../media/image12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ftuni.bg/courses/php-mvc-frameworks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5" Type="http://schemas.openxmlformats.org/officeDocument/2006/relationships/image" Target="../media/image14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15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11.png"/><Relationship Id="rId19" Type="http://schemas.openxmlformats.org/officeDocument/2006/relationships/image" Target="../media/image20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13.png"/><Relationship Id="rId8" Type="http://schemas.openxmlformats.org/officeDocument/2006/relationships/hyperlink" Target="http://smartit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051782" y="1098661"/>
            <a:ext cx="5562600" cy="12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0861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486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PHP MVC Frameworks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170612" y="2286000"/>
            <a:ext cx="5324941" cy="699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MVC Fundamentals</a:t>
            </a: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760412" y="434355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760413" y="481345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61" name="Shape 61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2" name="Shape 6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983" y="2972635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3" name="Shape 63" title="Software University Foundation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-2033" r="-4043" t="-12099"/>
          <a:stretch/>
        </p:blipFill>
        <p:spPr>
          <a:xfrm>
            <a:off x="825157" y="1887144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7412" y="1197143"/>
            <a:ext cx="3200400" cy="1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>
            <p:ph idx="3" type="pic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71" name="Shape 17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2" name="Shape 172"/>
          <p:cNvSpPr txBox="1"/>
          <p:nvPr>
            <p:ph idx="1" type="body"/>
          </p:nvPr>
        </p:nvSpPr>
        <p:spPr>
          <a:xfrm>
            <a:off x="188815" y="4724400"/>
            <a:ext cx="11804822" cy="199707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PHP/MySQL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SoftUni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181" name="Shape 181" title="Software University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59438" y="1594686"/>
            <a:ext cx="1830387" cy="1566275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2" name="Shape 182" title="Software University Foundation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3" name="Shape 183" title="Software University @ Facebook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075536" y="3385124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title="Software University Videos @ YouTube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56544" y="4589658"/>
            <a:ext cx="1837133" cy="674417"/>
          </a:xfrm>
          <a:prstGeom prst="rect">
            <a:avLst/>
          </a:prstGeom>
          <a:noFill/>
          <a:ln cap="flat" cmpd="sng" w="25400">
            <a:solidFill>
              <a:srgbClr val="7F7F7F">
                <a:alpha val="24705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5" name="Shape 185" title="Software University - Forum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09334" y="5540172"/>
            <a:ext cx="970116" cy="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2159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59722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#PHP-WE</a:t>
            </a:r>
            <a:r>
              <a:rPr b="1" lang="en-US" sz="11500"/>
              <a:t>B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65212" y="4639207"/>
            <a:ext cx="9982200" cy="774883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PHP MVC Frameworks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598612" y="5450050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Course Objectives &amp; Program</a:t>
            </a:r>
          </a:p>
        </p:txBody>
      </p:sp>
      <p:pic>
        <p:nvPicPr>
          <p:cNvPr descr="http://research.phillipmartin.info/la_syllabus.gif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812" y="817586"/>
            <a:ext cx="3650163" cy="359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</a:p>
        </p:txBody>
      </p:sp>
      <p:sp>
        <p:nvSpPr>
          <p:cNvPr id="88" name="Shape 88"/>
          <p:cNvSpPr/>
          <p:nvPr/>
        </p:nvSpPr>
        <p:spPr>
          <a:xfrm>
            <a:off x="2970212" y="1981200"/>
            <a:ext cx="5943600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b="1" i="0" lang="en-US" sz="28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/users/register HTTP/1.1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Host: www.site.com</a:t>
            </a:r>
          </a:p>
        </p:txBody>
      </p:sp>
      <p:sp>
        <p:nvSpPr>
          <p:cNvPr id="89" name="Shape 89"/>
          <p:cNvSpPr/>
          <p:nvPr/>
        </p:nvSpPr>
        <p:spPr>
          <a:xfrm>
            <a:off x="4037012" y="838200"/>
            <a:ext cx="1606450" cy="901365"/>
          </a:xfrm>
          <a:prstGeom prst="wedgeRoundRectCallout">
            <a:avLst>
              <a:gd fmla="val -4151" name="adj1"/>
              <a:gd fmla="val 9564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 Request</a:t>
            </a:r>
          </a:p>
        </p:txBody>
      </p:sp>
      <p:sp>
        <p:nvSpPr>
          <p:cNvPr id="90" name="Shape 90"/>
          <p:cNvSpPr/>
          <p:nvPr/>
        </p:nvSpPr>
        <p:spPr>
          <a:xfrm>
            <a:off x="4589168" y="3708243"/>
            <a:ext cx="2452800" cy="52322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Web Server</a:t>
            </a:r>
          </a:p>
        </p:txBody>
      </p:sp>
      <p:sp>
        <p:nvSpPr>
          <p:cNvPr id="91" name="Shape 91"/>
          <p:cNvSpPr/>
          <p:nvPr/>
        </p:nvSpPr>
        <p:spPr>
          <a:xfrm>
            <a:off x="7694612" y="3583133"/>
            <a:ext cx="2362200" cy="450683"/>
          </a:xfrm>
          <a:prstGeom prst="wedgeRoundRectCallout">
            <a:avLst>
              <a:gd fmla="val -66494" name="adj1"/>
              <a:gd fmla="val 2943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 Rewrite</a:t>
            </a:r>
          </a:p>
        </p:txBody>
      </p:sp>
      <p:sp>
        <p:nvSpPr>
          <p:cNvPr id="92" name="Shape 92"/>
          <p:cNvSpPr/>
          <p:nvPr/>
        </p:nvSpPr>
        <p:spPr>
          <a:xfrm>
            <a:off x="990162" y="3337705"/>
            <a:ext cx="2946362" cy="1219200"/>
          </a:xfrm>
          <a:prstGeom prst="wedgeRoundRectCallout">
            <a:avLst>
              <a:gd fmla="val 67825" name="adj1"/>
              <a:gd fmla="val 78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Prepares Request Objects</a:t>
            </a:r>
          </a:p>
        </p:txBody>
      </p:sp>
      <p:sp>
        <p:nvSpPr>
          <p:cNvPr id="93" name="Shape 93"/>
          <p:cNvSpPr/>
          <p:nvPr/>
        </p:nvSpPr>
        <p:spPr>
          <a:xfrm rot="5400000">
            <a:off x="5492053" y="4422564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7427912" y="4556905"/>
            <a:ext cx="2895600" cy="823874"/>
          </a:xfrm>
          <a:prstGeom prst="wedgeRoundRectCallout">
            <a:avLst>
              <a:gd fmla="val -91425" name="adj1"/>
              <a:gd fmla="val -4327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Transfers control to script</a:t>
            </a:r>
          </a:p>
        </p:txBody>
      </p:sp>
      <p:sp>
        <p:nvSpPr>
          <p:cNvPr id="95" name="Shape 95"/>
          <p:cNvSpPr/>
          <p:nvPr/>
        </p:nvSpPr>
        <p:spPr>
          <a:xfrm rot="5400000">
            <a:off x="5492053" y="3141707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609237" y="5013294"/>
            <a:ext cx="2452800" cy="52322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index.php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12527324" y="6495725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Pipeline (2)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x="4195034" y="2140238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6932612" y="1433578"/>
            <a:ext cx="5181600" cy="1236600"/>
          </a:xfrm>
          <a:prstGeom prst="wedgeRoundRectCallout">
            <a:avLst>
              <a:gd fmla="val -68636" name="adj1"/>
              <a:gd fmla="val -2815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Knows everything about the HTTP Request via 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$_SERVER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$_REQUEST</a:t>
            </a:r>
          </a:p>
        </p:txBody>
      </p:sp>
      <p:sp>
        <p:nvSpPr>
          <p:cNvPr id="105" name="Shape 105"/>
          <p:cNvSpPr/>
          <p:nvPr/>
        </p:nvSpPr>
        <p:spPr>
          <a:xfrm>
            <a:off x="3351212" y="1433578"/>
            <a:ext cx="2452800" cy="52322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index.php</a:t>
            </a:r>
          </a:p>
        </p:txBody>
      </p:sp>
      <p:sp>
        <p:nvSpPr>
          <p:cNvPr id="106" name="Shape 106"/>
          <p:cNvSpPr/>
          <p:nvPr/>
        </p:nvSpPr>
        <p:spPr>
          <a:xfrm>
            <a:off x="1943675" y="2766468"/>
            <a:ext cx="5562600" cy="954107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Decides which class-&gt;method by using the Request URI</a:t>
            </a:r>
          </a:p>
        </p:txBody>
      </p:sp>
      <p:sp>
        <p:nvSpPr>
          <p:cNvPr id="107" name="Shape 107"/>
          <p:cNvSpPr/>
          <p:nvPr/>
        </p:nvSpPr>
        <p:spPr>
          <a:xfrm rot="2700880">
            <a:off x="6785735" y="3938454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055324" y="4559558"/>
            <a:ext cx="4343400" cy="954107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Fills data from FORMs into Object arguments</a:t>
            </a:r>
          </a:p>
        </p:txBody>
      </p:sp>
      <p:sp>
        <p:nvSpPr>
          <p:cNvPr id="109" name="Shape 109"/>
          <p:cNvSpPr/>
          <p:nvPr/>
        </p:nvSpPr>
        <p:spPr>
          <a:xfrm rot="7752717">
            <a:off x="2098497" y="3944873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141500" y="4561119"/>
            <a:ext cx="2561024" cy="954107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Instantiates dependencies</a:t>
            </a:r>
          </a:p>
        </p:txBody>
      </p:sp>
      <p:sp>
        <p:nvSpPr>
          <p:cNvPr id="111" name="Shape 111"/>
          <p:cNvSpPr/>
          <p:nvPr/>
        </p:nvSpPr>
        <p:spPr>
          <a:xfrm rot="5400000">
            <a:off x="4817713" y="3965602"/>
            <a:ext cx="647030" cy="412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963233" y="4561119"/>
            <a:ext cx="2768841" cy="954107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Passes GET as arguments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Pipeline (3)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08212" y="1499944"/>
            <a:ext cx="5943600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b="1" lang="en-US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/users/register HTTP/1.1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Host: www.site.com</a:t>
            </a:r>
          </a:p>
        </p:txBody>
      </p:sp>
      <p:sp>
        <p:nvSpPr>
          <p:cNvPr id="119" name="Shape 119"/>
          <p:cNvSpPr/>
          <p:nvPr/>
        </p:nvSpPr>
        <p:spPr>
          <a:xfrm rot="5400000">
            <a:off x="4486318" y="2938518"/>
            <a:ext cx="853988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217612" y="3685999"/>
            <a:ext cx="9296400" cy="1902059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ViewInterface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$view)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$view-&gt;render();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1" name="Shape 121"/>
          <p:cNvSpPr/>
          <p:nvPr/>
        </p:nvSpPr>
        <p:spPr>
          <a:xfrm>
            <a:off x="7237412" y="2845963"/>
            <a:ext cx="2743200" cy="601464"/>
          </a:xfrm>
          <a:prstGeom prst="wedgeRoundRectCallout">
            <a:avLst>
              <a:gd fmla="val -36716" name="adj1"/>
              <a:gd fmla="val 9178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Pipeline (4)</a:t>
            </a:r>
          </a:p>
        </p:txBody>
      </p:sp>
      <p:sp>
        <p:nvSpPr>
          <p:cNvPr id="127" name="Shape 127"/>
          <p:cNvSpPr/>
          <p:nvPr/>
        </p:nvSpPr>
        <p:spPr>
          <a:xfrm>
            <a:off x="2665412" y="1052862"/>
            <a:ext cx="5943600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b="1" lang="en-US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/users/register HTTP/1.1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Host: www.site.com</a:t>
            </a:r>
          </a:p>
        </p:txBody>
      </p:sp>
      <p:sp>
        <p:nvSpPr>
          <p:cNvPr id="128" name="Shape 128"/>
          <p:cNvSpPr/>
          <p:nvPr/>
        </p:nvSpPr>
        <p:spPr>
          <a:xfrm rot="5400000">
            <a:off x="5541716" y="2335338"/>
            <a:ext cx="724392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903412" y="2948996"/>
            <a:ext cx="9982200" cy="3711785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registerProcess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UserServiceInterface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$service,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ResponseInterface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$response,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RegisterBindingModel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$model)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$service-&gt;add($model-&gt;name, $model-&gt;pass);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$response-&gt;redirect("login");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8913812" y="3962400"/>
            <a:ext cx="1905000" cy="609600"/>
          </a:xfrm>
          <a:prstGeom prst="wedgeRoundRectCallout">
            <a:avLst>
              <a:gd fmla="val -88411" name="adj1"/>
              <a:gd fmla="val 4574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 Data</a:t>
            </a:r>
          </a:p>
        </p:txBody>
      </p:sp>
      <p:sp>
        <p:nvSpPr>
          <p:cNvPr id="131" name="Shape 131"/>
          <p:cNvSpPr/>
          <p:nvPr/>
        </p:nvSpPr>
        <p:spPr>
          <a:xfrm>
            <a:off x="80226" y="3750993"/>
            <a:ext cx="2375836" cy="601464"/>
          </a:xfrm>
          <a:prstGeom prst="wedgeRoundRectCallout">
            <a:avLst>
              <a:gd fmla="val 63062" name="adj1"/>
              <a:gd fmla="val -4904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</p:txBody>
      </p:sp>
      <p:sp>
        <p:nvSpPr>
          <p:cNvPr id="132" name="Shape 132"/>
          <p:cNvSpPr/>
          <p:nvPr/>
        </p:nvSpPr>
        <p:spPr>
          <a:xfrm>
            <a:off x="93028" y="3750993"/>
            <a:ext cx="2343784" cy="601464"/>
          </a:xfrm>
          <a:prstGeom prst="wedgeRoundRectCallout">
            <a:avLst>
              <a:gd fmla="val 65871" name="adj1"/>
              <a:gd fmla="val 1496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Pipeline (5)</a:t>
            </a:r>
          </a:p>
        </p:txBody>
      </p:sp>
      <p:sp>
        <p:nvSpPr>
          <p:cNvPr id="138" name="Shape 138"/>
          <p:cNvSpPr/>
          <p:nvPr/>
        </p:nvSpPr>
        <p:spPr>
          <a:xfrm>
            <a:off x="2665412" y="1052862"/>
            <a:ext cx="6400800" cy="997196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b="1" lang="en-US" sz="2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/articles/edit/4 HTTP/1.1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Host: www.site.com</a:t>
            </a:r>
          </a:p>
        </p:txBody>
      </p:sp>
      <p:sp>
        <p:nvSpPr>
          <p:cNvPr id="139" name="Shape 139"/>
          <p:cNvSpPr/>
          <p:nvPr/>
        </p:nvSpPr>
        <p:spPr>
          <a:xfrm rot="5400000">
            <a:off x="5541716" y="2335338"/>
            <a:ext cx="724392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F762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903412" y="2948996"/>
            <a:ext cx="9982200" cy="3711785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editArticleProcess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ArticleServiceInterface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$service,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ResponseInterface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$response,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EditArticleBindingModel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$model)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$service-&gt;editById($id, $model-&gt;…);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$response-&gt;redirect("viewAll");</a:t>
            </a: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9142412" y="3898021"/>
            <a:ext cx="1905000" cy="609600"/>
          </a:xfrm>
          <a:prstGeom prst="wedgeRoundRectCallout">
            <a:avLst>
              <a:gd fmla="val -88411" name="adj1"/>
              <a:gd fmla="val 4574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 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48174" y="3733800"/>
            <a:ext cx="2375836" cy="601464"/>
          </a:xfrm>
          <a:prstGeom prst="wedgeRoundRectCallout">
            <a:avLst>
              <a:gd fmla="val 63062" name="adj1"/>
              <a:gd fmla="val -4904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</p:txBody>
      </p:sp>
      <p:sp>
        <p:nvSpPr>
          <p:cNvPr id="143" name="Shape 143"/>
          <p:cNvSpPr/>
          <p:nvPr/>
        </p:nvSpPr>
        <p:spPr>
          <a:xfrm>
            <a:off x="64200" y="3733800"/>
            <a:ext cx="2343784" cy="601464"/>
          </a:xfrm>
          <a:prstGeom prst="wedgeRoundRectCallout">
            <a:avLst>
              <a:gd fmla="val 65871" name="adj1"/>
              <a:gd fmla="val 1496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</p:txBody>
      </p:sp>
      <p:sp>
        <p:nvSpPr>
          <p:cNvPr id="144" name="Shape 144"/>
          <p:cNvSpPr/>
          <p:nvPr/>
        </p:nvSpPr>
        <p:spPr>
          <a:xfrm>
            <a:off x="9982224" y="2030586"/>
            <a:ext cx="2130376" cy="609600"/>
          </a:xfrm>
          <a:prstGeom prst="wedgeRoundRectCallout">
            <a:avLst>
              <a:gd fmla="val -52718" name="adj1"/>
              <a:gd fmla="val 11363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 Params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PHP MVC Frameworks – MVC Fundamentals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https://softuni.bg/courses/php-mvc-frameworks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53" name="Shape 15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154" name="Shape 15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55" name="Shape 15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56" name="Shape 15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57" name="Shape 157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158" name="Shape 15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59" name="Shape 159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60" name="Shape 160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161" name="Shape 161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