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79300"/>
  <p:notesSz cx="6858000" cy="9144000"/>
  <p:embeddedFontLs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2FEBEE-DCC7-492C-9050-931A833052B3}">
  <a:tblStyle styleId="{EE2FEBEE-DCC7-492C-9050-931A833052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DFCC"/>
          </a:solidFill>
        </a:fill>
      </a:tcStyle>
    </a:wholeTbl>
    <a:band1H>
      <a:tcTxStyle/>
    </a:band1H>
    <a:band2H>
      <a:tcTxStyle b="off" i="off"/>
      <a:tcStyle>
        <a:fill>
          <a:solidFill>
            <a:srgbClr val="FCF0E7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6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9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l">
              <a:spcBef>
                <a:spcPts val="0"/>
              </a:spcBef>
              <a:buSzPct val="77777"/>
              <a:buChar char="●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l">
              <a:spcBef>
                <a:spcPts val="0"/>
              </a:spcBef>
              <a:buSzPct val="77777"/>
              <a:buChar char="○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l">
              <a:spcBef>
                <a:spcPts val="0"/>
              </a:spcBef>
              <a:buSzPct val="77777"/>
              <a:buChar char="■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3" Type="http://schemas.openxmlformats.org/officeDocument/2006/relationships/image" Target="../media/image5.png"/><Relationship Id="rId12" Type="http://schemas.openxmlformats.org/officeDocument/2006/relationships/hyperlink" Target="http://www.introprogramming.info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3" Type="http://schemas.openxmlformats.org/officeDocument/2006/relationships/image" Target="../media/image5.png"/><Relationship Id="rId12" Type="http://schemas.openxmlformats.org/officeDocument/2006/relationships/hyperlink" Target="http://www.introprogramming.info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4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366412" y="314300"/>
            <a:ext cx="7382342" cy="2000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366412" y="2346299"/>
            <a:ext cx="7382342" cy="175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2" type="body"/>
          </p:nvPr>
        </p:nvSpPr>
        <p:spPr>
          <a:xfrm>
            <a:off x="760412" y="4164081"/>
            <a:ext cx="3187614" cy="5251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/>
          <p:nvPr>
            <p:ph idx="3" type="pic"/>
          </p:nvPr>
        </p:nvSpPr>
        <p:spPr>
          <a:xfrm>
            <a:off x="4366412" y="4191000"/>
            <a:ext cx="738234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4" type="body"/>
          </p:nvPr>
        </p:nvSpPr>
        <p:spPr>
          <a:xfrm>
            <a:off x="760411" y="4633979"/>
            <a:ext cx="3187617" cy="44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5" type="body"/>
          </p:nvPr>
        </p:nvSpPr>
        <p:spPr>
          <a:xfrm>
            <a:off x="760412" y="5011668"/>
            <a:ext cx="3187614" cy="395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6" type="body"/>
          </p:nvPr>
        </p:nvSpPr>
        <p:spPr>
          <a:xfrm>
            <a:off x="760412" y="5394602"/>
            <a:ext cx="3187614" cy="363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7" type="body"/>
          </p:nvPr>
        </p:nvSpPr>
        <p:spPr>
          <a:xfrm>
            <a:off x="760412" y="5735766"/>
            <a:ext cx="3187614" cy="33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190413" y="1151120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210" y="228600"/>
            <a:ext cx="2171302" cy="76114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idx="12" type="sldNum"/>
          </p:nvPr>
        </p:nvSpPr>
        <p:spPr>
          <a:xfrm>
            <a:off x="11777331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12812" y="4953000"/>
            <a:ext cx="10363201" cy="820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12812" y="5754966"/>
            <a:ext cx="10363201" cy="7190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0" y="228600"/>
            <a:ext cx="2171302" cy="7611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90413" y="1151120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210" y="228600"/>
            <a:ext cx="2171302" cy="76114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idx="12" type="sldNum"/>
          </p:nvPr>
        </p:nvSpPr>
        <p:spPr>
          <a:xfrm>
            <a:off x="11777331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1529383" y="6400801"/>
            <a:ext cx="10482606" cy="3635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425" lvl="1" marL="508165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057" lvl="2" marL="821597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6930" lvl="3" marL="113627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8329" lvl="4" marL="1452469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▪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1" y="261000"/>
            <a:ext cx="2049688" cy="6698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>
            <p:ph type="title"/>
          </p:nvPr>
        </p:nvSpPr>
        <p:spPr>
          <a:xfrm>
            <a:off x="188815" y="40340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>
            <a:hlinkClick r:id="rId4"/>
          </p:cNvPr>
          <p:cNvSpPr/>
          <p:nvPr/>
        </p:nvSpPr>
        <p:spPr>
          <a:xfrm rot="322982">
            <a:off x="10067413" y="2249459"/>
            <a:ext cx="215390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39" name="Shape 39">
            <a:hlinkClick r:id="rId5"/>
          </p:cNvPr>
          <p:cNvSpPr/>
          <p:nvPr/>
        </p:nvSpPr>
        <p:spPr>
          <a:xfrm rot="-969481">
            <a:off x="7567720" y="4353754"/>
            <a:ext cx="215390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0" name="Shape 40">
            <a:hlinkClick r:id="rId6"/>
          </p:cNvPr>
          <p:cNvSpPr/>
          <p:nvPr/>
        </p:nvSpPr>
        <p:spPr>
          <a:xfrm>
            <a:off x="11500162" y="4679636"/>
            <a:ext cx="160100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1" name="Shape 41">
            <a:hlinkClick r:id="rId7"/>
          </p:cNvPr>
          <p:cNvSpPr/>
          <p:nvPr/>
        </p:nvSpPr>
        <p:spPr>
          <a:xfrm rot="-628738">
            <a:off x="6094039" y="6118156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2" name="Shape 42">
            <a:hlinkClick r:id="rId8"/>
          </p:cNvPr>
          <p:cNvSpPr/>
          <p:nvPr/>
        </p:nvSpPr>
        <p:spPr>
          <a:xfrm rot="569019">
            <a:off x="9157520" y="4025579"/>
            <a:ext cx="204265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3" name="Shape 43">
            <a:hlinkClick r:id="rId9"/>
          </p:cNvPr>
          <p:cNvSpPr/>
          <p:nvPr/>
        </p:nvSpPr>
        <p:spPr>
          <a:xfrm rot="219683">
            <a:off x="7047913" y="2557269"/>
            <a:ext cx="237640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4" name="Shape 44">
            <a:hlinkClick r:id="rId10"/>
          </p:cNvPr>
          <p:cNvSpPr/>
          <p:nvPr/>
        </p:nvSpPr>
        <p:spPr>
          <a:xfrm rot="-627733">
            <a:off x="11754158" y="2329902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5" name="Shape 45">
            <a:hlinkClick r:id="rId11"/>
          </p:cNvPr>
          <p:cNvSpPr/>
          <p:nvPr/>
        </p:nvSpPr>
        <p:spPr>
          <a:xfrm rot="562174">
            <a:off x="11775862" y="3440236"/>
            <a:ext cx="160100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6" name="Shape 46">
            <a:hlinkClick r:id="rId12"/>
          </p:cNvPr>
          <p:cNvSpPr/>
          <p:nvPr/>
        </p:nvSpPr>
        <p:spPr>
          <a:xfrm rot="571210">
            <a:off x="11138548" y="5617847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5">
            <a:off x="456909" y="2405716"/>
            <a:ext cx="2332709" cy="239310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/>
          <p:nvPr/>
        </p:nvSpPr>
        <p:spPr>
          <a:xfrm rot="-650283">
            <a:off x="2876735" y="3291174"/>
            <a:ext cx="4224574" cy="977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4191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66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ource Code Examp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190413" y="1151120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24012" y="1892118"/>
            <a:ext cx="10940799" cy="1689281"/>
          </a:xfrm>
          <a:prstGeom prst="rect">
            <a:avLst/>
          </a:prstGeom>
          <a:solidFill>
            <a:srgbClr val="D9D5C7">
              <a:alpha val="24313"/>
            </a:srgbClr>
          </a:solidFill>
          <a:ln cap="flat" cmpd="sng" w="9525">
            <a:solidFill>
              <a:srgbClr val="C7BFA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188815" y="40338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210" y="228600"/>
            <a:ext cx="2171302" cy="76114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idx="12" type="sldNum"/>
          </p:nvPr>
        </p:nvSpPr>
        <p:spPr>
          <a:xfrm>
            <a:off x="11777331" y="6517389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1529383" y="6400801"/>
            <a:ext cx="10482606" cy="3635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0473" lvl="1" marL="508165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1841" lvl="2" marL="821597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1969" lvl="3" marL="1136269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0570" lvl="4" marL="1452468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79999"/>
              <a:buFont typeface="Helvetica Neue"/>
              <a:buChar char="●"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0" y="261000"/>
            <a:ext cx="2049688" cy="6698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>
            <a:hlinkClick r:id="rId4"/>
          </p:cNvPr>
          <p:cNvSpPr/>
          <p:nvPr/>
        </p:nvSpPr>
        <p:spPr>
          <a:xfrm rot="322982">
            <a:off x="10067412" y="2249458"/>
            <a:ext cx="215391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63" name="Shape 63">
            <a:hlinkClick r:id="rId5"/>
          </p:cNvPr>
          <p:cNvSpPr/>
          <p:nvPr/>
        </p:nvSpPr>
        <p:spPr>
          <a:xfrm rot="-969481">
            <a:off x="7567720" y="4353754"/>
            <a:ext cx="215391" cy="38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64" name="Shape 64">
            <a:hlinkClick r:id="rId6"/>
          </p:cNvPr>
          <p:cNvSpPr/>
          <p:nvPr/>
        </p:nvSpPr>
        <p:spPr>
          <a:xfrm>
            <a:off x="11500160" y="4679634"/>
            <a:ext cx="160101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65" name="Shape 65">
            <a:hlinkClick r:id="rId7"/>
          </p:cNvPr>
          <p:cNvSpPr/>
          <p:nvPr/>
        </p:nvSpPr>
        <p:spPr>
          <a:xfrm rot="-628738">
            <a:off x="6094038" y="6118156"/>
            <a:ext cx="169428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66" name="Shape 66">
            <a:hlinkClick r:id="rId8"/>
          </p:cNvPr>
          <p:cNvSpPr/>
          <p:nvPr/>
        </p:nvSpPr>
        <p:spPr>
          <a:xfrm rot="569019">
            <a:off x="9157519" y="4025578"/>
            <a:ext cx="204265" cy="35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67" name="Shape 67">
            <a:hlinkClick r:id="rId9"/>
          </p:cNvPr>
          <p:cNvSpPr/>
          <p:nvPr/>
        </p:nvSpPr>
        <p:spPr>
          <a:xfrm rot="219683">
            <a:off x="7047912" y="2557268"/>
            <a:ext cx="237641" cy="44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1" i="0" lang="en-US" sz="2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68" name="Shape 68">
            <a:hlinkClick r:id="rId10"/>
          </p:cNvPr>
          <p:cNvSpPr/>
          <p:nvPr/>
        </p:nvSpPr>
        <p:spPr>
          <a:xfrm rot="-627733">
            <a:off x="11754157" y="2329902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69" name="Shape 69">
            <a:hlinkClick r:id="rId11"/>
          </p:cNvPr>
          <p:cNvSpPr/>
          <p:nvPr/>
        </p:nvSpPr>
        <p:spPr>
          <a:xfrm rot="562174">
            <a:off x="11775861" y="3440234"/>
            <a:ext cx="160101" cy="269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2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70" name="Shape 70">
            <a:hlinkClick r:id="rId12"/>
          </p:cNvPr>
          <p:cNvSpPr/>
          <p:nvPr/>
        </p:nvSpPr>
        <p:spPr>
          <a:xfrm rot="571210">
            <a:off x="11138547" y="5617846"/>
            <a:ext cx="169427" cy="294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ct val="100000"/>
              <a:buFont typeface="Calibri"/>
              <a:buNone/>
            </a:pPr>
            <a:r>
              <a:rPr b="0" i="0" lang="en-US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5">
            <a:off x="456909" y="2405714"/>
            <a:ext cx="2332709" cy="239310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 rot="-650283">
            <a:off x="2876735" y="3291173"/>
            <a:ext cx="4224574" cy="977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4191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66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08965" y="92074"/>
            <a:ext cx="1096137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53" lvl="0" marL="304746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82151" lvl="1" marL="623968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65799" lvl="2" marL="94512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47104" lvl="3" marL="126861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524" lvl="4" marL="15949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5284" lvl="5" marL="199060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5229" lvl="6" marL="2295350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5174" lvl="7" marL="2600095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5123" lvl="8" marL="290484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80000"/>
              <a:buFont typeface="Helvetica Neue"/>
              <a:buChar char="●"/>
              <a:defRPr b="0" i="0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10597" y="6250500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superhosting.bg/" TargetMode="External"/><Relationship Id="rId10" Type="http://schemas.openxmlformats.org/officeDocument/2006/relationships/hyperlink" Target="http://netpeak.bg/" TargetMode="External"/><Relationship Id="rId12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softuni.bg/courses/" TargetMode="External"/><Relationship Id="rId4" Type="http://schemas.openxmlformats.org/officeDocument/2006/relationships/hyperlink" Target="http://www.luxoft.com/" TargetMode="External"/><Relationship Id="rId9" Type="http://schemas.openxmlformats.org/officeDocument/2006/relationships/hyperlink" Target="http://www.infragistics.com/" TargetMode="External"/><Relationship Id="rId5" Type="http://schemas.openxmlformats.org/officeDocument/2006/relationships/hyperlink" Target="http://xs-software.com/" TargetMode="External"/><Relationship Id="rId6" Type="http://schemas.openxmlformats.org/officeDocument/2006/relationships/hyperlink" Target="http://smartit.bg/" TargetMode="External"/><Relationship Id="rId7" Type="http://schemas.openxmlformats.org/officeDocument/2006/relationships/hyperlink" Target="http://www.softwaregroup-bg.com/" TargetMode="External"/><Relationship Id="rId8" Type="http://schemas.openxmlformats.org/officeDocument/2006/relationships/hyperlink" Target="http://www.indeavr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creativecommons.org/licenses/by-nc-sa/4.0/" TargetMode="Externa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acebook.com/SoftwareUniversity" TargetMode="External"/><Relationship Id="rId10" Type="http://schemas.openxmlformats.org/officeDocument/2006/relationships/hyperlink" Target="http://softuni.bg/" TargetMode="External"/><Relationship Id="rId13" Type="http://schemas.openxmlformats.org/officeDocument/2006/relationships/hyperlink" Target="http://forum.softuni.bg/" TargetMode="External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image" Target="../media/image44.png"/><Relationship Id="rId14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softuni.bg/" TargetMode="External"/><Relationship Id="rId8" Type="http://schemas.openxmlformats.org/officeDocument/2006/relationships/hyperlink" Target="http://softuni.b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etcomposer.org/download/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ctrTitle"/>
          </p:nvPr>
        </p:nvSpPr>
        <p:spPr>
          <a:xfrm>
            <a:off x="3579812" y="457200"/>
            <a:ext cx="7910301" cy="1476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3429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Introducing Symfony</a:t>
            </a:r>
          </a:p>
        </p:txBody>
      </p:sp>
      <p:sp>
        <p:nvSpPr>
          <p:cNvPr id="79" name="Shape 79"/>
          <p:cNvSpPr txBox="1"/>
          <p:nvPr>
            <p:ph idx="4294967295" type="subTitle"/>
          </p:nvPr>
        </p:nvSpPr>
        <p:spPr>
          <a:xfrm>
            <a:off x="3579812" y="1965299"/>
            <a:ext cx="7910301" cy="1311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0" lvl="0" marL="0" marR="0" rtl="0" algn="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Composer, Bundles, </a:t>
            </a:r>
          </a:p>
          <a:p>
            <a:pPr indent="-254000" lvl="0" marL="0" marR="0" rtl="0" algn="r">
              <a:lnSpc>
                <a:spcPct val="104999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Symfony Framework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684212" y="4583300"/>
            <a:ext cx="3187614" cy="525136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1778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lang="en-US" sz="2800">
                <a:solidFill>
                  <a:srgbClr val="EE792A"/>
                </a:solidFill>
              </a:rPr>
              <a:t>Veselin Malezanov</a:t>
            </a:r>
          </a:p>
        </p:txBody>
      </p:sp>
      <p:sp>
        <p:nvSpPr>
          <p:cNvPr id="81" name="Shape 81"/>
          <p:cNvSpPr txBox="1"/>
          <p:nvPr>
            <p:ph idx="4" type="body"/>
          </p:nvPr>
        </p:nvSpPr>
        <p:spPr>
          <a:xfrm>
            <a:off x="684211" y="5053198"/>
            <a:ext cx="3187617" cy="44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4605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i="0" lang="en-US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82" name="Shape 82"/>
          <p:cNvSpPr txBox="1"/>
          <p:nvPr>
            <p:ph idx="6" type="body"/>
          </p:nvPr>
        </p:nvSpPr>
        <p:spPr>
          <a:xfrm>
            <a:off x="684212" y="5499803"/>
            <a:ext cx="3187614" cy="363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143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83" name="Shape 83"/>
          <p:cNvSpPr txBox="1"/>
          <p:nvPr>
            <p:ph idx="7" type="body"/>
          </p:nvPr>
        </p:nvSpPr>
        <p:spPr>
          <a:xfrm>
            <a:off x="684212" y="5840964"/>
            <a:ext cx="3187614" cy="331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10160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grpSp>
        <p:nvGrpSpPr>
          <p:cNvPr descr="CC-BY-NC-SA License" id="84" name="Shape 84"/>
          <p:cNvGrpSpPr/>
          <p:nvPr/>
        </p:nvGrpSpPr>
        <p:grpSpPr>
          <a:xfrm>
            <a:off x="745779" y="3219089"/>
            <a:ext cx="2175530" cy="761170"/>
            <a:chOff x="-1" y="0"/>
            <a:chExt cx="2175529" cy="761168"/>
          </a:xfrm>
        </p:grpSpPr>
        <p:sp>
          <p:nvSpPr>
            <p:cNvPr id="85" name="Shape 85"/>
            <p:cNvSpPr/>
            <p:nvPr/>
          </p:nvSpPr>
          <p:spPr>
            <a:xfrm>
              <a:off x="-1" y="0"/>
              <a:ext cx="2175529" cy="761168"/>
            </a:xfrm>
            <a:custGeom>
              <a:pathLst>
                <a:path extrusionOk="0" h="120000" w="120000">
                  <a:moveTo>
                    <a:pt x="0" y="4727"/>
                  </a:moveTo>
                  <a:cubicBezTo>
                    <a:pt x="0" y="2116"/>
                    <a:pt x="738" y="0"/>
                    <a:pt x="1655" y="0"/>
                  </a:cubicBezTo>
                  <a:lnTo>
                    <a:pt x="118344" y="0"/>
                  </a:lnTo>
                  <a:cubicBezTo>
                    <a:pt x="119261" y="0"/>
                    <a:pt x="120000" y="2116"/>
                    <a:pt x="120000" y="4727"/>
                  </a:cubicBezTo>
                  <a:lnTo>
                    <a:pt x="120000" y="115272"/>
                  </a:lnTo>
                  <a:cubicBezTo>
                    <a:pt x="120000" y="117883"/>
                    <a:pt x="119261" y="120000"/>
                    <a:pt x="118344" y="120000"/>
                  </a:cubicBezTo>
                  <a:lnTo>
                    <a:pt x="1655" y="120000"/>
                  </a:lnTo>
                  <a:cubicBezTo>
                    <a:pt x="738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411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-1" y="0"/>
              <a:ext cx="2175529" cy="761168"/>
            </a:xfrm>
            <a:custGeom>
              <a:pathLst>
                <a:path extrusionOk="0" h="120000" w="120000">
                  <a:moveTo>
                    <a:pt x="1661" y="0"/>
                  </a:moveTo>
                  <a:cubicBezTo>
                    <a:pt x="750" y="0"/>
                    <a:pt x="0" y="2144"/>
                    <a:pt x="0" y="4755"/>
                  </a:cubicBezTo>
                  <a:lnTo>
                    <a:pt x="0" y="115244"/>
                  </a:lnTo>
                  <a:cubicBezTo>
                    <a:pt x="0" y="117855"/>
                    <a:pt x="750" y="120000"/>
                    <a:pt x="1661" y="120000"/>
                  </a:cubicBezTo>
                  <a:lnTo>
                    <a:pt x="118338" y="120000"/>
                  </a:lnTo>
                  <a:cubicBezTo>
                    <a:pt x="119250" y="120000"/>
                    <a:pt x="120000" y="117855"/>
                    <a:pt x="120000" y="115244"/>
                  </a:cubicBezTo>
                  <a:lnTo>
                    <a:pt x="120000" y="4755"/>
                  </a:lnTo>
                  <a:cubicBezTo>
                    <a:pt x="120000" y="2144"/>
                    <a:pt x="119250" y="0"/>
                    <a:pt x="118338" y="0"/>
                  </a:cubicBezTo>
                  <a:lnTo>
                    <a:pt x="166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9411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" name="Shape 87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191" l="0" r="0" t="2192"/>
          <a:stretch/>
        </p:blipFill>
        <p:spPr>
          <a:xfrm>
            <a:off x="5716196" y="4963888"/>
            <a:ext cx="2352025" cy="121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Code Wizard  http://softuni.bg" id="88" name="Shape 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3584612" y="3968767"/>
            <a:ext cx="2128798" cy="233836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/>
          <p:nvPr/>
        </p:nvSpPr>
        <p:spPr>
          <a:xfrm rot="576163">
            <a:off x="4548929" y="3806011"/>
            <a:ext cx="2625784" cy="749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0D9"/>
              </a:buClr>
              <a:buSzPct val="100000"/>
              <a:buFont typeface="Calibri"/>
              <a:buNone/>
            </a:pP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b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MVC Frameworks</a:t>
            </a:r>
          </a:p>
        </p:txBody>
      </p:sp>
      <p:grpSp>
        <p:nvGrpSpPr>
          <p:cNvPr descr="Software University Foundation  http://softuni.org" id="90" name="Shape 90"/>
          <p:cNvGrpSpPr/>
          <p:nvPr/>
        </p:nvGrpSpPr>
        <p:grpSpPr>
          <a:xfrm>
            <a:off x="745779" y="2057398"/>
            <a:ext cx="2175530" cy="838558"/>
            <a:chOff x="-1" y="-1"/>
            <a:chExt cx="2175529" cy="838556"/>
          </a:xfrm>
        </p:grpSpPr>
        <p:sp>
          <p:nvSpPr>
            <p:cNvPr id="91" name="Shape 91"/>
            <p:cNvSpPr/>
            <p:nvPr/>
          </p:nvSpPr>
          <p:spPr>
            <a:xfrm>
              <a:off x="-1" y="-1"/>
              <a:ext cx="2175529" cy="838556"/>
            </a:xfrm>
            <a:custGeom>
              <a:pathLst>
                <a:path extrusionOk="0" h="120000" w="120000">
                  <a:moveTo>
                    <a:pt x="0" y="4727"/>
                  </a:move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411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-1" y="-1"/>
              <a:ext cx="2175529" cy="838556"/>
            </a:xfrm>
            <a:custGeom>
              <a:pathLst>
                <a:path extrusionOk="0" h="120000" w="120000">
                  <a:moveTo>
                    <a:pt x="0" y="4727"/>
                  </a:move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00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12449" y="4730727"/>
            <a:ext cx="1957810" cy="190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19538" y="4747735"/>
            <a:ext cx="1338879" cy="1646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CC-BY-NC-SA License" id="95" name="Shape 95"/>
          <p:cNvGrpSpPr/>
          <p:nvPr/>
        </p:nvGrpSpPr>
        <p:grpSpPr>
          <a:xfrm>
            <a:off x="745781" y="3219090"/>
            <a:ext cx="2175528" cy="761167"/>
            <a:chOff x="-1" y="0"/>
            <a:chExt cx="2175526" cy="761166"/>
          </a:xfrm>
        </p:grpSpPr>
        <p:sp>
          <p:nvSpPr>
            <p:cNvPr id="96" name="Shape 96"/>
            <p:cNvSpPr/>
            <p:nvPr/>
          </p:nvSpPr>
          <p:spPr>
            <a:xfrm>
              <a:off x="-1" y="0"/>
              <a:ext cx="2175526" cy="761166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738" y="0"/>
                    <a:pt x="1655" y="0"/>
                  </a:cubicBezTo>
                  <a:lnTo>
                    <a:pt x="118344" y="0"/>
                  </a:lnTo>
                  <a:lnTo>
                    <a:pt x="118344" y="0"/>
                  </a:lnTo>
                  <a:cubicBezTo>
                    <a:pt x="119261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261" y="120000"/>
                    <a:pt x="118344" y="120000"/>
                  </a:cubicBezTo>
                  <a:lnTo>
                    <a:pt x="1655" y="120000"/>
                  </a:lnTo>
                  <a:lnTo>
                    <a:pt x="1655" y="120000"/>
                  </a:lnTo>
                  <a:cubicBezTo>
                    <a:pt x="738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80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0"/>
              <a:ext cx="2175525" cy="761166"/>
            </a:xfrm>
            <a:custGeom>
              <a:pathLst>
                <a:path extrusionOk="0" h="120000" w="120000">
                  <a:moveTo>
                    <a:pt x="1661" y="0"/>
                  </a:moveTo>
                  <a:cubicBezTo>
                    <a:pt x="750" y="0"/>
                    <a:pt x="0" y="2144"/>
                    <a:pt x="0" y="4755"/>
                  </a:cubicBezTo>
                  <a:lnTo>
                    <a:pt x="0" y="115244"/>
                  </a:lnTo>
                  <a:cubicBezTo>
                    <a:pt x="0" y="117855"/>
                    <a:pt x="750" y="120000"/>
                    <a:pt x="1661" y="120000"/>
                  </a:cubicBezTo>
                  <a:lnTo>
                    <a:pt x="118338" y="120000"/>
                  </a:lnTo>
                  <a:cubicBezTo>
                    <a:pt x="119250" y="120000"/>
                    <a:pt x="120000" y="117855"/>
                    <a:pt x="120000" y="115244"/>
                  </a:cubicBezTo>
                  <a:lnTo>
                    <a:pt x="120000" y="4755"/>
                  </a:lnTo>
                  <a:cubicBezTo>
                    <a:pt x="120000" y="2144"/>
                    <a:pt x="119250" y="0"/>
                    <a:pt x="118338" y="0"/>
                  </a:cubicBezTo>
                  <a:lnTo>
                    <a:pt x="166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descr="Software University Foundation  http://softuni.org" id="98" name="Shape 98"/>
          <p:cNvGrpSpPr/>
          <p:nvPr/>
        </p:nvGrpSpPr>
        <p:grpSpPr>
          <a:xfrm>
            <a:off x="745781" y="2057400"/>
            <a:ext cx="2175528" cy="838554"/>
            <a:chOff x="-1" y="0"/>
            <a:chExt cx="2175526" cy="838553"/>
          </a:xfrm>
        </p:grpSpPr>
        <p:sp>
          <p:nvSpPr>
            <p:cNvPr id="99" name="Shape 99"/>
            <p:cNvSpPr/>
            <p:nvPr/>
          </p:nvSpPr>
          <p:spPr>
            <a:xfrm>
              <a:off x="-1" y="0"/>
              <a:ext cx="2175526" cy="838553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80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05300" y="98028"/>
              <a:ext cx="1964800" cy="642541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101" name="Shape 101"/>
            <p:cNvSpPr/>
            <p:nvPr/>
          </p:nvSpPr>
          <p:spPr>
            <a:xfrm>
              <a:off x="0" y="0"/>
              <a:ext cx="2175525" cy="838553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00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2" type="sldNum"/>
          </p:nvPr>
        </p:nvSpPr>
        <p:spPr>
          <a:xfrm>
            <a:off x="11777231" y="6517438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90411" y="1066800"/>
            <a:ext cx="11804702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Composer:</a:t>
            </a:r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188815" y="40339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Composer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265497" y="1835418"/>
            <a:ext cx="11648307" cy="2840760"/>
            <a:chOff x="0" y="0"/>
            <a:chExt cx="11648306" cy="2840759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11648306" cy="2787729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cap="flat" cmpd="sng" w="12700">
              <a:solidFill>
                <a:srgbClr val="C7BF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0"/>
              <a:ext cx="11648306" cy="2840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950" lIns="107950" rIns="107950" wrap="square" tIns="107950">
              <a:noAutofit/>
            </a:bodyPr>
            <a:lstStyle/>
            <a:p>
              <a:pPr indent="-177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php </a:t>
              </a:r>
              <a:r>
                <a:rPr b="1" i="0" lang="en-US" sz="2800" u="none" cap="none" strike="noStrike">
                  <a:solidFill>
                    <a:srgbClr val="F3CD60"/>
                  </a:solidFill>
                  <a:latin typeface="Consolas"/>
                  <a:ea typeface="Consolas"/>
                  <a:cs typeface="Consolas"/>
                  <a:sym typeface="Consolas"/>
                </a:rPr>
                <a:t>composer.phar</a:t>
              </a: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create-project symfony/framework-standard-edition my_project_name</a:t>
              </a:r>
            </a:p>
            <a:p>
              <a:pPr indent="-17780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php </a:t>
              </a:r>
              <a:r>
                <a:rPr b="1" i="0" lang="en-US" sz="2800" u="none" cap="none" strike="noStrike">
                  <a:solidFill>
                    <a:srgbClr val="F3CD60"/>
                  </a:solidFill>
                  <a:latin typeface="Consolas"/>
                  <a:ea typeface="Consolas"/>
                  <a:cs typeface="Consolas"/>
                  <a:sym typeface="Consolas"/>
                </a:rPr>
                <a:t>composer.phar</a:t>
              </a: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create-project symfony/framework-standard-edition my_project_name </a:t>
              </a:r>
              <a:r>
                <a:rPr b="1" i="0" lang="en-US" sz="2800" u="none" cap="none" strike="noStrike">
                  <a:solidFill>
                    <a:srgbClr val="F3CD60"/>
                  </a:solidFill>
                  <a:latin typeface="Consolas"/>
                  <a:ea typeface="Consolas"/>
                  <a:cs typeface="Consolas"/>
                  <a:sym typeface="Consolas"/>
                </a:rPr>
                <a:t>“2.8.*"</a:t>
              </a:r>
            </a:p>
          </p:txBody>
        </p:sp>
      </p:grp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45" y="4809954"/>
            <a:ext cx="11581497" cy="157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2" type="sldNum"/>
          </p:nvPr>
        </p:nvSpPr>
        <p:spPr>
          <a:xfrm>
            <a:off x="11777231" y="6517438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2" name="Shape 192"/>
          <p:cNvSpPr/>
          <p:nvPr/>
        </p:nvSpPr>
        <p:spPr>
          <a:xfrm>
            <a:off x="261027" y="1834215"/>
            <a:ext cx="11657246" cy="1260889"/>
          </a:xfrm>
          <a:prstGeom prst="rect">
            <a:avLst/>
          </a:prstGeom>
          <a:solidFill>
            <a:srgbClr val="D9D5C7">
              <a:alpha val="20000"/>
            </a:srgbClr>
          </a:solidFill>
          <a:ln cap="flat" cmpd="sng" w="12700">
            <a:solidFill>
              <a:srgbClr val="C7BFA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61027" y="1834215"/>
            <a:ext cx="11657246" cy="1260889"/>
          </a:xfrm>
          <a:prstGeom prst="rect">
            <a:avLst/>
          </a:prstGeom>
          <a:noFill/>
          <a:ln>
            <a:noFill/>
          </a:ln>
        </p:spPr>
        <p:txBody>
          <a:bodyPr anchorCtr="0" anchor="t" bIns="107950" lIns="107950" rIns="107950" wrap="square" tIns="10795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EEDC"/>
              </a:buClr>
              <a:buSzPct val="100000"/>
              <a:buFont typeface="Consolas"/>
              <a:buNone/>
            </a:pPr>
            <a:r>
              <a:rPr b="1" i="0" lang="en-US" sz="2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cd my_project_name/</a:t>
            </a:r>
          </a:p>
          <a:p>
            <a:pPr indent="-1778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BEEDC"/>
              </a:buClr>
              <a:buSzPct val="100000"/>
              <a:buFont typeface="Consolas"/>
              <a:buNone/>
            </a:pPr>
            <a:r>
              <a:rPr b="1" i="0" lang="en-US" sz="28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php bin/console server:run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826" y="3384979"/>
            <a:ext cx="11646367" cy="2223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187299" y="1075049"/>
            <a:ext cx="11804702" cy="5800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 the server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188815" y="40339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Run Symfony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Run Symfony</a:t>
            </a:r>
          </a:p>
        </p:txBody>
      </p:sp>
      <p:sp>
        <p:nvSpPr>
          <p:cNvPr id="202" name="Shape 202"/>
          <p:cNvSpPr/>
          <p:nvPr/>
        </p:nvSpPr>
        <p:spPr>
          <a:xfrm>
            <a:off x="187299" y="1075049"/>
            <a:ext cx="11804702" cy="5800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check configuration 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09" y="1739500"/>
            <a:ext cx="5459636" cy="93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484" y="2971467"/>
            <a:ext cx="11651240" cy="3521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73299" y="4956292"/>
            <a:ext cx="9832200" cy="774901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05181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806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Practise: Install Symfony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1173299" y="5712542"/>
            <a:ext cx="9832200" cy="6882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Live Exercise In Class (Lab)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5" y="866750"/>
            <a:ext cx="3519224" cy="363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2" type="sldNum"/>
          </p:nvPr>
        </p:nvSpPr>
        <p:spPr>
          <a:xfrm>
            <a:off x="11777330" y="6517388"/>
            <a:ext cx="217903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7" name="Shape 217"/>
          <p:cNvSpPr/>
          <p:nvPr/>
        </p:nvSpPr>
        <p:spPr>
          <a:xfrm>
            <a:off x="188815" y="268939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Problem 1</a:t>
            </a:r>
          </a:p>
        </p:txBody>
      </p:sp>
      <p:sp>
        <p:nvSpPr>
          <p:cNvPr id="218" name="Shape 218"/>
          <p:cNvSpPr/>
          <p:nvPr/>
        </p:nvSpPr>
        <p:spPr>
          <a:xfrm>
            <a:off x="62175" y="1246843"/>
            <a:ext cx="10169635" cy="688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b="1" i="0" lang="en-US" sz="40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Composer </a:t>
            </a: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and/or </a:t>
            </a:r>
            <a:r>
              <a:rPr b="1" i="0" lang="en-US" sz="40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Symfony Installer</a:t>
            </a:r>
          </a:p>
        </p:txBody>
      </p:sp>
      <p:sp>
        <p:nvSpPr>
          <p:cNvPr id="219" name="Shape 219"/>
          <p:cNvSpPr/>
          <p:nvPr/>
        </p:nvSpPr>
        <p:spPr>
          <a:xfrm>
            <a:off x="226915" y="2821639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Problem 2</a:t>
            </a:r>
          </a:p>
        </p:txBody>
      </p:sp>
      <p:sp>
        <p:nvSpPr>
          <p:cNvPr id="220" name="Shape 220"/>
          <p:cNvSpPr/>
          <p:nvPr/>
        </p:nvSpPr>
        <p:spPr>
          <a:xfrm>
            <a:off x="219051" y="3799543"/>
            <a:ext cx="11439921" cy="1225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new </a:t>
            </a:r>
            <a:r>
              <a:rPr b="1" i="0" lang="en-US" sz="40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project with </a:t>
            </a:r>
            <a:r>
              <a:rPr b="1" i="0" lang="en-US" sz="40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Composer</a:t>
            </a: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40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Symfony Installer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173299" y="4956292"/>
            <a:ext cx="9832200" cy="774901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05181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806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Overview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173299" y="5712542"/>
            <a:ext cx="9832200" cy="6882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First Steps With The Framework</a:t>
            </a:r>
          </a:p>
        </p:txBody>
      </p:sp>
      <p:pic>
        <p:nvPicPr>
          <p:cNvPr descr="symfony_white_03.png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2574" y="1060549"/>
            <a:ext cx="2848927" cy="34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2" type="sldNum"/>
          </p:nvPr>
        </p:nvSpPr>
        <p:spPr>
          <a:xfrm>
            <a:off x="11777231" y="6517438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90399" y="1066800"/>
            <a:ext cx="11804702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a Bundle?</a:t>
            </a:r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188815" y="40339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Bundle System</a:t>
            </a:r>
          </a:p>
        </p:txBody>
      </p:sp>
      <p:sp>
        <p:nvSpPr>
          <p:cNvPr id="235" name="Shape 235"/>
          <p:cNvSpPr/>
          <p:nvPr/>
        </p:nvSpPr>
        <p:spPr>
          <a:xfrm>
            <a:off x="5874538" y="3287057"/>
            <a:ext cx="430224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001538" y="3414057"/>
            <a:ext cx="430224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128538" y="3541057"/>
            <a:ext cx="430224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53294" y="1779728"/>
            <a:ext cx="11941500" cy="165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340894" lvl="0" marL="340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of files within a directory designed to imlpement a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feature</a:t>
            </a:r>
          </a:p>
          <a:p>
            <a:pPr indent="-340894" lvl="0" marL="34089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bundle has its own namespace</a:t>
            </a:r>
          </a:p>
        </p:txBody>
      </p:sp>
      <p:sp>
        <p:nvSpPr>
          <p:cNvPr id="239" name="Shape 239"/>
          <p:cNvSpPr/>
          <p:nvPr/>
        </p:nvSpPr>
        <p:spPr>
          <a:xfrm>
            <a:off x="322873" y="4325902"/>
            <a:ext cx="11672100" cy="914700"/>
          </a:xfrm>
          <a:prstGeom prst="rect">
            <a:avLst/>
          </a:prstGeom>
          <a:solidFill>
            <a:srgbClr val="D9D5C7">
              <a:alpha val="20000"/>
            </a:srgbClr>
          </a:solidFill>
          <a:ln cap="flat" cmpd="sng" w="12700">
            <a:solidFill>
              <a:srgbClr val="C7BFA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875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35231" y="3822597"/>
            <a:ext cx="10120984" cy="459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\&lt;Vendor Name&gt;\(&lt;Namespace&gt;\)*&lt;Class Name&gt;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2" type="sldNum"/>
          </p:nvPr>
        </p:nvSpPr>
        <p:spPr>
          <a:xfrm>
            <a:off x="11777231" y="6517438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90399" y="1066800"/>
            <a:ext cx="11804702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bundle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class name must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follow five simple rules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247" name="Shape 247"/>
          <p:cNvSpPr/>
          <p:nvPr/>
        </p:nvSpPr>
        <p:spPr>
          <a:xfrm>
            <a:off x="287472" y="1823665"/>
            <a:ext cx="10257301" cy="41360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454526" lvl="0" marL="45452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only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alphanumeric characters and underscores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indent="-454526" lvl="0" marL="45452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a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CamelCase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name;</a:t>
            </a:r>
          </a:p>
          <a:p>
            <a:pPr indent="-454526" lvl="0" marL="45452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a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descriptive and short name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(no more than two words);</a:t>
            </a:r>
          </a:p>
          <a:p>
            <a:pPr indent="-454526" lvl="0" marL="45452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Prefix the name with the concatenation of the vendor (and optionally the category namespaces);</a:t>
            </a:r>
          </a:p>
          <a:p>
            <a:pPr indent="-454526" lvl="0" marL="45452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Calibri"/>
              <a:buAutoNum type="arabicPeriod"/>
            </a:pP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Suffix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the name with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Bundle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188815" y="40339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Bundle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190413" y="1151120"/>
            <a:ext cx="11804823" cy="6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05105" lvl="0" marL="0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323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 of valid bundle names:</a:t>
            </a: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Bundle System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54" y="1870181"/>
            <a:ext cx="9782904" cy="3401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2" type="sldNum"/>
          </p:nvPr>
        </p:nvSpPr>
        <p:spPr>
          <a:xfrm>
            <a:off x="11777231" y="6517438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188815" y="40339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YAML - </a:t>
            </a:r>
            <a:r>
              <a:rPr b="1" i="0" lang="en-US" sz="40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AML</a:t>
            </a: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40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in’t</a:t>
            </a: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40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arkup</a:t>
            </a: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40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anguage!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90399" y="1066800"/>
            <a:ext cx="11804702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YAML is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  <p:sp>
        <p:nvSpPr>
          <p:cNvPr id="263" name="Shape 263"/>
          <p:cNvSpPr/>
          <p:nvPr/>
        </p:nvSpPr>
        <p:spPr>
          <a:xfrm>
            <a:off x="5874538" y="3287057"/>
            <a:ext cx="430224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23075" y="1742006"/>
            <a:ext cx="11804702" cy="2174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human-readable data serialization language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 json and xml, but easier to read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key: value</a:t>
            </a:r>
          </a:p>
          <a:p>
            <a:pPr indent="-2406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for Symfony configuration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856" y="3984136"/>
            <a:ext cx="7192824" cy="247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90411" y="1191466"/>
            <a:ext cx="11804823" cy="553001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446087" lvl="0" marL="446087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Introducing Symfony</a:t>
            </a:r>
          </a:p>
          <a:p>
            <a:pPr indent="-446087" lvl="0" marL="446087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Install Symfony</a:t>
            </a:r>
          </a:p>
          <a:p>
            <a:pPr indent="-340894" lvl="1" marL="721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Symfony Installer</a:t>
            </a:r>
          </a:p>
          <a:p>
            <a:pPr indent="-340894" lvl="1" marL="721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Composer</a:t>
            </a:r>
          </a:p>
          <a:p>
            <a:pPr indent="-446087" lvl="0" marL="446087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AutoNum type="arabicPeriod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Symfony Overview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11843932" y="6517388"/>
            <a:ext cx="151301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10" y="1638367"/>
            <a:ext cx="3427317" cy="4420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mfony_white_03.png"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2683" y="1338299"/>
            <a:ext cx="1129138" cy="1353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come.png" id="111" name="Shape 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7847" y="2886170"/>
            <a:ext cx="2333333" cy="13593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filer.png" id="112" name="Shape 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3095" y="4434046"/>
            <a:ext cx="4086525" cy="2073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2" type="sldNum"/>
          </p:nvPr>
        </p:nvSpPr>
        <p:spPr>
          <a:xfrm>
            <a:off x="11777231" y="6517438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71" name="Shape 271"/>
          <p:cNvSpPr txBox="1"/>
          <p:nvPr>
            <p:ph type="title"/>
          </p:nvPr>
        </p:nvSpPr>
        <p:spPr>
          <a:xfrm>
            <a:off x="188815" y="40339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Directory Structure</a:t>
            </a:r>
          </a:p>
        </p:txBody>
      </p:sp>
      <p:graphicFrame>
        <p:nvGraphicFramePr>
          <p:cNvPr id="272" name="Shape 272"/>
          <p:cNvGraphicFramePr/>
          <p:nvPr/>
        </p:nvGraphicFramePr>
        <p:xfrm>
          <a:off x="525396" y="1870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{EE2FEBEE-DCC7-492C-9050-931A833052B3}</a:tableStyleId>
              </a:tblPr>
              <a:tblGrid>
                <a:gridCol w="3558650"/>
                <a:gridCol w="7569875"/>
              </a:tblGrid>
              <a:tr h="789950"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</a:rPr>
                        <a:t>Directory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T="0" marB="0" marR="0" marL="0" anchor="ctr"/>
                </a:tc>
              </a:tr>
              <a:tr h="863600"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app/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Application Kernel (AppKernel) and main configuration files in config/ directory</a:t>
                      </a:r>
                    </a:p>
                  </a:txBody>
                  <a:tcPr marT="0" marB="0" marR="0" marL="0"/>
                </a:tc>
              </a:tr>
              <a:tr h="789950"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bin/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Symfony console</a:t>
                      </a:r>
                    </a:p>
                  </a:txBody>
                  <a:tcPr marT="0" marB="0" marR="0" marL="0"/>
                </a:tc>
              </a:tr>
              <a:tr h="789950"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src/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project’s code</a:t>
                      </a:r>
                    </a:p>
                  </a:txBody>
                  <a:tcPr marT="0" marB="0" marR="0" marL="0"/>
                </a:tc>
              </a:tr>
              <a:tr h="789950"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tests/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automatic(unit) tests</a:t>
                      </a: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Directory Structure</a:t>
            </a:r>
          </a:p>
        </p:txBody>
      </p:sp>
      <p:graphicFrame>
        <p:nvGraphicFramePr>
          <p:cNvPr id="278" name="Shape 278"/>
          <p:cNvGraphicFramePr/>
          <p:nvPr/>
        </p:nvGraphicFramePr>
        <p:xfrm>
          <a:off x="525396" y="1870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{EE2FEBEE-DCC7-492C-9050-931A833052B3}</a:tableStyleId>
              </a:tblPr>
              <a:tblGrid>
                <a:gridCol w="3558650"/>
                <a:gridCol w="7569875"/>
              </a:tblGrid>
              <a:tr h="789950"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</a:rPr>
                        <a:t>Directory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100000"/>
                        <a:buFont typeface="Helvetica Neue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T="0" marB="0" marR="0" marL="0" anchor="ctr"/>
                </a:tc>
              </a:tr>
              <a:tr h="863600"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var/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logs and cache files</a:t>
                      </a:r>
                    </a:p>
                  </a:txBody>
                  <a:tcPr marT="0" marB="0" marR="0" marL="0"/>
                </a:tc>
              </a:tr>
              <a:tr h="789950"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vendor</a:t>
                      </a:r>
                    </a:p>
                  </a:txBody>
                  <a:tcPr marT="0" marB="0" marR="0" marL="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third-party dependecies (bundles)</a:t>
                      </a:r>
                    </a:p>
                  </a:txBody>
                  <a:tcPr marT="0" marB="0" marR="0" marL="0"/>
                </a:tc>
              </a:tr>
              <a:tr h="789950"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src/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 project’s code</a:t>
                      </a:r>
                    </a:p>
                  </a:txBody>
                  <a:tcPr marT="0" marB="0" marR="0" marL="0"/>
                </a:tc>
              </a:tr>
              <a:tr h="789950"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/>
                        <a:t>web/</a:t>
                      </a:r>
                    </a:p>
                  </a:txBody>
                  <a:tcPr marT="0" marB="0" marR="0" marL="0"/>
                </a:tc>
                <a:tc>
                  <a:txBody>
                    <a:bodyPr>
                      <a:noAutofit/>
                    </a:bodyPr>
                    <a:lstStyle/>
                    <a:p>
                      <a:pPr indent="-15240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Helvetica Neue"/>
                        <a:buNone/>
                      </a:pPr>
                      <a:r>
                        <a:rPr lang="en-US" sz="24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web root directory, application index</a:t>
                      </a: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190411" y="1151120"/>
            <a:ext cx="11804702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app/AppKernel.php 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most important file of our project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bundles are registered/activated in AppKernel</a:t>
            </a: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188815" y="40338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Project Overview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290181" y="2810732"/>
            <a:ext cx="11598940" cy="2824256"/>
            <a:chOff x="0" y="-1"/>
            <a:chExt cx="11598938" cy="2824254"/>
          </a:xfrm>
        </p:grpSpPr>
        <p:sp>
          <p:nvSpPr>
            <p:cNvPr id="286" name="Shape 286"/>
            <p:cNvSpPr/>
            <p:nvPr/>
          </p:nvSpPr>
          <p:spPr>
            <a:xfrm>
              <a:off x="0" y="-1"/>
              <a:ext cx="11598938" cy="2824254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cap="flat" cmpd="sng" w="12700">
              <a:solidFill>
                <a:srgbClr val="C7BF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t/>
              </a:r>
              <a:endParaRPr b="1" i="0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0" y="0"/>
              <a:ext cx="11598938" cy="2731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72000" rIns="72000" wrap="square" tIns="720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class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AppKernel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extends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Kernel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{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public function registerBundles()	{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$bundles = [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new Symfony\Bundle\FrameworkBundle\FrameworkBundle(),</a:t>
              </a:r>
              <a:b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];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//TO DO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}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190413" y="1151120"/>
            <a:ext cx="11804823" cy="974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191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008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app/AppKernel.php</a:t>
            </a:r>
          </a:p>
          <a:p>
            <a:pPr indent="-1432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AppKernel also provides </a:t>
            </a:r>
            <a:r>
              <a:rPr b="0" i="0" lang="en-US" sz="2256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configuration for different environments</a:t>
            </a:r>
          </a:p>
        </p:txBody>
      </p:sp>
      <p:sp>
        <p:nvSpPr>
          <p:cNvPr id="293" name="Shape 293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Project Overview</a:t>
            </a:r>
          </a:p>
        </p:txBody>
      </p:sp>
      <p:grpSp>
        <p:nvGrpSpPr>
          <p:cNvPr id="294" name="Shape 294"/>
          <p:cNvGrpSpPr/>
          <p:nvPr/>
        </p:nvGrpSpPr>
        <p:grpSpPr>
          <a:xfrm>
            <a:off x="290181" y="2286000"/>
            <a:ext cx="11598940" cy="2824256"/>
            <a:chOff x="0" y="-1"/>
            <a:chExt cx="11598938" cy="2824254"/>
          </a:xfrm>
        </p:grpSpPr>
        <p:sp>
          <p:nvSpPr>
            <p:cNvPr id="295" name="Shape 295"/>
            <p:cNvSpPr/>
            <p:nvPr/>
          </p:nvSpPr>
          <p:spPr>
            <a:xfrm>
              <a:off x="0" y="-1"/>
              <a:ext cx="11598938" cy="2824254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cap="flat" cmpd="sng" w="12700">
              <a:solidFill>
                <a:srgbClr val="C7BF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t/>
              </a:r>
              <a:endParaRPr b="1" i="0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0" y="0"/>
              <a:ext cx="11598938" cy="2731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72000" rIns="72000" wrap="square" tIns="720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class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AppKernel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extends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Kernel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{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public function registerBundles()	{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//TO DO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33333"/>
                <a:buFont typeface="Helvetica Neue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	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if (in_array($this-&gt;getEnvironment(), ['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', '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test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'])) {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    $bundles[] =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new Symfony\Bundle\DebugBundle\DebugBundle();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	}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lang="en-US" sz="24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}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}</a:t>
              </a:r>
            </a:p>
          </p:txBody>
        </p:sp>
      </p:grpSp>
      <p:sp>
        <p:nvSpPr>
          <p:cNvPr id="297" name="Shape 297"/>
          <p:cNvSpPr/>
          <p:nvPr/>
        </p:nvSpPr>
        <p:spPr>
          <a:xfrm>
            <a:off x="187236" y="5270774"/>
            <a:ext cx="118047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50000"/>
              <a:buFont typeface="Helvetica Neue"/>
              <a:buChar char="•"/>
            </a:pP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environment should have its own config file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suffixed with the name of the provided environment, e.g.: config_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.yml</a:t>
            </a:r>
          </a:p>
          <a:p>
            <a:pPr indent="-240631" lvl="0" marL="24063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Helvetica Neue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environment creates its own cache and log files in 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var/cache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var/log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190413" y="1151120"/>
            <a:ext cx="11804823" cy="974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1910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008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app/config/config.yml</a:t>
            </a:r>
          </a:p>
          <a:p>
            <a:pPr indent="-1432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main config file for application settings</a:t>
            </a:r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Project Overview</a:t>
            </a:r>
          </a:p>
        </p:txBody>
      </p:sp>
      <p:grpSp>
        <p:nvGrpSpPr>
          <p:cNvPr id="304" name="Shape 304"/>
          <p:cNvGrpSpPr/>
          <p:nvPr/>
        </p:nvGrpSpPr>
        <p:grpSpPr>
          <a:xfrm>
            <a:off x="289591" y="2322231"/>
            <a:ext cx="11600119" cy="3887943"/>
            <a:chOff x="212242" y="-1"/>
            <a:chExt cx="11600118" cy="3887941"/>
          </a:xfrm>
        </p:grpSpPr>
        <p:sp>
          <p:nvSpPr>
            <p:cNvPr id="305" name="Shape 305"/>
            <p:cNvSpPr/>
            <p:nvPr/>
          </p:nvSpPr>
          <p:spPr>
            <a:xfrm>
              <a:off x="212777" y="-1"/>
              <a:ext cx="11599583" cy="3679919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cap="flat" cmpd="sng" w="12700">
              <a:solidFill>
                <a:srgbClr val="C7BF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t/>
              </a:r>
              <a:endParaRPr b="1" i="0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12242" y="0"/>
              <a:ext cx="11600117" cy="3887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72000" rIns="72000" wrap="square" tIns="720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framework: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templating: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engines: 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[‘twig’]</a:t>
              </a:r>
            </a:p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F7D09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imports: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- {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resource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parameters.yml }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- {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resource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security.yml }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- {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resource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services.yml }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- {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resource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"@AppBundle/Resources/config/services.yml" }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190413" y="1151120"/>
            <a:ext cx="11804823" cy="1110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app/config/parameters.yml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Infrastructure-related configuration like database settings and mail service</a:t>
            </a:r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Project Overview</a:t>
            </a:r>
          </a:p>
        </p:txBody>
      </p:sp>
      <p:grpSp>
        <p:nvGrpSpPr>
          <p:cNvPr id="313" name="Shape 313"/>
          <p:cNvGrpSpPr/>
          <p:nvPr/>
        </p:nvGrpSpPr>
        <p:grpSpPr>
          <a:xfrm>
            <a:off x="290181" y="2286000"/>
            <a:ext cx="11598940" cy="2587272"/>
            <a:chOff x="0" y="-1"/>
            <a:chExt cx="11598938" cy="2587270"/>
          </a:xfrm>
        </p:grpSpPr>
        <p:sp>
          <p:nvSpPr>
            <p:cNvPr id="314" name="Shape 314"/>
            <p:cNvSpPr/>
            <p:nvPr/>
          </p:nvSpPr>
          <p:spPr>
            <a:xfrm>
              <a:off x="0" y="-1"/>
              <a:ext cx="11598938" cy="258727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cap="flat" cmpd="sng" w="12700">
              <a:solidFill>
                <a:srgbClr val="C7BF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t/>
              </a:r>
              <a:endParaRPr b="1" i="0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0"/>
              <a:ext cx="11598938" cy="2466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72000" rIns="72000" wrap="square" tIns="720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parameters: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database_host: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localhost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database_name: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symfony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dabatase_user: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root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database_pass: 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custom_param: 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param_value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190413" y="1151120"/>
            <a:ext cx="11804823" cy="1227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app/config/routing.yml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Contains mapping between controllers and routes</a:t>
            </a:r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Project Overview</a:t>
            </a:r>
          </a:p>
        </p:txBody>
      </p:sp>
      <p:grpSp>
        <p:nvGrpSpPr>
          <p:cNvPr id="322" name="Shape 322"/>
          <p:cNvGrpSpPr/>
          <p:nvPr/>
        </p:nvGrpSpPr>
        <p:grpSpPr>
          <a:xfrm>
            <a:off x="290181" y="2286000"/>
            <a:ext cx="11598940" cy="2930321"/>
            <a:chOff x="0" y="-1"/>
            <a:chExt cx="11598938" cy="2930319"/>
          </a:xfrm>
        </p:grpSpPr>
        <p:sp>
          <p:nvSpPr>
            <p:cNvPr id="323" name="Shape 323"/>
            <p:cNvSpPr/>
            <p:nvPr/>
          </p:nvSpPr>
          <p:spPr>
            <a:xfrm>
              <a:off x="0" y="-1"/>
              <a:ext cx="11598938" cy="2930319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cap="flat" cmpd="sng" w="12700">
              <a:solidFill>
                <a:srgbClr val="C7BF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t/>
              </a:r>
              <a:endParaRPr b="1" i="0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0" y="0"/>
              <a:ext cx="11598938" cy="2738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72000" rIns="72000" wrap="square" tIns="720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user_profile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path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/user/profile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defaults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{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_controller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AppBundle:User:profile }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admin_dashboard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path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/admin/dashboard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defaults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{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_controller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AppBundle:Admin:dashboard }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190413" y="1151120"/>
            <a:ext cx="11804823" cy="14358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app/config/security.yml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Authentication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authorization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(access control) settings.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Settings for 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password encoding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login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roles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 hierarchy</a:t>
            </a:r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Project Overview</a:t>
            </a:r>
          </a:p>
        </p:txBody>
      </p:sp>
      <p:grpSp>
        <p:nvGrpSpPr>
          <p:cNvPr id="331" name="Shape 331"/>
          <p:cNvGrpSpPr/>
          <p:nvPr/>
        </p:nvGrpSpPr>
        <p:grpSpPr>
          <a:xfrm>
            <a:off x="290181" y="2590801"/>
            <a:ext cx="11598940" cy="3878851"/>
            <a:chOff x="0" y="-850900"/>
            <a:chExt cx="11598938" cy="3878849"/>
          </a:xfrm>
        </p:grpSpPr>
        <p:sp>
          <p:nvSpPr>
            <p:cNvPr id="332" name="Shape 332"/>
            <p:cNvSpPr/>
            <p:nvPr/>
          </p:nvSpPr>
          <p:spPr>
            <a:xfrm>
              <a:off x="0" y="-850900"/>
              <a:ext cx="11598938" cy="3878849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cap="flat" cmpd="sng" w="12700">
              <a:solidFill>
                <a:srgbClr val="C7BF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t/>
              </a:r>
              <a:endParaRPr b="1" i="0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0" y="-850900"/>
              <a:ext cx="11598938" cy="3604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72000" rIns="72000" wrap="square" tIns="720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security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encoders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AppBundle\Entity\User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algorithm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bcrypt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cost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13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//TO-DO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access_control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- {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path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/admin,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role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[ROLE_ADMIN] }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- {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path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^/login,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roles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IS_AUTHENTICATED_ANONYMOUSLY }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190413" y="1151120"/>
            <a:ext cx="11804823" cy="1110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app/config/services.yml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Configuration for different services and bundles</a:t>
            </a:r>
          </a:p>
        </p:txBody>
      </p:sp>
      <p:sp>
        <p:nvSpPr>
          <p:cNvPr id="339" name="Shape 339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Project Overview</a:t>
            </a:r>
          </a:p>
        </p:txBody>
      </p:sp>
      <p:grpSp>
        <p:nvGrpSpPr>
          <p:cNvPr id="340" name="Shape 340"/>
          <p:cNvGrpSpPr/>
          <p:nvPr/>
        </p:nvGrpSpPr>
        <p:grpSpPr>
          <a:xfrm>
            <a:off x="290181" y="2286001"/>
            <a:ext cx="11598940" cy="2038591"/>
            <a:chOff x="0" y="-850900"/>
            <a:chExt cx="11598938" cy="2038589"/>
          </a:xfrm>
        </p:grpSpPr>
        <p:sp>
          <p:nvSpPr>
            <p:cNvPr id="341" name="Shape 341"/>
            <p:cNvSpPr/>
            <p:nvPr/>
          </p:nvSpPr>
          <p:spPr>
            <a:xfrm>
              <a:off x="0" y="-850900"/>
              <a:ext cx="11598938" cy="2038589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cap="flat" cmpd="sng" w="12700">
              <a:solidFill>
                <a:srgbClr val="C7BF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t/>
              </a:r>
              <a:endParaRPr b="1" i="0" sz="2400" u="none" cap="none" strike="noStrik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-850900"/>
              <a:ext cx="11598938" cy="2007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2000" lIns="72000" rIns="72000" wrap="square" tIns="720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D096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services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app.twig_extension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class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AppBundle\Twig\AppExtension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tags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</a:p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Helvetica Neue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           - { </a:t>
              </a:r>
              <a:r>
                <a:rPr b="0" i="0" lang="en-US" sz="2400" u="none" cap="none" strike="noStrike">
                  <a:solidFill>
                    <a:srgbClr val="F7D09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name</a:t>
              </a:r>
              <a:r>
                <a:rPr b="0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 twig.extension }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190413" y="1151120"/>
            <a:ext cx="11804823" cy="11108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app/config/services.yml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Configuration for different services and bundles</a:t>
            </a:r>
          </a:p>
        </p:txBody>
      </p:sp>
      <p:sp>
        <p:nvSpPr>
          <p:cNvPr id="348" name="Shape 348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Project Overview</a:t>
            </a:r>
          </a:p>
        </p:txBody>
      </p:sp>
      <p:sp>
        <p:nvSpPr>
          <p:cNvPr id="349" name="Shape 349"/>
          <p:cNvSpPr/>
          <p:nvPr/>
        </p:nvSpPr>
        <p:spPr>
          <a:xfrm>
            <a:off x="289379" y="2329179"/>
            <a:ext cx="11600543" cy="131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project configuration: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php bin/console config:dump-reference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php bin/console config:dump-reference 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twig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(view only twig configuration)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0" y="3702883"/>
            <a:ext cx="11437173" cy="2878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2323300" y="2164800"/>
            <a:ext cx="7532700" cy="2528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66646" lvl="0" marL="88846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i="0" lang="en-US" sz="6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#sli.do</a:t>
            </a:r>
          </a:p>
          <a:p>
            <a:pPr indent="-342846" lvl="0" marL="88846" marR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None/>
            </a:pPr>
            <a:r>
              <a:rPr b="1" i="0" lang="en-US" sz="7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b="1" lang="en-US" sz="7200"/>
              <a:t>PHP-WEB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188815" y="40338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rIns="91400" wrap="square" tIns="914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Have a question?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190413" y="1151120"/>
            <a:ext cx="11804823" cy="1960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src/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 folder of our bundles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eg.: AppBundle, AdminBundle, SoftUni/ForumBundle, SoftUni/BlogBundle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Controllers of the default Symfony bundle are placed in 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src/AppBundle/Controller.</a:t>
            </a:r>
          </a:p>
        </p:txBody>
      </p:sp>
      <p:sp>
        <p:nvSpPr>
          <p:cNvPr id="356" name="Shape 356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Project Overview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70" y="3012546"/>
            <a:ext cx="11537444" cy="326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190413" y="1151120"/>
            <a:ext cx="11804823" cy="19607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vendor/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of all dependencies and external libraries used in our project.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Autoloading and depencencies are handled by Composer so </a:t>
            </a: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don’t need to do anything in this directory. </a:t>
            </a:r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Project Overview</a:t>
            </a:r>
          </a:p>
        </p:txBody>
      </p:sp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10" y="3093378"/>
            <a:ext cx="11585027" cy="196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190413" y="1151120"/>
            <a:ext cx="11804823" cy="16464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rIns="91400" wrap="square" tIns="9140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web/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web root directory of our project.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project assets such as JavaScript, css and images located here.</a:t>
            </a:r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Project Overview</a:t>
            </a:r>
          </a:p>
        </p:txBody>
      </p:sp>
      <p:sp>
        <p:nvSpPr>
          <p:cNvPr id="371" name="Shape 371"/>
          <p:cNvSpPr/>
          <p:nvPr/>
        </p:nvSpPr>
        <p:spPr>
          <a:xfrm>
            <a:off x="263712" y="2958122"/>
            <a:ext cx="9070589" cy="303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application with the build-in php server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D096"/>
              </a:buClr>
              <a:buSzPct val="1000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7D0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application for dev environment</a:t>
            </a: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</a:p>
        </p:txBody>
      </p:sp>
      <p:sp>
        <p:nvSpPr>
          <p:cNvPr id="372" name="Shape 372"/>
          <p:cNvSpPr/>
          <p:nvPr/>
        </p:nvSpPr>
        <p:spPr>
          <a:xfrm>
            <a:off x="5874538" y="3284588"/>
            <a:ext cx="4302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792" y="3441286"/>
            <a:ext cx="10091735" cy="72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589" y="4463776"/>
            <a:ext cx="7775871" cy="70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414" y="5706760"/>
            <a:ext cx="7806458" cy="71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009" y="1181588"/>
            <a:ext cx="10446987" cy="521708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Welcome to Symfony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idx="12" type="sldNum"/>
          </p:nvPr>
        </p:nvSpPr>
        <p:spPr>
          <a:xfrm>
            <a:off x="11777330" y="6517388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190410" y="1151120"/>
            <a:ext cx="11804823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04746" lvl="0" marL="3047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Install Composer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Symfony Installer</a:t>
            </a:r>
          </a:p>
          <a:p>
            <a:pPr indent="-304746" lvl="0" marL="3047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Bundle system</a:t>
            </a:r>
          </a:p>
          <a:p>
            <a:pPr indent="-304746" lvl="0" marL="3047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YAML</a:t>
            </a:r>
          </a:p>
          <a:p>
            <a:pPr indent="-304746" lvl="0" marL="3047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Install Symfony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project structure</a:t>
            </a:r>
          </a:p>
        </p:txBody>
      </p:sp>
      <p:sp>
        <p:nvSpPr>
          <p:cNvPr id="388" name="Shape 388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pic>
        <p:nvPicPr>
          <p:cNvPr descr="C:\Users\Ivan\Desktop\elements_presentations\summary_pic.png"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3610" y="1247073"/>
            <a:ext cx="3787434" cy="280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3429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ct val="100000"/>
              <a:buFont typeface="Calibri"/>
              <a:buNone/>
            </a:pPr>
            <a:r>
              <a:rPr b="1" i="0" lang="en-US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Introducing Symfony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1529383" y="6400801"/>
            <a:ext cx="10482606" cy="3517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114300" lvl="0" marL="0" marR="0" rtl="0" algn="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F6C781"/>
              </a:buClr>
              <a:buSzPct val="100000"/>
              <a:buFont typeface="Helvetica Neue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https://softuni.bg/courses/</a:t>
            </a:r>
          </a:p>
        </p:txBody>
      </p:sp>
      <p:sp>
        <p:nvSpPr>
          <p:cNvPr id="396" name="Shape 396">
            <a:hlinkClick r:id="rId4"/>
          </p:cNvPr>
          <p:cNvSpPr/>
          <p:nvPr/>
        </p:nvSpPr>
        <p:spPr>
          <a:xfrm>
            <a:off x="9670249" y="3996240"/>
            <a:ext cx="1726010" cy="932887"/>
          </a:xfrm>
          <a:custGeom>
            <a:pathLst>
              <a:path extrusionOk="0" h="120000" w="120000">
                <a:moveTo>
                  <a:pt x="1905" y="0"/>
                </a:moveTo>
                <a:cubicBezTo>
                  <a:pt x="844" y="0"/>
                  <a:pt x="0" y="1566"/>
                  <a:pt x="0" y="3522"/>
                </a:cubicBezTo>
                <a:lnTo>
                  <a:pt x="0" y="116427"/>
                </a:lnTo>
                <a:cubicBezTo>
                  <a:pt x="0" y="118383"/>
                  <a:pt x="844" y="120000"/>
                  <a:pt x="1905" y="120000"/>
                </a:cubicBezTo>
                <a:lnTo>
                  <a:pt x="118094" y="120000"/>
                </a:lnTo>
                <a:cubicBezTo>
                  <a:pt x="119155" y="120000"/>
                  <a:pt x="120000" y="118383"/>
                  <a:pt x="120000" y="116427"/>
                </a:cubicBezTo>
                <a:lnTo>
                  <a:pt x="120000" y="3522"/>
                </a:lnTo>
                <a:cubicBezTo>
                  <a:pt x="120000" y="1566"/>
                  <a:pt x="119155" y="0"/>
                  <a:pt x="118094" y="0"/>
                </a:cubicBezTo>
                <a:lnTo>
                  <a:pt x="1905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Shape 397">
            <a:hlinkClick r:id="rId5"/>
          </p:cNvPr>
          <p:cNvSpPr/>
          <p:nvPr/>
        </p:nvSpPr>
        <p:spPr>
          <a:xfrm>
            <a:off x="3160390" y="1255207"/>
            <a:ext cx="1752140" cy="804013"/>
          </a:xfrm>
          <a:custGeom>
            <a:pathLst>
              <a:path extrusionOk="0" h="120000" w="120000">
                <a:moveTo>
                  <a:pt x="1738" y="0"/>
                </a:moveTo>
                <a:cubicBezTo>
                  <a:pt x="777" y="0"/>
                  <a:pt x="0" y="1700"/>
                  <a:pt x="0" y="3788"/>
                </a:cubicBezTo>
                <a:lnTo>
                  <a:pt x="0" y="116211"/>
                </a:lnTo>
                <a:cubicBezTo>
                  <a:pt x="0" y="118300"/>
                  <a:pt x="777" y="120000"/>
                  <a:pt x="1738" y="120000"/>
                </a:cubicBezTo>
                <a:lnTo>
                  <a:pt x="118261" y="120000"/>
                </a:lnTo>
                <a:cubicBezTo>
                  <a:pt x="119222" y="120000"/>
                  <a:pt x="120000" y="118300"/>
                  <a:pt x="120000" y="116211"/>
                </a:cubicBezTo>
                <a:lnTo>
                  <a:pt x="120000" y="3788"/>
                </a:lnTo>
                <a:cubicBezTo>
                  <a:pt x="120000" y="1700"/>
                  <a:pt x="119222" y="0"/>
                  <a:pt x="118261" y="0"/>
                </a:cubicBezTo>
                <a:lnTo>
                  <a:pt x="1738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Shape 398">
            <a:hlinkClick r:id="rId6"/>
          </p:cNvPr>
          <p:cNvSpPr/>
          <p:nvPr/>
        </p:nvSpPr>
        <p:spPr>
          <a:xfrm>
            <a:off x="512764" y="1255207"/>
            <a:ext cx="2093873" cy="804014"/>
          </a:xfrm>
          <a:custGeom>
            <a:pathLst>
              <a:path extrusionOk="0" h="120000" w="120000">
                <a:moveTo>
                  <a:pt x="1455" y="0"/>
                </a:moveTo>
                <a:cubicBezTo>
                  <a:pt x="650" y="0"/>
                  <a:pt x="0" y="1700"/>
                  <a:pt x="0" y="3788"/>
                </a:cubicBezTo>
                <a:lnTo>
                  <a:pt x="0" y="116211"/>
                </a:lnTo>
                <a:cubicBezTo>
                  <a:pt x="0" y="118300"/>
                  <a:pt x="650" y="120000"/>
                  <a:pt x="1455" y="120000"/>
                </a:cubicBezTo>
                <a:lnTo>
                  <a:pt x="118544" y="120000"/>
                </a:lnTo>
                <a:cubicBezTo>
                  <a:pt x="119350" y="120000"/>
                  <a:pt x="120000" y="118300"/>
                  <a:pt x="120000" y="116211"/>
                </a:cubicBezTo>
                <a:lnTo>
                  <a:pt x="120000" y="3788"/>
                </a:lnTo>
                <a:cubicBezTo>
                  <a:pt x="120000" y="1700"/>
                  <a:pt x="119350" y="0"/>
                  <a:pt x="118544" y="0"/>
                </a:cubicBezTo>
                <a:lnTo>
                  <a:pt x="1455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Shape 399">
            <a:hlinkClick r:id="rId7"/>
          </p:cNvPr>
          <p:cNvSpPr/>
          <p:nvPr/>
        </p:nvSpPr>
        <p:spPr>
          <a:xfrm>
            <a:off x="512764" y="5373442"/>
            <a:ext cx="3352801" cy="849557"/>
          </a:xfrm>
          <a:custGeom>
            <a:pathLst>
              <a:path extrusionOk="0" h="120000" w="120000">
                <a:moveTo>
                  <a:pt x="966" y="0"/>
                </a:moveTo>
                <a:cubicBezTo>
                  <a:pt x="433" y="0"/>
                  <a:pt x="0" y="1716"/>
                  <a:pt x="0" y="3811"/>
                </a:cubicBezTo>
                <a:lnTo>
                  <a:pt x="0" y="116188"/>
                </a:lnTo>
                <a:cubicBezTo>
                  <a:pt x="0" y="118283"/>
                  <a:pt x="433" y="120000"/>
                  <a:pt x="966" y="120000"/>
                </a:cubicBezTo>
                <a:lnTo>
                  <a:pt x="119033" y="120000"/>
                </a:lnTo>
                <a:cubicBezTo>
                  <a:pt x="119566" y="120000"/>
                  <a:pt x="120000" y="118283"/>
                  <a:pt x="120000" y="116188"/>
                </a:cubicBezTo>
                <a:lnTo>
                  <a:pt x="120000" y="3811"/>
                </a:lnTo>
                <a:cubicBezTo>
                  <a:pt x="120000" y="1716"/>
                  <a:pt x="119566" y="0"/>
                  <a:pt x="119033" y="0"/>
                </a:cubicBezTo>
                <a:lnTo>
                  <a:pt x="966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Shape 400">
            <a:hlinkClick r:id="rId8"/>
          </p:cNvPr>
          <p:cNvSpPr/>
          <p:nvPr/>
        </p:nvSpPr>
        <p:spPr>
          <a:xfrm>
            <a:off x="4358563" y="5373442"/>
            <a:ext cx="2753519" cy="849557"/>
          </a:xfrm>
          <a:custGeom>
            <a:pathLst>
              <a:path extrusionOk="0" h="120000" w="120000">
                <a:moveTo>
                  <a:pt x="1088" y="0"/>
                </a:moveTo>
                <a:cubicBezTo>
                  <a:pt x="483" y="0"/>
                  <a:pt x="0" y="1572"/>
                  <a:pt x="0" y="3533"/>
                </a:cubicBezTo>
                <a:lnTo>
                  <a:pt x="0" y="116411"/>
                </a:lnTo>
                <a:cubicBezTo>
                  <a:pt x="0" y="118372"/>
                  <a:pt x="483" y="120000"/>
                  <a:pt x="1088" y="120000"/>
                </a:cubicBezTo>
                <a:lnTo>
                  <a:pt x="118911" y="120000"/>
                </a:lnTo>
                <a:cubicBezTo>
                  <a:pt x="119516" y="120000"/>
                  <a:pt x="120000" y="118372"/>
                  <a:pt x="120000" y="116411"/>
                </a:cubicBezTo>
                <a:lnTo>
                  <a:pt x="120000" y="3533"/>
                </a:lnTo>
                <a:cubicBezTo>
                  <a:pt x="120000" y="1572"/>
                  <a:pt x="119516" y="0"/>
                  <a:pt x="118911" y="0"/>
                </a:cubicBezTo>
                <a:lnTo>
                  <a:pt x="1088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Shape 401">
            <a:hlinkClick r:id="rId9"/>
          </p:cNvPr>
          <p:cNvSpPr/>
          <p:nvPr/>
        </p:nvSpPr>
        <p:spPr>
          <a:xfrm>
            <a:off x="7633727" y="5373442"/>
            <a:ext cx="4073043" cy="849557"/>
          </a:xfrm>
          <a:custGeom>
            <a:pathLst>
              <a:path extrusionOk="0" h="120000" w="120000">
                <a:moveTo>
                  <a:pt x="794" y="0"/>
                </a:moveTo>
                <a:cubicBezTo>
                  <a:pt x="361" y="0"/>
                  <a:pt x="0" y="1716"/>
                  <a:pt x="0" y="3811"/>
                </a:cubicBezTo>
                <a:lnTo>
                  <a:pt x="0" y="116188"/>
                </a:lnTo>
                <a:cubicBezTo>
                  <a:pt x="0" y="118283"/>
                  <a:pt x="361" y="120000"/>
                  <a:pt x="794" y="120000"/>
                </a:cubicBezTo>
                <a:lnTo>
                  <a:pt x="119205" y="120000"/>
                </a:lnTo>
                <a:cubicBezTo>
                  <a:pt x="119638" y="120000"/>
                  <a:pt x="120000" y="118283"/>
                  <a:pt x="120000" y="116188"/>
                </a:cubicBezTo>
                <a:lnTo>
                  <a:pt x="120000" y="3811"/>
                </a:lnTo>
                <a:cubicBezTo>
                  <a:pt x="120000" y="1716"/>
                  <a:pt x="119638" y="0"/>
                  <a:pt x="119205" y="0"/>
                </a:cubicBezTo>
                <a:lnTo>
                  <a:pt x="794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Shape 402">
            <a:hlinkClick r:id="rId10"/>
          </p:cNvPr>
          <p:cNvSpPr/>
          <p:nvPr/>
        </p:nvSpPr>
        <p:spPr>
          <a:xfrm>
            <a:off x="7765249" y="2577352"/>
            <a:ext cx="3631010" cy="783036"/>
          </a:xfrm>
          <a:custGeom>
            <a:pathLst>
              <a:path extrusionOk="0" h="120000" w="120000">
                <a:moveTo>
                  <a:pt x="811" y="0"/>
                </a:moveTo>
                <a:cubicBezTo>
                  <a:pt x="361" y="0"/>
                  <a:pt x="0" y="1677"/>
                  <a:pt x="0" y="3772"/>
                </a:cubicBezTo>
                <a:lnTo>
                  <a:pt x="0" y="116227"/>
                </a:lnTo>
                <a:cubicBezTo>
                  <a:pt x="0" y="118322"/>
                  <a:pt x="361" y="120000"/>
                  <a:pt x="811" y="120000"/>
                </a:cubicBezTo>
                <a:lnTo>
                  <a:pt x="119188" y="120000"/>
                </a:lnTo>
                <a:cubicBezTo>
                  <a:pt x="119638" y="120000"/>
                  <a:pt x="120000" y="118322"/>
                  <a:pt x="120000" y="116227"/>
                </a:cubicBezTo>
                <a:lnTo>
                  <a:pt x="120000" y="3772"/>
                </a:lnTo>
                <a:cubicBezTo>
                  <a:pt x="120000" y="1677"/>
                  <a:pt x="119638" y="0"/>
                  <a:pt x="119188" y="0"/>
                </a:cubicBezTo>
                <a:lnTo>
                  <a:pt x="811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Shape 403">
            <a:hlinkClick r:id="rId11"/>
          </p:cNvPr>
          <p:cNvSpPr/>
          <p:nvPr/>
        </p:nvSpPr>
        <p:spPr>
          <a:xfrm>
            <a:off x="5377181" y="1391286"/>
            <a:ext cx="5993211" cy="550372"/>
          </a:xfrm>
          <a:custGeom>
            <a:pathLst>
              <a:path extrusionOk="0" h="120000" w="120000">
                <a:moveTo>
                  <a:pt x="350" y="0"/>
                </a:moveTo>
                <a:cubicBezTo>
                  <a:pt x="155" y="0"/>
                  <a:pt x="0" y="1711"/>
                  <a:pt x="0" y="3805"/>
                </a:cubicBezTo>
                <a:lnTo>
                  <a:pt x="0" y="116194"/>
                </a:lnTo>
                <a:cubicBezTo>
                  <a:pt x="0" y="118288"/>
                  <a:pt x="155" y="120000"/>
                  <a:pt x="350" y="120000"/>
                </a:cubicBezTo>
                <a:lnTo>
                  <a:pt x="119655" y="120000"/>
                </a:lnTo>
                <a:cubicBezTo>
                  <a:pt x="119850" y="120000"/>
                  <a:pt x="120000" y="118288"/>
                  <a:pt x="120000" y="116194"/>
                </a:cubicBezTo>
                <a:lnTo>
                  <a:pt x="120000" y="3805"/>
                </a:lnTo>
                <a:cubicBezTo>
                  <a:pt x="120000" y="1711"/>
                  <a:pt x="119850" y="0"/>
                  <a:pt x="119655" y="0"/>
                </a:cubicBezTo>
                <a:lnTo>
                  <a:pt x="35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Shape 404">
            <a:hlinkClick r:id="rId12"/>
          </p:cNvPr>
          <p:cNvSpPr/>
          <p:nvPr/>
        </p:nvSpPr>
        <p:spPr>
          <a:xfrm>
            <a:off x="3075200" y="2380769"/>
            <a:ext cx="1922463" cy="854869"/>
          </a:xfrm>
          <a:custGeom>
            <a:pathLst>
              <a:path extrusionOk="0" h="120000" w="120000">
                <a:moveTo>
                  <a:pt x="1683" y="0"/>
                </a:moveTo>
                <a:cubicBezTo>
                  <a:pt x="755" y="0"/>
                  <a:pt x="0" y="1694"/>
                  <a:pt x="0" y="3788"/>
                </a:cubicBezTo>
                <a:lnTo>
                  <a:pt x="0" y="116211"/>
                </a:lnTo>
                <a:cubicBezTo>
                  <a:pt x="0" y="118305"/>
                  <a:pt x="755" y="120000"/>
                  <a:pt x="1683" y="120000"/>
                </a:cubicBezTo>
                <a:lnTo>
                  <a:pt x="118316" y="120000"/>
                </a:lnTo>
                <a:cubicBezTo>
                  <a:pt x="119244" y="120000"/>
                  <a:pt x="120000" y="118305"/>
                  <a:pt x="120000" y="116211"/>
                </a:cubicBezTo>
                <a:lnTo>
                  <a:pt x="120000" y="3788"/>
                </a:lnTo>
                <a:cubicBezTo>
                  <a:pt x="120000" y="1694"/>
                  <a:pt x="119244" y="0"/>
                  <a:pt x="118316" y="0"/>
                </a:cubicBezTo>
                <a:lnTo>
                  <a:pt x="1683" y="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190411" y="1151120"/>
            <a:ext cx="11804823" cy="179624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83413" lvl="0" marL="283413" marR="0" rtl="0" algn="l">
              <a:lnSpc>
                <a:spcPct val="117014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98811"/>
              <a:buFont typeface="Helvetica Neue"/>
              <a:buChar char="●"/>
            </a:pPr>
            <a:r>
              <a:rPr b="0" i="0" lang="en-US" sz="3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b="0" i="0" lang="en-US" sz="3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b="0" i="0" lang="en-US" sz="3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4.0 International</a:t>
            </a:r>
            <a:r>
              <a:rPr b="0" i="0" lang="en-US" sz="3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11777330" y="6517388"/>
            <a:ext cx="217902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descr="CC-BY-NC-SA License" id="412" name="Shape 412">
            <a:hlinkClick r:id="rId4"/>
          </p:cNvPr>
          <p:cNvSpPr/>
          <p:nvPr/>
        </p:nvSpPr>
        <p:spPr>
          <a:xfrm>
            <a:off x="3771856" y="3810000"/>
            <a:ext cx="4642248" cy="1624244"/>
          </a:xfrm>
          <a:custGeom>
            <a:pathLst>
              <a:path extrusionOk="0" h="120000" w="120000">
                <a:moveTo>
                  <a:pt x="1816" y="0"/>
                </a:moveTo>
                <a:cubicBezTo>
                  <a:pt x="811" y="0"/>
                  <a:pt x="0" y="2322"/>
                  <a:pt x="0" y="5188"/>
                </a:cubicBezTo>
                <a:lnTo>
                  <a:pt x="0" y="114811"/>
                </a:lnTo>
                <a:cubicBezTo>
                  <a:pt x="0" y="117677"/>
                  <a:pt x="811" y="120000"/>
                  <a:pt x="1816" y="120000"/>
                </a:cubicBezTo>
                <a:lnTo>
                  <a:pt x="118183" y="120000"/>
                </a:lnTo>
                <a:cubicBezTo>
                  <a:pt x="119188" y="120000"/>
                  <a:pt x="120000" y="117677"/>
                  <a:pt x="120000" y="114811"/>
                </a:cubicBezTo>
                <a:lnTo>
                  <a:pt x="120000" y="5188"/>
                </a:lnTo>
                <a:cubicBezTo>
                  <a:pt x="120000" y="2322"/>
                  <a:pt x="119188" y="0"/>
                  <a:pt x="118183" y="0"/>
                </a:cubicBezTo>
                <a:lnTo>
                  <a:pt x="1816" y="0"/>
                </a:lnTo>
                <a:close/>
              </a:path>
            </a:pathLst>
          </a:custGeom>
          <a:noFill/>
          <a:ln cap="flat" cmpd="sng" w="9525">
            <a:solidFill>
              <a:srgbClr val="7C4B3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C-BY-NC-SA License" id="413" name="Shape 413">
            <a:hlinkClick r:id="rId5"/>
          </p:cNvPr>
          <p:cNvSpPr/>
          <p:nvPr/>
        </p:nvSpPr>
        <p:spPr>
          <a:xfrm>
            <a:off x="3771858" y="3810000"/>
            <a:ext cx="4642248" cy="1624244"/>
          </a:xfrm>
          <a:custGeom>
            <a:pathLst>
              <a:path extrusionOk="0" h="120000" w="120000">
                <a:moveTo>
                  <a:pt x="1816" y="0"/>
                </a:moveTo>
                <a:cubicBezTo>
                  <a:pt x="811" y="0"/>
                  <a:pt x="0" y="2322"/>
                  <a:pt x="0" y="5188"/>
                </a:cubicBezTo>
                <a:lnTo>
                  <a:pt x="0" y="114811"/>
                </a:lnTo>
                <a:cubicBezTo>
                  <a:pt x="0" y="117677"/>
                  <a:pt x="811" y="120000"/>
                  <a:pt x="1816" y="120000"/>
                </a:cubicBezTo>
                <a:lnTo>
                  <a:pt x="118183" y="120000"/>
                </a:lnTo>
                <a:cubicBezTo>
                  <a:pt x="119188" y="120000"/>
                  <a:pt x="120000" y="117677"/>
                  <a:pt x="120000" y="114811"/>
                </a:cubicBezTo>
                <a:lnTo>
                  <a:pt x="120000" y="5188"/>
                </a:lnTo>
                <a:cubicBezTo>
                  <a:pt x="120000" y="2322"/>
                  <a:pt x="119188" y="0"/>
                  <a:pt x="118183" y="0"/>
                </a:cubicBezTo>
                <a:lnTo>
                  <a:pt x="1816" y="0"/>
                </a:lnTo>
                <a:close/>
              </a:path>
            </a:pathLst>
          </a:custGeom>
          <a:noFill/>
          <a:ln cap="flat" cmpd="sng" w="9525">
            <a:solidFill>
              <a:srgbClr val="7C4B3B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4294967295" type="title"/>
          </p:nvPr>
        </p:nvSpPr>
        <p:spPr>
          <a:xfrm>
            <a:off x="259898" y="103056"/>
            <a:ext cx="9074151" cy="936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36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Trainings @ Software University (SoftUni)</a:t>
            </a:r>
          </a:p>
        </p:txBody>
      </p:sp>
      <p:sp>
        <p:nvSpPr>
          <p:cNvPr id="419" name="Shape 419"/>
          <p:cNvSpPr txBox="1"/>
          <p:nvPr>
            <p:ph idx="4294967295" type="body"/>
          </p:nvPr>
        </p:nvSpPr>
        <p:spPr>
          <a:xfrm>
            <a:off x="259896" y="1039678"/>
            <a:ext cx="9434516" cy="563938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04746" lvl="0" marL="3047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indent="-241192" lvl="1" marL="60949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Helvetica Neue"/>
              <a:buChar char="●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softuni.bg</a:t>
            </a:r>
            <a:r>
              <a:rPr b="0" i="0" lang="en-US" sz="29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04746" lvl="0" marL="30474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</a:t>
            </a:r>
          </a:p>
          <a:p>
            <a:pPr indent="-241192" lvl="1" marL="60949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Helvetica Neue"/>
              <a:buChar char="●"/>
            </a:pPr>
            <a:r>
              <a:rPr b="0" i="0" lang="en-US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softuni.org</a:t>
            </a:r>
          </a:p>
          <a:p>
            <a:pPr indent="-304746" lvl="1" marL="30474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indent="-241192" lvl="1" marL="60949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Helvetica Neue"/>
              <a:buChar char="●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indent="-304746" lvl="1" marL="30474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 University Forums</a:t>
            </a:r>
          </a:p>
          <a:p>
            <a:pPr indent="-317392" lvl="2" marL="60949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Helvetica Neue"/>
              <a:buChar char="●"/>
            </a:pPr>
            <a:r>
              <a:rPr b="0" i="0" lang="en-US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forum.softuni.bg</a:t>
            </a:r>
          </a:p>
        </p:txBody>
      </p:sp>
      <p:sp>
        <p:nvSpPr>
          <p:cNvPr descr="Software University  http://softuni.bg" id="420" name="Shape 420">
            <a:hlinkClick r:id="rId7"/>
          </p:cNvPr>
          <p:cNvSpPr/>
          <p:nvPr/>
        </p:nvSpPr>
        <p:spPr>
          <a:xfrm>
            <a:off x="9726400" y="914400"/>
            <a:ext cx="1701008" cy="1570038"/>
          </a:xfrm>
          <a:custGeom>
            <a:pathLst>
              <a:path extrusionOk="0" h="120000" w="120000">
                <a:moveTo>
                  <a:pt x="866" y="0"/>
                </a:moveTo>
                <a:cubicBezTo>
                  <a:pt x="388" y="0"/>
                  <a:pt x="0" y="422"/>
                  <a:pt x="0" y="938"/>
                </a:cubicBezTo>
                <a:lnTo>
                  <a:pt x="0" y="119061"/>
                </a:lnTo>
                <a:cubicBezTo>
                  <a:pt x="0" y="119577"/>
                  <a:pt x="388" y="120000"/>
                  <a:pt x="866" y="120000"/>
                </a:cubicBezTo>
                <a:lnTo>
                  <a:pt x="119133" y="120000"/>
                </a:lnTo>
                <a:cubicBezTo>
                  <a:pt x="119611" y="120000"/>
                  <a:pt x="120000" y="119577"/>
                  <a:pt x="120000" y="119061"/>
                </a:cubicBezTo>
                <a:lnTo>
                  <a:pt x="120000" y="938"/>
                </a:lnTo>
                <a:cubicBezTo>
                  <a:pt x="120000" y="422"/>
                  <a:pt x="119611" y="0"/>
                  <a:pt x="119133" y="0"/>
                </a:cubicBezTo>
                <a:lnTo>
                  <a:pt x="866" y="0"/>
                </a:lnTo>
                <a:close/>
              </a:path>
            </a:pathLst>
          </a:custGeom>
          <a:noFill/>
          <a:ln cap="flat" cmpd="sng" w="12700">
            <a:solidFill>
              <a:srgbClr val="00B0F0">
                <a:alpha val="49411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Shape 42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80210" y="3145319"/>
            <a:ext cx="2286199" cy="24900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Software University  http://softuni.bg" id="422" name="Shape 422">
            <a:hlinkClick r:id="rId10"/>
          </p:cNvPr>
          <p:cNvSpPr/>
          <p:nvPr/>
        </p:nvSpPr>
        <p:spPr>
          <a:xfrm>
            <a:off x="9726400" y="914400"/>
            <a:ext cx="1701007" cy="1570038"/>
          </a:xfrm>
          <a:custGeom>
            <a:pathLst>
              <a:path extrusionOk="0" h="120000" w="120000">
                <a:moveTo>
                  <a:pt x="866" y="0"/>
                </a:moveTo>
                <a:cubicBezTo>
                  <a:pt x="388" y="0"/>
                  <a:pt x="0" y="422"/>
                  <a:pt x="0" y="938"/>
                </a:cubicBezTo>
                <a:lnTo>
                  <a:pt x="0" y="119061"/>
                </a:lnTo>
                <a:cubicBezTo>
                  <a:pt x="0" y="119577"/>
                  <a:pt x="388" y="120000"/>
                  <a:pt x="866" y="120000"/>
                </a:cubicBezTo>
                <a:lnTo>
                  <a:pt x="119133" y="120000"/>
                </a:lnTo>
                <a:cubicBezTo>
                  <a:pt x="119611" y="120000"/>
                  <a:pt x="120000" y="119577"/>
                  <a:pt x="120000" y="119061"/>
                </a:cubicBezTo>
                <a:lnTo>
                  <a:pt x="120000" y="938"/>
                </a:lnTo>
                <a:cubicBezTo>
                  <a:pt x="120000" y="422"/>
                  <a:pt x="119611" y="0"/>
                  <a:pt x="119133" y="0"/>
                </a:cubicBezTo>
                <a:lnTo>
                  <a:pt x="866" y="0"/>
                </a:lnTo>
                <a:close/>
              </a:path>
            </a:pathLst>
          </a:custGeom>
          <a:noFill/>
          <a:ln cap="flat" cmpd="sng" w="12700">
            <a:solidFill>
              <a:srgbClr val="00B0F0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descr="Software University Foundation  http://softuni.org" id="423" name="Shape 423"/>
          <p:cNvGrpSpPr/>
          <p:nvPr/>
        </p:nvGrpSpPr>
        <p:grpSpPr>
          <a:xfrm>
            <a:off x="9457096" y="2865599"/>
            <a:ext cx="2269873" cy="874919"/>
            <a:chOff x="-1" y="-1"/>
            <a:chExt cx="2269871" cy="874917"/>
          </a:xfrm>
        </p:grpSpPr>
        <p:sp>
          <p:nvSpPr>
            <p:cNvPr id="424" name="Shape 424"/>
            <p:cNvSpPr/>
            <p:nvPr/>
          </p:nvSpPr>
          <p:spPr>
            <a:xfrm>
              <a:off x="-1" y="-1"/>
              <a:ext cx="2269871" cy="874917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solidFill>
              <a:srgbClr val="231F20">
                <a:alpha val="49803"/>
              </a:srgbClr>
            </a:solidFill>
            <a:ln>
              <a:noFill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09934" y="102117"/>
              <a:ext cx="2050070" cy="670599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</p:sp>
        <p:sp>
          <p:nvSpPr>
            <p:cNvPr id="426" name="Shape 426"/>
            <p:cNvSpPr/>
            <p:nvPr/>
          </p:nvSpPr>
          <p:spPr>
            <a:xfrm>
              <a:off x="0" y="0"/>
              <a:ext cx="2269870" cy="874916"/>
            </a:xfrm>
            <a:custGeom>
              <a:pathLst>
                <a:path extrusionOk="0" h="120000" w="120000">
                  <a:moveTo>
                    <a:pt x="0" y="4727"/>
                  </a:moveTo>
                  <a:lnTo>
                    <a:pt x="0" y="4727"/>
                  </a:lnTo>
                  <a:cubicBezTo>
                    <a:pt x="0" y="2116"/>
                    <a:pt x="816" y="0"/>
                    <a:pt x="1822" y="0"/>
                  </a:cubicBezTo>
                  <a:lnTo>
                    <a:pt x="118177" y="0"/>
                  </a:lnTo>
                  <a:lnTo>
                    <a:pt x="118177" y="0"/>
                  </a:lnTo>
                  <a:cubicBezTo>
                    <a:pt x="119183" y="0"/>
                    <a:pt x="120000" y="2116"/>
                    <a:pt x="120000" y="4727"/>
                  </a:cubicBezTo>
                  <a:lnTo>
                    <a:pt x="120000" y="115272"/>
                  </a:lnTo>
                  <a:lnTo>
                    <a:pt x="120000" y="115272"/>
                  </a:lnTo>
                  <a:cubicBezTo>
                    <a:pt x="120000" y="117883"/>
                    <a:pt x="119183" y="120000"/>
                    <a:pt x="118177" y="120000"/>
                  </a:cubicBezTo>
                  <a:lnTo>
                    <a:pt x="1822" y="120000"/>
                  </a:lnTo>
                  <a:lnTo>
                    <a:pt x="1822" y="120000"/>
                  </a:lnTo>
                  <a:cubicBezTo>
                    <a:pt x="816" y="120000"/>
                    <a:pt x="0" y="117883"/>
                    <a:pt x="0" y="11527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87D0E">
                  <a:alpha val="4000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45700" rIns="45700" wrap="square" tIns="45700">
              <a:no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oftware University @ Facebook  http://www.facebook.com/SoftwareUniversity" id="427" name="Shape 427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75536" y="4064267"/>
            <a:ext cx="1003035" cy="101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- Forum  http://forum.softuni.bg" id="428" name="Shape 428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109334" y="5410200"/>
            <a:ext cx="970117" cy="96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73299" y="4956292"/>
            <a:ext cx="9832200" cy="774901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05181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806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Introducing Symfony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73299" y="5712542"/>
            <a:ext cx="9832200" cy="68820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Advantages of The Framework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5" y="866750"/>
            <a:ext cx="3519224" cy="3635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mfony2-Framework-for-Web-Application-Development.jpg" id="126" name="Shape 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7171" y="809386"/>
            <a:ext cx="6936485" cy="37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88814" y="40341"/>
            <a:ext cx="9577598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Introducing Symfony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11843932" y="6517388"/>
            <a:ext cx="151301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3075" y="1523824"/>
            <a:ext cx="3680941" cy="357533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5468138" y="3284588"/>
            <a:ext cx="4302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595138" y="3411588"/>
            <a:ext cx="4302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rIns="45700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05099" y="1680887"/>
            <a:ext cx="15620577" cy="481791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340894" lvl="0" marL="340894" marR="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MVC Architecture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Great Set of Components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Active community </a:t>
            </a:r>
          </a:p>
          <a:p>
            <a:pPr indent="-340894" lvl="0" marL="340894" marR="0" rtl="0" algn="l">
              <a:lnSpc>
                <a:spcPct val="117647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•"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Good documentation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73299" y="4956292"/>
            <a:ext cx="9832321" cy="77488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-305181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806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Install &amp; Configure Symfony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173299" y="5712542"/>
            <a:ext cx="9832321" cy="68825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5400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Symfony Installer &amp; Composer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155" y="866750"/>
            <a:ext cx="3519153" cy="36357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come.png"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2000" y="681812"/>
            <a:ext cx="6871943" cy="400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2" type="sldNum"/>
          </p:nvPr>
        </p:nvSpPr>
        <p:spPr>
          <a:xfrm>
            <a:off x="11843932" y="6517388"/>
            <a:ext cx="151301" cy="211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635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90411" y="1066800"/>
            <a:ext cx="11804702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install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Symfony Installer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execute:</a:t>
            </a:r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188815" y="40339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Installer </a:t>
            </a:r>
          </a:p>
        </p:txBody>
      </p:sp>
      <p:grpSp>
        <p:nvGrpSpPr>
          <p:cNvPr id="152" name="Shape 152"/>
          <p:cNvGrpSpPr/>
          <p:nvPr/>
        </p:nvGrpSpPr>
        <p:grpSpPr>
          <a:xfrm>
            <a:off x="245936" y="1848227"/>
            <a:ext cx="11687428" cy="1341328"/>
            <a:chOff x="0" y="0"/>
            <a:chExt cx="11687427" cy="1341327"/>
          </a:xfrm>
        </p:grpSpPr>
        <p:sp>
          <p:nvSpPr>
            <p:cNvPr id="153" name="Shape 153"/>
            <p:cNvSpPr/>
            <p:nvPr/>
          </p:nvSpPr>
          <p:spPr>
            <a:xfrm>
              <a:off x="0" y="0"/>
              <a:ext cx="11687427" cy="1313528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cap="flat" cmpd="sng" w="12700">
              <a:solidFill>
                <a:srgbClr val="C7BF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0"/>
              <a:ext cx="11687427" cy="1341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950" lIns="107950" rIns="107950" wrap="square" tIns="107950">
              <a:noAutofit/>
            </a:bodyPr>
            <a:lstStyle/>
            <a:p>
              <a:pPr indent="-177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php -r "readfile('https://symfony.com/installer');" &gt; symfony </a:t>
              </a: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240469" y="4127006"/>
            <a:ext cx="11698362" cy="2294980"/>
            <a:chOff x="-1" y="0"/>
            <a:chExt cx="11698360" cy="2294979"/>
          </a:xfrm>
        </p:grpSpPr>
        <p:sp>
          <p:nvSpPr>
            <p:cNvPr id="156" name="Shape 156"/>
            <p:cNvSpPr/>
            <p:nvPr/>
          </p:nvSpPr>
          <p:spPr>
            <a:xfrm>
              <a:off x="-1" y="37758"/>
              <a:ext cx="11698360" cy="2257221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cap="flat" cmpd="sng" w="12700">
              <a:solidFill>
                <a:srgbClr val="C7BF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-1" y="0"/>
              <a:ext cx="11698360" cy="2236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950" lIns="107950" rIns="107950" wrap="square" tIns="107950">
              <a:noAutofit/>
            </a:bodyPr>
            <a:lstStyle/>
            <a:p>
              <a:pPr indent="-177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sudo </a:t>
              </a:r>
              <a:r>
                <a:rPr b="1" i="0" lang="en-US" sz="2800" u="none" cap="none" strike="noStrike">
                  <a:solidFill>
                    <a:srgbClr val="F3CD60"/>
                  </a:solidFill>
                  <a:latin typeface="Consolas"/>
                  <a:ea typeface="Consolas"/>
                  <a:cs typeface="Consolas"/>
                  <a:sym typeface="Consolas"/>
                </a:rPr>
                <a:t>mkdir</a:t>
              </a: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- p /usr/local/bin</a:t>
              </a:r>
            </a:p>
            <a:p>
              <a:pPr indent="-17780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sudo </a:t>
              </a:r>
              <a:r>
                <a:rPr b="1" i="0" lang="en-US" sz="2800" u="none" cap="none" strike="noStrike">
                  <a:solidFill>
                    <a:srgbClr val="F3CD60"/>
                  </a:solidFill>
                  <a:latin typeface="Consolas"/>
                  <a:ea typeface="Consolas"/>
                  <a:cs typeface="Consolas"/>
                  <a:sym typeface="Consolas"/>
                </a:rPr>
                <a:t>curl</a:t>
              </a: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- LsS https://symfony.com/installer -o /usr/local/ bin/symfony</a:t>
              </a:r>
            </a:p>
            <a:p>
              <a:pPr indent="-17780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sudo </a:t>
              </a:r>
              <a:r>
                <a:rPr b="1" i="0" lang="en-US" sz="2800" u="none" cap="none" strike="noStrike">
                  <a:solidFill>
                    <a:srgbClr val="F3CD60"/>
                  </a:solidFill>
                  <a:latin typeface="Consolas"/>
                  <a:ea typeface="Consolas"/>
                  <a:cs typeface="Consolas"/>
                  <a:sym typeface="Consolas"/>
                </a:rPr>
                <a:t>chmod</a:t>
              </a: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a+x /usr/local/bin/symfony</a:t>
              </a:r>
            </a:p>
          </p:txBody>
        </p:sp>
      </p:grpSp>
      <p:sp>
        <p:nvSpPr>
          <p:cNvPr id="158" name="Shape 158"/>
          <p:cNvSpPr/>
          <p:nvPr/>
        </p:nvSpPr>
        <p:spPr>
          <a:xfrm>
            <a:off x="200993" y="3296549"/>
            <a:ext cx="11687427" cy="61972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install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Symfony Installer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3400" u="none" cap="none" strike="noStrike">
                <a:solidFill>
                  <a:srgbClr val="F3CD60"/>
                </a:solidFill>
                <a:latin typeface="Calibri"/>
                <a:ea typeface="Calibri"/>
                <a:cs typeface="Calibri"/>
                <a:sym typeface="Calibri"/>
              </a:rPr>
              <a:t>macOS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88815" y="40338"/>
            <a:ext cx="9577500" cy="111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Symfony Installer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249974" y="1763042"/>
            <a:ext cx="11658226" cy="758282"/>
            <a:chOff x="-10564" y="-92387"/>
            <a:chExt cx="11658225" cy="758281"/>
          </a:xfrm>
        </p:grpSpPr>
        <p:sp>
          <p:nvSpPr>
            <p:cNvPr id="165" name="Shape 165"/>
            <p:cNvSpPr/>
            <p:nvPr/>
          </p:nvSpPr>
          <p:spPr>
            <a:xfrm>
              <a:off x="-10564" y="-23190"/>
              <a:ext cx="11658225" cy="689084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cap="flat" cmpd="sng" w="12700">
              <a:solidFill>
                <a:srgbClr val="C7BFA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45700" rIns="45700" wrap="square" tIns="45700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29337" y="-92387"/>
              <a:ext cx="11618324" cy="631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950" lIns="107950" rIns="107950" wrap="square" tIns="107950">
              <a:noAutofit/>
            </a:bodyPr>
            <a:lstStyle/>
            <a:p>
              <a:pPr indent="-1778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EEDC"/>
                </a:buClr>
                <a:buSzPct val="100000"/>
                <a:buFont typeface="Consolas"/>
                <a:buNone/>
              </a:pPr>
              <a:r>
                <a:rPr b="1" i="0" lang="en-US" sz="2800" u="none" cap="none" strike="noStrik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symfony new my_project_name</a:t>
              </a:r>
            </a:p>
          </p:txBody>
        </p:sp>
      </p:grp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21" y="2730720"/>
            <a:ext cx="11619580" cy="36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" type="body"/>
          </p:nvPr>
        </p:nvSpPr>
        <p:spPr>
          <a:xfrm>
            <a:off x="217606" y="1035110"/>
            <a:ext cx="11744088" cy="6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install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Symfony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190411" y="1066800"/>
            <a:ext cx="11804702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-215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Helvetica Neue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install </a:t>
            </a:r>
            <a:r>
              <a:rPr b="0" i="0" lang="en-US" sz="3400" u="none" cap="none" strike="noStrike">
                <a:solidFill>
                  <a:srgbClr val="F7D096"/>
                </a:solidFill>
                <a:latin typeface="Calibri"/>
                <a:ea typeface="Calibri"/>
                <a:cs typeface="Calibri"/>
                <a:sym typeface="Calibri"/>
              </a:rPr>
              <a:t>Composer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go to</a:t>
            </a:r>
            <a:r>
              <a:rPr b="0" i="0" lang="en-US" sz="3400" u="none" cap="none" strike="noStrike">
                <a:solidFill>
                  <a:srgbClr val="FBFB1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https://getcomposer.org/download/</a:t>
            </a:r>
            <a:r>
              <a:rPr b="0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follow instructions.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188815" y="40338"/>
            <a:ext cx="9577597" cy="1110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ct val="100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Composer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199" y="2521444"/>
            <a:ext cx="11761811" cy="103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 16x9">
  <a:themeElements>
    <a:clrScheme name="SoftUni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 16x9">
  <a:themeElements>
    <a:clrScheme name="SoftUni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