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793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366412" y="314300"/>
            <a:ext cx="7382342" cy="2000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366412" y="2346299"/>
            <a:ext cx="7382342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760412" y="4164081"/>
            <a:ext cx="3187614" cy="525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/>
          <p:nvPr>
            <p:ph idx="3" type="pic"/>
          </p:nvPr>
        </p:nvSpPr>
        <p:spPr>
          <a:xfrm>
            <a:off x="4366412" y="4191000"/>
            <a:ext cx="738234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4" type="body"/>
          </p:nvPr>
        </p:nvSpPr>
        <p:spPr>
          <a:xfrm>
            <a:off x="760411" y="4633979"/>
            <a:ext cx="3187617" cy="44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5" type="body"/>
          </p:nvPr>
        </p:nvSpPr>
        <p:spPr>
          <a:xfrm>
            <a:off x="760412" y="5011668"/>
            <a:ext cx="3187614" cy="395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6" type="body"/>
          </p:nvPr>
        </p:nvSpPr>
        <p:spPr>
          <a:xfrm>
            <a:off x="760412" y="5394602"/>
            <a:ext cx="3187614" cy="363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7" type="body"/>
          </p:nvPr>
        </p:nvSpPr>
        <p:spPr>
          <a:xfrm>
            <a:off x="760412" y="5735766"/>
            <a:ext cx="3187614" cy="33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12812" y="4953000"/>
            <a:ext cx="10363201" cy="820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12812" y="5754966"/>
            <a:ext cx="10363201" cy="719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1529383" y="6400801"/>
            <a:ext cx="10482606" cy="363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425" lvl="1" marL="508165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057" lvl="2" marL="821597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930" lvl="3" marL="113627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8329" lvl="4" marL="1452469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1" y="261000"/>
            <a:ext cx="2049688" cy="6698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188815" y="40340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>
            <a:hlinkClick r:id="rId4"/>
          </p:cNvPr>
          <p:cNvSpPr/>
          <p:nvPr/>
        </p:nvSpPr>
        <p:spPr>
          <a:xfrm rot="322982">
            <a:off x="10067413" y="2249459"/>
            <a:ext cx="21539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39" name="Shape 39">
            <a:hlinkClick r:id="rId5"/>
          </p:cNvPr>
          <p:cNvSpPr/>
          <p:nvPr/>
        </p:nvSpPr>
        <p:spPr>
          <a:xfrm rot="-969481">
            <a:off x="7567720" y="4353754"/>
            <a:ext cx="21539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0" name="Shape 40">
            <a:hlinkClick r:id="rId6"/>
          </p:cNvPr>
          <p:cNvSpPr/>
          <p:nvPr/>
        </p:nvSpPr>
        <p:spPr>
          <a:xfrm>
            <a:off x="11500162" y="4679636"/>
            <a:ext cx="160100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7"/>
          </p:cNvPr>
          <p:cNvSpPr/>
          <p:nvPr/>
        </p:nvSpPr>
        <p:spPr>
          <a:xfrm rot="-628738">
            <a:off x="6094039" y="6118156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8"/>
          </p:cNvPr>
          <p:cNvSpPr/>
          <p:nvPr/>
        </p:nvSpPr>
        <p:spPr>
          <a:xfrm rot="569019">
            <a:off x="9157520" y="4025579"/>
            <a:ext cx="204265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9"/>
          </p:cNvPr>
          <p:cNvSpPr/>
          <p:nvPr/>
        </p:nvSpPr>
        <p:spPr>
          <a:xfrm rot="219683">
            <a:off x="7047913" y="2557269"/>
            <a:ext cx="237640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10"/>
          </p:cNvPr>
          <p:cNvSpPr/>
          <p:nvPr/>
        </p:nvSpPr>
        <p:spPr>
          <a:xfrm rot="-627733">
            <a:off x="11754158" y="2329902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11"/>
          </p:cNvPr>
          <p:cNvSpPr/>
          <p:nvPr/>
        </p:nvSpPr>
        <p:spPr>
          <a:xfrm rot="562174">
            <a:off x="11775862" y="3440236"/>
            <a:ext cx="160100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2"/>
          </p:cNvPr>
          <p:cNvSpPr/>
          <p:nvPr/>
        </p:nvSpPr>
        <p:spPr>
          <a:xfrm rot="571210">
            <a:off x="11138548" y="5617847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456909" y="2405716"/>
            <a:ext cx="2332709" cy="239310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 rot="-650283">
            <a:off x="2876735" y="3291174"/>
            <a:ext cx="4224574" cy="97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6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11777332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90413" y="1151121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6" lvl="0" marL="304746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2948" lvl="1" marL="623968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9300" lvl="2" marL="94512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7995" lvl="3" marL="1268616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575" lvl="4" marL="1594996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Noto Sans Symbols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88815" y="40340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1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ource Code Examp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24012" y="1892118"/>
            <a:ext cx="10940799" cy="1689281"/>
          </a:xfrm>
          <a:prstGeom prst="rect">
            <a:avLst/>
          </a:prstGeom>
          <a:solidFill>
            <a:srgbClr val="D9D5C7">
              <a:alpha val="24313"/>
            </a:srgbClr>
          </a:solidFill>
          <a:ln cap="flat" cmpd="sng" w="9525">
            <a:solidFill>
              <a:srgbClr val="C7BF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88815" y="40338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529383" y="6400801"/>
            <a:ext cx="10482606" cy="3635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0473" lvl="1" marL="508165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1841" lvl="2" marL="821597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1969" lvl="3" marL="1136269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570" lvl="4" marL="1452468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0" y="261000"/>
            <a:ext cx="2049688" cy="66987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>
            <a:hlinkClick r:id="rId4"/>
          </p:cNvPr>
          <p:cNvSpPr/>
          <p:nvPr/>
        </p:nvSpPr>
        <p:spPr>
          <a:xfrm rot="322982">
            <a:off x="10067412" y="2249458"/>
            <a:ext cx="215391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8" name="Shape 68">
            <a:hlinkClick r:id="rId5"/>
          </p:cNvPr>
          <p:cNvSpPr/>
          <p:nvPr/>
        </p:nvSpPr>
        <p:spPr>
          <a:xfrm rot="-969481">
            <a:off x="7567720" y="4353754"/>
            <a:ext cx="215391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9" name="Shape 69">
            <a:hlinkClick r:id="rId6"/>
          </p:cNvPr>
          <p:cNvSpPr/>
          <p:nvPr/>
        </p:nvSpPr>
        <p:spPr>
          <a:xfrm>
            <a:off x="11500160" y="4679634"/>
            <a:ext cx="160101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0" name="Shape 70">
            <a:hlinkClick r:id="rId7"/>
          </p:cNvPr>
          <p:cNvSpPr/>
          <p:nvPr/>
        </p:nvSpPr>
        <p:spPr>
          <a:xfrm rot="-628738">
            <a:off x="6094038" y="6118156"/>
            <a:ext cx="169428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1" name="Shape 71">
            <a:hlinkClick r:id="rId8"/>
          </p:cNvPr>
          <p:cNvSpPr/>
          <p:nvPr/>
        </p:nvSpPr>
        <p:spPr>
          <a:xfrm rot="569019">
            <a:off x="9157519" y="4025578"/>
            <a:ext cx="204265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2" name="Shape 72">
            <a:hlinkClick r:id="rId9"/>
          </p:cNvPr>
          <p:cNvSpPr/>
          <p:nvPr/>
        </p:nvSpPr>
        <p:spPr>
          <a:xfrm rot="219683">
            <a:off x="7047912" y="2557268"/>
            <a:ext cx="237641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3" name="Shape 73">
            <a:hlinkClick r:id="rId10"/>
          </p:cNvPr>
          <p:cNvSpPr/>
          <p:nvPr/>
        </p:nvSpPr>
        <p:spPr>
          <a:xfrm rot="-627733">
            <a:off x="11754157" y="2329902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4" name="Shape 74">
            <a:hlinkClick r:id="rId11"/>
          </p:cNvPr>
          <p:cNvSpPr/>
          <p:nvPr/>
        </p:nvSpPr>
        <p:spPr>
          <a:xfrm rot="562174">
            <a:off x="11775861" y="3440234"/>
            <a:ext cx="160101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5" name="Shape 75">
            <a:hlinkClick r:id="rId12"/>
          </p:cNvPr>
          <p:cNvSpPr/>
          <p:nvPr/>
        </p:nvSpPr>
        <p:spPr>
          <a:xfrm rot="571210">
            <a:off x="11138547" y="5617846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456909" y="2405714"/>
            <a:ext cx="2332709" cy="239310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 rot="-650283">
            <a:off x="2876735" y="3291173"/>
            <a:ext cx="4224574" cy="97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6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8965" y="92074"/>
            <a:ext cx="1096137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://www.superhosting.bg/" TargetMode="External"/><Relationship Id="rId10" Type="http://schemas.openxmlformats.org/officeDocument/2006/relationships/hyperlink" Target="http://netpeak.bg/" TargetMode="External"/><Relationship Id="rId12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oftuni.bg/course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hyperlink" Target="http://www.infragistics.com/" TargetMode="External"/><Relationship Id="rId5" Type="http://schemas.openxmlformats.org/officeDocument/2006/relationships/hyperlink" Target="http://xs-software.com/" TargetMode="External"/><Relationship Id="rId6" Type="http://schemas.openxmlformats.org/officeDocument/2006/relationships/hyperlink" Target="http://smartit.bg/" TargetMode="External"/><Relationship Id="rId7" Type="http://schemas.openxmlformats.org/officeDocument/2006/relationships/hyperlink" Target="http://www.softwaregroup-bg.com/" TargetMode="External"/><Relationship Id="rId8" Type="http://schemas.openxmlformats.org/officeDocument/2006/relationships/hyperlink" Target="http://www.indeavr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hyperlink" Target="http://forum.softuni.bg/" TargetMode="External"/><Relationship Id="rId13" Type="http://schemas.openxmlformats.org/officeDocument/2006/relationships/image" Target="../media/image37.png"/><Relationship Id="rId1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43924" y="457200"/>
            <a:ext cx="11896350" cy="147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Controllers, Templating, Forms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3579812" y="1965299"/>
            <a:ext cx="7910301" cy="1311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0" lvl="0" marL="0" marR="0" rtl="0" algn="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Returning Views, using Twig, submitting forms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84212" y="4583300"/>
            <a:ext cx="3187614" cy="525136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1778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lang="en-US" sz="2800">
                <a:solidFill>
                  <a:srgbClr val="EE792A"/>
                </a:solidFill>
              </a:rPr>
              <a:t>Veselin Malezanov</a:t>
            </a:r>
          </a:p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684211" y="5053198"/>
            <a:ext cx="3187617" cy="44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4605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87" name="Shape 87"/>
          <p:cNvSpPr txBox="1"/>
          <p:nvPr>
            <p:ph idx="6" type="body"/>
          </p:nvPr>
        </p:nvSpPr>
        <p:spPr>
          <a:xfrm>
            <a:off x="684212" y="5499803"/>
            <a:ext cx="3187614" cy="363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143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88" name="Shape 88"/>
          <p:cNvSpPr txBox="1"/>
          <p:nvPr>
            <p:ph idx="7" type="body"/>
          </p:nvPr>
        </p:nvSpPr>
        <p:spPr>
          <a:xfrm>
            <a:off x="684212" y="5840964"/>
            <a:ext cx="3187614" cy="33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016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grpSp>
        <p:nvGrpSpPr>
          <p:cNvPr descr="CC-BY-NC-SA License" id="89" name="Shape 89"/>
          <p:cNvGrpSpPr/>
          <p:nvPr/>
        </p:nvGrpSpPr>
        <p:grpSpPr>
          <a:xfrm>
            <a:off x="745779" y="3219089"/>
            <a:ext cx="2175530" cy="761170"/>
            <a:chOff x="-1" y="0"/>
            <a:chExt cx="2175529" cy="761168"/>
          </a:xfrm>
        </p:grpSpPr>
        <p:sp>
          <p:nvSpPr>
            <p:cNvPr id="90" name="Shape 90"/>
            <p:cNvSpPr/>
            <p:nvPr/>
          </p:nvSpPr>
          <p:spPr>
            <a:xfrm>
              <a:off x="-1" y="0"/>
              <a:ext cx="2175529" cy="761168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738" y="0"/>
                    <a:pt x="1655" y="0"/>
                  </a:cubicBezTo>
                  <a:lnTo>
                    <a:pt x="118344" y="0"/>
                  </a:lnTo>
                  <a:cubicBezTo>
                    <a:pt x="119261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261" y="120000"/>
                    <a:pt x="118344" y="120000"/>
                  </a:cubicBezTo>
                  <a:lnTo>
                    <a:pt x="1655" y="120000"/>
                  </a:lnTo>
                  <a:cubicBezTo>
                    <a:pt x="738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411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0"/>
              <a:ext cx="2175529" cy="761168"/>
            </a:xfrm>
            <a:custGeom>
              <a:pathLst>
                <a:path extrusionOk="0" h="120000" w="120000">
                  <a:moveTo>
                    <a:pt x="1661" y="0"/>
                  </a:moveTo>
                  <a:cubicBezTo>
                    <a:pt x="750" y="0"/>
                    <a:pt x="0" y="2144"/>
                    <a:pt x="0" y="4755"/>
                  </a:cubicBezTo>
                  <a:lnTo>
                    <a:pt x="0" y="115244"/>
                  </a:lnTo>
                  <a:cubicBezTo>
                    <a:pt x="0" y="117855"/>
                    <a:pt x="750" y="120000"/>
                    <a:pt x="1661" y="120000"/>
                  </a:cubicBezTo>
                  <a:lnTo>
                    <a:pt x="118338" y="120000"/>
                  </a:lnTo>
                  <a:cubicBezTo>
                    <a:pt x="119250" y="120000"/>
                    <a:pt x="120000" y="117855"/>
                    <a:pt x="120000" y="115244"/>
                  </a:cubicBezTo>
                  <a:lnTo>
                    <a:pt x="120000" y="4755"/>
                  </a:lnTo>
                  <a:cubicBezTo>
                    <a:pt x="120000" y="2144"/>
                    <a:pt x="119250" y="0"/>
                    <a:pt x="118338" y="0"/>
                  </a:cubicBezTo>
                  <a:lnTo>
                    <a:pt x="166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9411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" name="Shape 9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191" l="0" r="0" t="2192"/>
          <a:stretch/>
        </p:blipFill>
        <p:spPr>
          <a:xfrm>
            <a:off x="5716196" y="4963888"/>
            <a:ext cx="2352025" cy="121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Code Wizard  http://softuni.bg"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584612" y="3968767"/>
            <a:ext cx="2128798" cy="233836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 rot="576163">
            <a:off x="4548929" y="3806011"/>
            <a:ext cx="2625784" cy="74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0D9"/>
              </a:buClr>
              <a:buSzPct val="100000"/>
              <a:buFont typeface="Calibri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b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MVC Frameworks</a:t>
            </a:r>
          </a:p>
        </p:txBody>
      </p:sp>
      <p:grpSp>
        <p:nvGrpSpPr>
          <p:cNvPr descr="Software University Foundation  http://softuni.org" id="95" name="Shape 95"/>
          <p:cNvGrpSpPr/>
          <p:nvPr/>
        </p:nvGrpSpPr>
        <p:grpSpPr>
          <a:xfrm>
            <a:off x="745779" y="2057398"/>
            <a:ext cx="2175530" cy="838558"/>
            <a:chOff x="-1" y="-1"/>
            <a:chExt cx="2175529" cy="838556"/>
          </a:xfrm>
        </p:grpSpPr>
        <p:sp>
          <p:nvSpPr>
            <p:cNvPr id="96" name="Shape 96"/>
            <p:cNvSpPr/>
            <p:nvPr/>
          </p:nvSpPr>
          <p:spPr>
            <a:xfrm>
              <a:off x="-1" y="-1"/>
              <a:ext cx="2175529" cy="838556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411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-1" y="-1"/>
              <a:ext cx="2175529" cy="838556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2449" y="4730727"/>
            <a:ext cx="1957810" cy="190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9538" y="4747735"/>
            <a:ext cx="1338879" cy="1646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CC-BY-NC-SA License" id="100" name="Shape 100"/>
          <p:cNvGrpSpPr/>
          <p:nvPr/>
        </p:nvGrpSpPr>
        <p:grpSpPr>
          <a:xfrm>
            <a:off x="745781" y="3219090"/>
            <a:ext cx="2175528" cy="761167"/>
            <a:chOff x="-1" y="0"/>
            <a:chExt cx="2175526" cy="761166"/>
          </a:xfrm>
        </p:grpSpPr>
        <p:sp>
          <p:nvSpPr>
            <p:cNvPr id="101" name="Shape 101"/>
            <p:cNvSpPr/>
            <p:nvPr/>
          </p:nvSpPr>
          <p:spPr>
            <a:xfrm>
              <a:off x="-1" y="0"/>
              <a:ext cx="2175526" cy="761166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738" y="0"/>
                    <a:pt x="1655" y="0"/>
                  </a:cubicBezTo>
                  <a:lnTo>
                    <a:pt x="118344" y="0"/>
                  </a:lnTo>
                  <a:lnTo>
                    <a:pt x="118344" y="0"/>
                  </a:lnTo>
                  <a:cubicBezTo>
                    <a:pt x="119261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261" y="120000"/>
                    <a:pt x="118344" y="120000"/>
                  </a:cubicBezTo>
                  <a:lnTo>
                    <a:pt x="1655" y="120000"/>
                  </a:lnTo>
                  <a:lnTo>
                    <a:pt x="1655" y="120000"/>
                  </a:lnTo>
                  <a:cubicBezTo>
                    <a:pt x="738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0"/>
              <a:ext cx="2175525" cy="761166"/>
            </a:xfrm>
            <a:custGeom>
              <a:pathLst>
                <a:path extrusionOk="0" h="120000" w="120000">
                  <a:moveTo>
                    <a:pt x="1661" y="0"/>
                  </a:moveTo>
                  <a:cubicBezTo>
                    <a:pt x="750" y="0"/>
                    <a:pt x="0" y="2144"/>
                    <a:pt x="0" y="4755"/>
                  </a:cubicBezTo>
                  <a:lnTo>
                    <a:pt x="0" y="115244"/>
                  </a:lnTo>
                  <a:cubicBezTo>
                    <a:pt x="0" y="117855"/>
                    <a:pt x="750" y="120000"/>
                    <a:pt x="1661" y="120000"/>
                  </a:cubicBezTo>
                  <a:lnTo>
                    <a:pt x="118338" y="120000"/>
                  </a:lnTo>
                  <a:cubicBezTo>
                    <a:pt x="119250" y="120000"/>
                    <a:pt x="120000" y="117855"/>
                    <a:pt x="120000" y="115244"/>
                  </a:cubicBezTo>
                  <a:lnTo>
                    <a:pt x="120000" y="4755"/>
                  </a:lnTo>
                  <a:cubicBezTo>
                    <a:pt x="120000" y="2144"/>
                    <a:pt x="119250" y="0"/>
                    <a:pt x="118338" y="0"/>
                  </a:cubicBezTo>
                  <a:lnTo>
                    <a:pt x="166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descr="Software University Foundation  http://softuni.org" id="103" name="Shape 103"/>
          <p:cNvGrpSpPr/>
          <p:nvPr/>
        </p:nvGrpSpPr>
        <p:grpSpPr>
          <a:xfrm>
            <a:off x="745781" y="2057400"/>
            <a:ext cx="2175528" cy="838554"/>
            <a:chOff x="-1" y="0"/>
            <a:chExt cx="2175526" cy="838553"/>
          </a:xfrm>
        </p:grpSpPr>
        <p:sp>
          <p:nvSpPr>
            <p:cNvPr id="104" name="Shape 104"/>
            <p:cNvSpPr/>
            <p:nvPr/>
          </p:nvSpPr>
          <p:spPr>
            <a:xfrm>
              <a:off x="-1" y="0"/>
              <a:ext cx="2175526" cy="838553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05300" y="98028"/>
              <a:ext cx="1964800" cy="64254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0" y="0"/>
              <a:ext cx="2175525" cy="838553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79" name="Shape 179"/>
          <p:cNvSpPr/>
          <p:nvPr/>
        </p:nvSpPr>
        <p:spPr>
          <a:xfrm>
            <a:off x="178605" y="1109980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What can we do with Twig?</a:t>
            </a:r>
          </a:p>
        </p:txBody>
      </p:sp>
      <p:sp>
        <p:nvSpPr>
          <p:cNvPr id="180" name="Shape 180"/>
          <p:cNvSpPr/>
          <p:nvPr/>
        </p:nvSpPr>
        <p:spPr>
          <a:xfrm>
            <a:off x="223075" y="1742006"/>
            <a:ext cx="11804702" cy="425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template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conditional statements and loops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object property with dot notation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links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override blocks, create macros, extend parent block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another template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assets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custom twig extensions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86" name="Shape 186"/>
          <p:cNvSpPr/>
          <p:nvPr/>
        </p:nvSpPr>
        <p:spPr>
          <a:xfrm>
            <a:off x="178605" y="1109980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What can we do with Twig?</a:t>
            </a:r>
          </a:p>
        </p:txBody>
      </p:sp>
      <p:sp>
        <p:nvSpPr>
          <p:cNvPr id="187" name="Shape 187"/>
          <p:cNvSpPr/>
          <p:nvPr/>
        </p:nvSpPr>
        <p:spPr>
          <a:xfrm>
            <a:off x="223075" y="1742006"/>
            <a:ext cx="11804702" cy="3736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app.user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get current user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app.request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get current request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app.session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get session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app.environment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get application environment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app.debug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check debug status of the application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global twig variable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can create global twig variables and access them in your templates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88815" y="1170638"/>
            <a:ext cx="9577597" cy="1359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Problem 1: 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Twig template</a:t>
            </a:r>
          </a:p>
        </p:txBody>
      </p:sp>
      <p:sp>
        <p:nvSpPr>
          <p:cNvPr id="193" name="Shape 193"/>
          <p:cNvSpPr/>
          <p:nvPr/>
        </p:nvSpPr>
        <p:spPr>
          <a:xfrm>
            <a:off x="188815" y="2646378"/>
            <a:ext cx="11265997" cy="19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Problem 2: 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 Twig capabilities</a:t>
            </a:r>
          </a:p>
        </p:txBody>
      </p:sp>
      <p:sp>
        <p:nvSpPr>
          <p:cNvPr id="194" name="Shape 194"/>
          <p:cNvSpPr/>
          <p:nvPr/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173299" y="4956292"/>
            <a:ext cx="9832321" cy="77488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73299" y="5712542"/>
            <a:ext cx="9832321" cy="68825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Forms and Templates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50" y="2794000"/>
            <a:ext cx="9597305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07" name="Shape 207"/>
          <p:cNvSpPr/>
          <p:nvPr/>
        </p:nvSpPr>
        <p:spPr>
          <a:xfrm>
            <a:off x="190464" y="1141913"/>
            <a:ext cx="9247198" cy="2839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 flow</a:t>
            </a:r>
          </a:p>
          <a:p>
            <a:pPr indent="-88900" lvl="0" marL="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34925" y="1621552"/>
            <a:ext cx="11804700" cy="4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the form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data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handle request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something with submitted data</a:t>
            </a:r>
          </a:p>
          <a:p>
            <a:pPr indent="-145415" lvl="1" marL="62166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to database</a:t>
            </a:r>
          </a:p>
          <a:p>
            <a:pPr indent="-145415" lvl="1" marL="621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from database</a:t>
            </a:r>
          </a:p>
          <a:p>
            <a:pPr indent="-145415" lvl="1" marL="621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database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64" y="1796408"/>
            <a:ext cx="6398834" cy="458541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15" name="Shape 215"/>
          <p:cNvSpPr/>
          <p:nvPr/>
        </p:nvSpPr>
        <p:spPr>
          <a:xfrm>
            <a:off x="190464" y="1141913"/>
            <a:ext cx="9247198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 flow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78210" y="1022650"/>
            <a:ext cx="6834545" cy="548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ways to create forms in Symfony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22" name="Shape 222"/>
          <p:cNvSpPr/>
          <p:nvPr/>
        </p:nvSpPr>
        <p:spPr>
          <a:xfrm>
            <a:off x="234934" y="1621539"/>
            <a:ext cx="11804702" cy="61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your controller action using the form builder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85" y="2417784"/>
            <a:ext cx="6679918" cy="202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20" y="4752825"/>
            <a:ext cx="4038984" cy="119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30" name="Shape 230"/>
          <p:cNvSpPr/>
          <p:nvPr/>
        </p:nvSpPr>
        <p:spPr>
          <a:xfrm>
            <a:off x="178210" y="1022650"/>
            <a:ext cx="6834545" cy="548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ways to create forms in Symfony</a:t>
            </a:r>
          </a:p>
        </p:txBody>
      </p:sp>
      <p:sp>
        <p:nvSpPr>
          <p:cNvPr id="231" name="Shape 231"/>
          <p:cNvSpPr/>
          <p:nvPr/>
        </p:nvSpPr>
        <p:spPr>
          <a:xfrm>
            <a:off x="234934" y="1621539"/>
            <a:ext cx="11804702" cy="61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using separate form class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12" y="3772729"/>
            <a:ext cx="3830411" cy="113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16" y="2424373"/>
            <a:ext cx="8831131" cy="105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39" name="Shape 239"/>
          <p:cNvSpPr/>
          <p:nvPr/>
        </p:nvSpPr>
        <p:spPr>
          <a:xfrm>
            <a:off x="178210" y="1022650"/>
            <a:ext cx="3235881" cy="548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 Field Types</a:t>
            </a:r>
          </a:p>
        </p:txBody>
      </p:sp>
      <p:sp>
        <p:nvSpPr>
          <p:cNvPr id="240" name="Shape 240"/>
          <p:cNvSpPr/>
          <p:nvPr/>
        </p:nvSpPr>
        <p:spPr>
          <a:xfrm>
            <a:off x="277408" y="2354209"/>
            <a:ext cx="11804702" cy="3736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TextType</a:t>
            </a: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input type="text"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SubmitType</a:t>
            </a: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input type="submit"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ChoiceType</a:t>
            </a: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generates select, checkboxes or radio buttons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HiddenType</a:t>
            </a: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input type="hidden"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RepeatedType</a:t>
            </a: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used to render input fields for passwords and confirmation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178196" y="1688425"/>
            <a:ext cx="11133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form should know what input field to render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47" name="Shape 247"/>
          <p:cNvSpPr/>
          <p:nvPr/>
        </p:nvSpPr>
        <p:spPr>
          <a:xfrm>
            <a:off x="178210" y="1022650"/>
            <a:ext cx="11669078" cy="548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display form in template it must be passed as view parameter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66" y="1715250"/>
            <a:ext cx="9385656" cy="454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90411" y="1191466"/>
            <a:ext cx="11804823" cy="55300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446087" lvl="0" marL="446087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1843932" y="6517388"/>
            <a:ext cx="151301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10" y="1638367"/>
            <a:ext cx="3427317" cy="4420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mfony_white_03.png"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2683" y="1338299"/>
            <a:ext cx="1129138" cy="135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254" name="Shape 254"/>
          <p:cNvSpPr/>
          <p:nvPr/>
        </p:nvSpPr>
        <p:spPr>
          <a:xfrm>
            <a:off x="188815" y="1165888"/>
            <a:ext cx="9577597" cy="1359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Problem 1: 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simple form</a:t>
            </a:r>
          </a:p>
        </p:txBody>
      </p:sp>
      <p:sp>
        <p:nvSpPr>
          <p:cNvPr id="255" name="Shape 255"/>
          <p:cNvSpPr/>
          <p:nvPr/>
        </p:nvSpPr>
        <p:spPr>
          <a:xfrm>
            <a:off x="188815" y="2917503"/>
            <a:ext cx="11098806" cy="135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251396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3959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Problem 2: </a:t>
            </a:r>
          </a:p>
          <a:p>
            <a:pPr indent="-251396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395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Modify form, use different rendering methods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261" name="Shape 261"/>
          <p:cNvSpPr/>
          <p:nvPr/>
        </p:nvSpPr>
        <p:spPr>
          <a:xfrm>
            <a:off x="187147" y="1425798"/>
            <a:ext cx="11351510" cy="40064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Controllers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Create controllers, actions, 5-10-20 rule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Define routes, configuration, route parameters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Twig, extending templates, blocks, Twig extensions, macros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Rest concepts, REST URIs, Responses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REST Controllers and Routing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529383" y="6400801"/>
            <a:ext cx="10482606" cy="3517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114300" lvl="0" marL="0" marR="0" rtl="0" algn="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6C781"/>
              </a:buClr>
              <a:buSzPct val="100000"/>
              <a:buFont typeface="Helvetica Neue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</a:t>
            </a:r>
          </a:p>
        </p:txBody>
      </p:sp>
      <p:sp>
        <p:nvSpPr>
          <p:cNvPr id="268" name="Shape 268">
            <a:hlinkClick r:id="rId4"/>
          </p:cNvPr>
          <p:cNvSpPr/>
          <p:nvPr/>
        </p:nvSpPr>
        <p:spPr>
          <a:xfrm>
            <a:off x="9670249" y="3996240"/>
            <a:ext cx="1726010" cy="932887"/>
          </a:xfrm>
          <a:custGeom>
            <a:pathLst>
              <a:path extrusionOk="0" h="120000" w="120000">
                <a:moveTo>
                  <a:pt x="1905" y="0"/>
                </a:moveTo>
                <a:cubicBezTo>
                  <a:pt x="844" y="0"/>
                  <a:pt x="0" y="1566"/>
                  <a:pt x="0" y="3522"/>
                </a:cubicBezTo>
                <a:lnTo>
                  <a:pt x="0" y="116427"/>
                </a:lnTo>
                <a:cubicBezTo>
                  <a:pt x="0" y="118383"/>
                  <a:pt x="844" y="120000"/>
                  <a:pt x="1905" y="120000"/>
                </a:cubicBezTo>
                <a:lnTo>
                  <a:pt x="118094" y="120000"/>
                </a:lnTo>
                <a:cubicBezTo>
                  <a:pt x="119155" y="120000"/>
                  <a:pt x="120000" y="118383"/>
                  <a:pt x="120000" y="116427"/>
                </a:cubicBezTo>
                <a:lnTo>
                  <a:pt x="120000" y="3522"/>
                </a:lnTo>
                <a:cubicBezTo>
                  <a:pt x="120000" y="1566"/>
                  <a:pt x="119155" y="0"/>
                  <a:pt x="118094" y="0"/>
                </a:cubicBezTo>
                <a:lnTo>
                  <a:pt x="1905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>
            <a:hlinkClick r:id="rId5"/>
          </p:cNvPr>
          <p:cNvSpPr/>
          <p:nvPr/>
        </p:nvSpPr>
        <p:spPr>
          <a:xfrm>
            <a:off x="3160390" y="1255207"/>
            <a:ext cx="1752140" cy="804013"/>
          </a:xfrm>
          <a:custGeom>
            <a:pathLst>
              <a:path extrusionOk="0" h="120000" w="120000">
                <a:moveTo>
                  <a:pt x="1738" y="0"/>
                </a:moveTo>
                <a:cubicBezTo>
                  <a:pt x="777" y="0"/>
                  <a:pt x="0" y="1700"/>
                  <a:pt x="0" y="3788"/>
                </a:cubicBezTo>
                <a:lnTo>
                  <a:pt x="0" y="116211"/>
                </a:lnTo>
                <a:cubicBezTo>
                  <a:pt x="0" y="118300"/>
                  <a:pt x="777" y="120000"/>
                  <a:pt x="1738" y="120000"/>
                </a:cubicBezTo>
                <a:lnTo>
                  <a:pt x="118261" y="120000"/>
                </a:lnTo>
                <a:cubicBezTo>
                  <a:pt x="119222" y="120000"/>
                  <a:pt x="120000" y="118300"/>
                  <a:pt x="120000" y="116211"/>
                </a:cubicBezTo>
                <a:lnTo>
                  <a:pt x="120000" y="3788"/>
                </a:lnTo>
                <a:cubicBezTo>
                  <a:pt x="120000" y="1700"/>
                  <a:pt x="119222" y="0"/>
                  <a:pt x="118261" y="0"/>
                </a:cubicBezTo>
                <a:lnTo>
                  <a:pt x="1738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>
            <a:hlinkClick r:id="rId6"/>
          </p:cNvPr>
          <p:cNvSpPr/>
          <p:nvPr/>
        </p:nvSpPr>
        <p:spPr>
          <a:xfrm>
            <a:off x="512764" y="1255207"/>
            <a:ext cx="2093873" cy="804014"/>
          </a:xfrm>
          <a:custGeom>
            <a:pathLst>
              <a:path extrusionOk="0" h="120000" w="120000">
                <a:moveTo>
                  <a:pt x="1455" y="0"/>
                </a:moveTo>
                <a:cubicBezTo>
                  <a:pt x="650" y="0"/>
                  <a:pt x="0" y="1700"/>
                  <a:pt x="0" y="3788"/>
                </a:cubicBezTo>
                <a:lnTo>
                  <a:pt x="0" y="116211"/>
                </a:lnTo>
                <a:cubicBezTo>
                  <a:pt x="0" y="118300"/>
                  <a:pt x="650" y="120000"/>
                  <a:pt x="1455" y="120000"/>
                </a:cubicBezTo>
                <a:lnTo>
                  <a:pt x="118544" y="120000"/>
                </a:lnTo>
                <a:cubicBezTo>
                  <a:pt x="119350" y="120000"/>
                  <a:pt x="120000" y="118300"/>
                  <a:pt x="120000" y="116211"/>
                </a:cubicBezTo>
                <a:lnTo>
                  <a:pt x="120000" y="3788"/>
                </a:lnTo>
                <a:cubicBezTo>
                  <a:pt x="120000" y="1700"/>
                  <a:pt x="119350" y="0"/>
                  <a:pt x="118544" y="0"/>
                </a:cubicBezTo>
                <a:lnTo>
                  <a:pt x="1455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Shape 271">
            <a:hlinkClick r:id="rId7"/>
          </p:cNvPr>
          <p:cNvSpPr/>
          <p:nvPr/>
        </p:nvSpPr>
        <p:spPr>
          <a:xfrm>
            <a:off x="512764" y="5373442"/>
            <a:ext cx="3352801" cy="849557"/>
          </a:xfrm>
          <a:custGeom>
            <a:pathLst>
              <a:path extrusionOk="0" h="120000" w="120000">
                <a:moveTo>
                  <a:pt x="966" y="0"/>
                </a:moveTo>
                <a:cubicBezTo>
                  <a:pt x="433" y="0"/>
                  <a:pt x="0" y="1716"/>
                  <a:pt x="0" y="3811"/>
                </a:cubicBezTo>
                <a:lnTo>
                  <a:pt x="0" y="116188"/>
                </a:lnTo>
                <a:cubicBezTo>
                  <a:pt x="0" y="118283"/>
                  <a:pt x="433" y="120000"/>
                  <a:pt x="966" y="120000"/>
                </a:cubicBezTo>
                <a:lnTo>
                  <a:pt x="119033" y="120000"/>
                </a:lnTo>
                <a:cubicBezTo>
                  <a:pt x="119566" y="120000"/>
                  <a:pt x="120000" y="118283"/>
                  <a:pt x="120000" y="116188"/>
                </a:cubicBezTo>
                <a:lnTo>
                  <a:pt x="120000" y="3811"/>
                </a:lnTo>
                <a:cubicBezTo>
                  <a:pt x="120000" y="1716"/>
                  <a:pt x="119566" y="0"/>
                  <a:pt x="119033" y="0"/>
                </a:cubicBezTo>
                <a:lnTo>
                  <a:pt x="966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Shape 272">
            <a:hlinkClick r:id="rId8"/>
          </p:cNvPr>
          <p:cNvSpPr/>
          <p:nvPr/>
        </p:nvSpPr>
        <p:spPr>
          <a:xfrm>
            <a:off x="4358563" y="5373442"/>
            <a:ext cx="2753519" cy="849557"/>
          </a:xfrm>
          <a:custGeom>
            <a:pathLst>
              <a:path extrusionOk="0" h="120000" w="120000">
                <a:moveTo>
                  <a:pt x="1088" y="0"/>
                </a:moveTo>
                <a:cubicBezTo>
                  <a:pt x="483" y="0"/>
                  <a:pt x="0" y="1572"/>
                  <a:pt x="0" y="3533"/>
                </a:cubicBezTo>
                <a:lnTo>
                  <a:pt x="0" y="116411"/>
                </a:lnTo>
                <a:cubicBezTo>
                  <a:pt x="0" y="118372"/>
                  <a:pt x="483" y="120000"/>
                  <a:pt x="1088" y="120000"/>
                </a:cubicBezTo>
                <a:lnTo>
                  <a:pt x="118911" y="120000"/>
                </a:lnTo>
                <a:cubicBezTo>
                  <a:pt x="119516" y="120000"/>
                  <a:pt x="120000" y="118372"/>
                  <a:pt x="120000" y="116411"/>
                </a:cubicBezTo>
                <a:lnTo>
                  <a:pt x="120000" y="3533"/>
                </a:lnTo>
                <a:cubicBezTo>
                  <a:pt x="120000" y="1572"/>
                  <a:pt x="119516" y="0"/>
                  <a:pt x="118911" y="0"/>
                </a:cubicBezTo>
                <a:lnTo>
                  <a:pt x="1088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>
            <a:hlinkClick r:id="rId9"/>
          </p:cNvPr>
          <p:cNvSpPr/>
          <p:nvPr/>
        </p:nvSpPr>
        <p:spPr>
          <a:xfrm>
            <a:off x="7633727" y="5373442"/>
            <a:ext cx="4073043" cy="849557"/>
          </a:xfrm>
          <a:custGeom>
            <a:pathLst>
              <a:path extrusionOk="0" h="120000" w="120000">
                <a:moveTo>
                  <a:pt x="794" y="0"/>
                </a:moveTo>
                <a:cubicBezTo>
                  <a:pt x="361" y="0"/>
                  <a:pt x="0" y="1716"/>
                  <a:pt x="0" y="3811"/>
                </a:cubicBezTo>
                <a:lnTo>
                  <a:pt x="0" y="116188"/>
                </a:lnTo>
                <a:cubicBezTo>
                  <a:pt x="0" y="118283"/>
                  <a:pt x="361" y="120000"/>
                  <a:pt x="794" y="120000"/>
                </a:cubicBezTo>
                <a:lnTo>
                  <a:pt x="119205" y="120000"/>
                </a:lnTo>
                <a:cubicBezTo>
                  <a:pt x="119638" y="120000"/>
                  <a:pt x="120000" y="118283"/>
                  <a:pt x="120000" y="116188"/>
                </a:cubicBezTo>
                <a:lnTo>
                  <a:pt x="120000" y="3811"/>
                </a:lnTo>
                <a:cubicBezTo>
                  <a:pt x="120000" y="1716"/>
                  <a:pt x="119638" y="0"/>
                  <a:pt x="119205" y="0"/>
                </a:cubicBezTo>
                <a:lnTo>
                  <a:pt x="794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Shape 274">
            <a:hlinkClick r:id="rId10"/>
          </p:cNvPr>
          <p:cNvSpPr/>
          <p:nvPr/>
        </p:nvSpPr>
        <p:spPr>
          <a:xfrm>
            <a:off x="7765249" y="2577352"/>
            <a:ext cx="3631010" cy="783036"/>
          </a:xfrm>
          <a:custGeom>
            <a:pathLst>
              <a:path extrusionOk="0" h="120000" w="120000">
                <a:moveTo>
                  <a:pt x="811" y="0"/>
                </a:moveTo>
                <a:cubicBezTo>
                  <a:pt x="361" y="0"/>
                  <a:pt x="0" y="1677"/>
                  <a:pt x="0" y="3772"/>
                </a:cubicBezTo>
                <a:lnTo>
                  <a:pt x="0" y="116227"/>
                </a:lnTo>
                <a:cubicBezTo>
                  <a:pt x="0" y="118322"/>
                  <a:pt x="361" y="120000"/>
                  <a:pt x="811" y="120000"/>
                </a:cubicBezTo>
                <a:lnTo>
                  <a:pt x="119188" y="120000"/>
                </a:lnTo>
                <a:cubicBezTo>
                  <a:pt x="119638" y="120000"/>
                  <a:pt x="120000" y="118322"/>
                  <a:pt x="120000" y="116227"/>
                </a:cubicBezTo>
                <a:lnTo>
                  <a:pt x="120000" y="3772"/>
                </a:lnTo>
                <a:cubicBezTo>
                  <a:pt x="120000" y="1677"/>
                  <a:pt x="119638" y="0"/>
                  <a:pt x="119188" y="0"/>
                </a:cubicBezTo>
                <a:lnTo>
                  <a:pt x="811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Shape 275">
            <a:hlinkClick r:id="rId11"/>
          </p:cNvPr>
          <p:cNvSpPr/>
          <p:nvPr/>
        </p:nvSpPr>
        <p:spPr>
          <a:xfrm>
            <a:off x="5377181" y="1391286"/>
            <a:ext cx="5993211" cy="550372"/>
          </a:xfrm>
          <a:custGeom>
            <a:pathLst>
              <a:path extrusionOk="0" h="120000" w="120000">
                <a:moveTo>
                  <a:pt x="350" y="0"/>
                </a:moveTo>
                <a:cubicBezTo>
                  <a:pt x="155" y="0"/>
                  <a:pt x="0" y="1711"/>
                  <a:pt x="0" y="3805"/>
                </a:cubicBezTo>
                <a:lnTo>
                  <a:pt x="0" y="116194"/>
                </a:lnTo>
                <a:cubicBezTo>
                  <a:pt x="0" y="118288"/>
                  <a:pt x="155" y="120000"/>
                  <a:pt x="350" y="120000"/>
                </a:cubicBezTo>
                <a:lnTo>
                  <a:pt x="119655" y="120000"/>
                </a:lnTo>
                <a:cubicBezTo>
                  <a:pt x="119850" y="120000"/>
                  <a:pt x="120000" y="118288"/>
                  <a:pt x="120000" y="116194"/>
                </a:cubicBezTo>
                <a:lnTo>
                  <a:pt x="120000" y="3805"/>
                </a:lnTo>
                <a:cubicBezTo>
                  <a:pt x="120000" y="1711"/>
                  <a:pt x="119850" y="0"/>
                  <a:pt x="119655" y="0"/>
                </a:cubicBezTo>
                <a:lnTo>
                  <a:pt x="35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>
            <a:hlinkClick r:id="rId12"/>
          </p:cNvPr>
          <p:cNvSpPr/>
          <p:nvPr/>
        </p:nvSpPr>
        <p:spPr>
          <a:xfrm>
            <a:off x="3075200" y="2380769"/>
            <a:ext cx="1922463" cy="854869"/>
          </a:xfrm>
          <a:custGeom>
            <a:pathLst>
              <a:path extrusionOk="0" h="120000" w="120000">
                <a:moveTo>
                  <a:pt x="1683" y="0"/>
                </a:moveTo>
                <a:cubicBezTo>
                  <a:pt x="755" y="0"/>
                  <a:pt x="0" y="1694"/>
                  <a:pt x="0" y="3788"/>
                </a:cubicBezTo>
                <a:lnTo>
                  <a:pt x="0" y="116211"/>
                </a:lnTo>
                <a:cubicBezTo>
                  <a:pt x="0" y="118305"/>
                  <a:pt x="755" y="120000"/>
                  <a:pt x="1683" y="120000"/>
                </a:cubicBezTo>
                <a:lnTo>
                  <a:pt x="118316" y="120000"/>
                </a:lnTo>
                <a:cubicBezTo>
                  <a:pt x="119244" y="120000"/>
                  <a:pt x="120000" y="118305"/>
                  <a:pt x="120000" y="116211"/>
                </a:cubicBezTo>
                <a:lnTo>
                  <a:pt x="120000" y="3788"/>
                </a:lnTo>
                <a:cubicBezTo>
                  <a:pt x="120000" y="1694"/>
                  <a:pt x="119244" y="0"/>
                  <a:pt x="118316" y="0"/>
                </a:cubicBezTo>
                <a:lnTo>
                  <a:pt x="1683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90412" y="1151121"/>
            <a:ext cx="11804824" cy="179624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83414" lvl="0" marL="283414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●"/>
            </a:pPr>
            <a: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162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16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descr="CC-BY-NC-SA License" id="284" name="Shape 284">
            <a:hlinkClick r:id="rId4"/>
          </p:cNvPr>
          <p:cNvSpPr/>
          <p:nvPr/>
        </p:nvSpPr>
        <p:spPr>
          <a:xfrm>
            <a:off x="3771858" y="3810000"/>
            <a:ext cx="4642248" cy="1624244"/>
          </a:xfrm>
          <a:custGeom>
            <a:pathLst>
              <a:path extrusionOk="0" h="120000" w="120000">
                <a:moveTo>
                  <a:pt x="1816" y="0"/>
                </a:moveTo>
                <a:cubicBezTo>
                  <a:pt x="811" y="0"/>
                  <a:pt x="0" y="2322"/>
                  <a:pt x="0" y="5188"/>
                </a:cubicBezTo>
                <a:lnTo>
                  <a:pt x="0" y="114811"/>
                </a:lnTo>
                <a:cubicBezTo>
                  <a:pt x="0" y="117677"/>
                  <a:pt x="811" y="120000"/>
                  <a:pt x="1816" y="120000"/>
                </a:cubicBezTo>
                <a:lnTo>
                  <a:pt x="118183" y="120000"/>
                </a:lnTo>
                <a:cubicBezTo>
                  <a:pt x="119188" y="120000"/>
                  <a:pt x="120000" y="117677"/>
                  <a:pt x="120000" y="114811"/>
                </a:cubicBezTo>
                <a:lnTo>
                  <a:pt x="120000" y="5188"/>
                </a:lnTo>
                <a:cubicBezTo>
                  <a:pt x="120000" y="2322"/>
                  <a:pt x="119188" y="0"/>
                  <a:pt x="118183" y="0"/>
                </a:cubicBezTo>
                <a:lnTo>
                  <a:pt x="1816" y="0"/>
                </a:lnTo>
                <a:close/>
              </a:path>
            </a:pathLst>
          </a:custGeom>
          <a:noFill/>
          <a:ln cap="flat" cmpd="sng" w="9525">
            <a:solidFill>
              <a:srgbClr val="7C4B3B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259899" y="103056"/>
            <a:ext cx="9074151" cy="936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3368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368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Trainings @ Software University (SoftUni)</a:t>
            </a: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259898" y="1039680"/>
            <a:ext cx="9434515" cy="563938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04746" lvl="0" marL="3047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2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softuni.bg</a:t>
            </a:r>
            <a:r>
              <a:rPr b="0" i="0" lang="en-US" sz="2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6" lvl="0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</a:t>
            </a:r>
          </a:p>
          <a:p>
            <a:pPr indent="-241192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softuni.org</a:t>
            </a:r>
          </a:p>
          <a:p>
            <a:pPr indent="-304746" lvl="1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2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6" lvl="1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Forums</a:t>
            </a:r>
          </a:p>
          <a:p>
            <a:pPr indent="-317392" lvl="2" marL="60949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●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forum.softuni.bg</a:t>
            </a:r>
          </a:p>
        </p:txBody>
      </p:sp>
      <p:sp>
        <p:nvSpPr>
          <p:cNvPr descr="Software University  http://softuni.bg" id="291" name="Shape 291">
            <a:hlinkClick r:id="rId7"/>
          </p:cNvPr>
          <p:cNvSpPr/>
          <p:nvPr/>
        </p:nvSpPr>
        <p:spPr>
          <a:xfrm>
            <a:off x="9726400" y="914400"/>
            <a:ext cx="1701007" cy="1570038"/>
          </a:xfrm>
          <a:custGeom>
            <a:pathLst>
              <a:path extrusionOk="0" h="120000" w="120000">
                <a:moveTo>
                  <a:pt x="866" y="0"/>
                </a:moveTo>
                <a:cubicBezTo>
                  <a:pt x="388" y="0"/>
                  <a:pt x="0" y="422"/>
                  <a:pt x="0" y="938"/>
                </a:cubicBezTo>
                <a:lnTo>
                  <a:pt x="0" y="119061"/>
                </a:lnTo>
                <a:cubicBezTo>
                  <a:pt x="0" y="119577"/>
                  <a:pt x="388" y="120000"/>
                  <a:pt x="866" y="120000"/>
                </a:cubicBezTo>
                <a:lnTo>
                  <a:pt x="119133" y="120000"/>
                </a:lnTo>
                <a:cubicBezTo>
                  <a:pt x="119611" y="120000"/>
                  <a:pt x="120000" y="119577"/>
                  <a:pt x="120000" y="119061"/>
                </a:cubicBezTo>
                <a:lnTo>
                  <a:pt x="120000" y="938"/>
                </a:lnTo>
                <a:cubicBezTo>
                  <a:pt x="120000" y="422"/>
                  <a:pt x="119611" y="0"/>
                  <a:pt x="119133" y="0"/>
                </a:cubicBezTo>
                <a:lnTo>
                  <a:pt x="866" y="0"/>
                </a:lnTo>
                <a:close/>
              </a:path>
            </a:pathLst>
          </a:custGeom>
          <a:noFill/>
          <a:ln cap="flat" cmpd="sng" w="12700">
            <a:solidFill>
              <a:srgbClr val="00B0F0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descr="Software University Foundation  http://softuni.org" id="292" name="Shape 292"/>
          <p:cNvGrpSpPr/>
          <p:nvPr/>
        </p:nvGrpSpPr>
        <p:grpSpPr>
          <a:xfrm>
            <a:off x="9457096" y="2865599"/>
            <a:ext cx="2269873" cy="874919"/>
            <a:chOff x="-1" y="-1"/>
            <a:chExt cx="2269871" cy="874917"/>
          </a:xfrm>
        </p:grpSpPr>
        <p:sp>
          <p:nvSpPr>
            <p:cNvPr id="293" name="Shape 293"/>
            <p:cNvSpPr/>
            <p:nvPr/>
          </p:nvSpPr>
          <p:spPr>
            <a:xfrm>
              <a:off x="-1" y="-1"/>
              <a:ext cx="2269871" cy="874917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09934" y="102117"/>
              <a:ext cx="2050070" cy="670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295" name="Shape 295"/>
            <p:cNvSpPr/>
            <p:nvPr/>
          </p:nvSpPr>
          <p:spPr>
            <a:xfrm>
              <a:off x="0" y="0"/>
              <a:ext cx="2269870" cy="874916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oftware University @ Facebook  http://www.facebook.com/SoftwareUniversity" id="296" name="Shape 29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75536" y="4064267"/>
            <a:ext cx="1003035" cy="101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- Forum  http://forum.softuni.bg" id="297" name="Shape 297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109334" y="5410200"/>
            <a:ext cx="970117" cy="96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80211" y="3145320"/>
            <a:ext cx="2286199" cy="249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2323300" y="2164800"/>
            <a:ext cx="7532700" cy="2528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66646" lvl="0" marL="88846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#sli.do</a:t>
            </a:r>
          </a:p>
          <a:p>
            <a:pPr indent="-342846" lvl="0" marL="88846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1" lang="en-US" sz="7200"/>
              <a:t>PHP-WEB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188815" y="40338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Have a question?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73299" y="4956292"/>
            <a:ext cx="9832321" cy="77488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73299" y="5712542"/>
            <a:ext cx="9832321" cy="68825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Templates, Twig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5" y="866750"/>
            <a:ext cx="3519153" cy="363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2858" y="-94874"/>
            <a:ext cx="5791036" cy="480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35" name="Shape 135"/>
          <p:cNvSpPr/>
          <p:nvPr/>
        </p:nvSpPr>
        <p:spPr>
          <a:xfrm>
            <a:off x="178605" y="1109980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In Symfony you can use two type of templates</a:t>
            </a:r>
          </a:p>
        </p:txBody>
      </p:sp>
      <p:sp>
        <p:nvSpPr>
          <p:cNvPr id="136" name="Shape 136"/>
          <p:cNvSpPr/>
          <p:nvPr/>
        </p:nvSpPr>
        <p:spPr>
          <a:xfrm>
            <a:off x="223075" y="1742006"/>
            <a:ext cx="11804702" cy="1132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standard html + php code in our templates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flexible template language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07" y="3257585"/>
            <a:ext cx="9553653" cy="1680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43" name="Shape 143"/>
          <p:cNvSpPr/>
          <p:nvPr/>
        </p:nvSpPr>
        <p:spPr>
          <a:xfrm>
            <a:off x="178605" y="1109980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Templates Location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223075" y="1742006"/>
            <a:ext cx="11804702" cy="321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application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templates can be accessed from any bundle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F7D0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F7D09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7D0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bundle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templates can be accessed from any bundle using the namespace notation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36" y="3134076"/>
            <a:ext cx="7658784" cy="92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124" y="5548533"/>
            <a:ext cx="8707261" cy="10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178605" y="1109980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Twig</a:t>
            </a:r>
          </a:p>
        </p:txBody>
      </p:sp>
      <p:sp>
        <p:nvSpPr>
          <p:cNvPr id="153" name="Shape 153"/>
          <p:cNvSpPr/>
          <p:nvPr/>
        </p:nvSpPr>
        <p:spPr>
          <a:xfrm>
            <a:off x="223075" y="1741999"/>
            <a:ext cx="11804700" cy="4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Templating language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Easier to read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Creates much cleaner templates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Combines iteration with condition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inheritance between templates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 escaping and raw output</a:t>
            </a:r>
          </a:p>
          <a:p>
            <a:pPr indent="-14541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59" name="Shape 159"/>
          <p:cNvSpPr/>
          <p:nvPr/>
        </p:nvSpPr>
        <p:spPr>
          <a:xfrm>
            <a:off x="178605" y="1109980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Twig and Controllers</a:t>
            </a:r>
          </a:p>
        </p:txBody>
      </p:sp>
      <p:sp>
        <p:nvSpPr>
          <p:cNvPr id="160" name="Shape 160"/>
          <p:cNvSpPr/>
          <p:nvPr/>
        </p:nvSpPr>
        <p:spPr>
          <a:xfrm>
            <a:off x="223075" y="1742006"/>
            <a:ext cx="11804702" cy="3736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parameters to template</a:t>
            </a:r>
          </a:p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7D0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F7D0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$this-&gt;render()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render template and create Response object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$this-&gt;renderView()</a:t>
            </a: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render template and return content as string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94" y="2606337"/>
            <a:ext cx="8221669" cy="96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Templating</a:t>
            </a:r>
          </a:p>
        </p:txBody>
      </p:sp>
      <p:sp>
        <p:nvSpPr>
          <p:cNvPr id="167" name="Shape 167"/>
          <p:cNvSpPr/>
          <p:nvPr/>
        </p:nvSpPr>
        <p:spPr>
          <a:xfrm>
            <a:off x="178605" y="1109980"/>
            <a:ext cx="9247199" cy="561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Twig</a:t>
            </a:r>
          </a:p>
        </p:txBody>
      </p:sp>
      <p:sp>
        <p:nvSpPr>
          <p:cNvPr id="168" name="Shape 168"/>
          <p:cNvSpPr/>
          <p:nvPr/>
        </p:nvSpPr>
        <p:spPr>
          <a:xfrm>
            <a:off x="223075" y="1742006"/>
            <a:ext cx="11804702" cy="523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{{ … }}</a:t>
            </a: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print variable or text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49" y="4099500"/>
            <a:ext cx="5022954" cy="111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350075" y="5358406"/>
            <a:ext cx="11804702" cy="523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{# … #}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twig comment</a:t>
            </a:r>
          </a:p>
        </p:txBody>
      </p:sp>
      <p:sp>
        <p:nvSpPr>
          <p:cNvPr id="171" name="Shape 171"/>
          <p:cNvSpPr/>
          <p:nvPr/>
        </p:nvSpPr>
        <p:spPr>
          <a:xfrm>
            <a:off x="350075" y="3453533"/>
            <a:ext cx="11804702" cy="523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{% ... %}</a:t>
            </a: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used for logic blocks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883" y="2335933"/>
            <a:ext cx="4767195" cy="99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029" y="6029773"/>
            <a:ext cx="8909093" cy="43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