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793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3" Type="http://schemas.openxmlformats.org/officeDocument/2006/relationships/image" Target="../media/image6.png"/><Relationship Id="rId12" Type="http://schemas.openxmlformats.org/officeDocument/2006/relationships/hyperlink" Target="http://www.introprogramming.info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3" Type="http://schemas.openxmlformats.org/officeDocument/2006/relationships/image" Target="../media/image6.png"/><Relationship Id="rId12" Type="http://schemas.openxmlformats.org/officeDocument/2006/relationships/hyperlink" Target="http://www.introprogramming.info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366412" y="314300"/>
            <a:ext cx="7382342" cy="2000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366412" y="2346299"/>
            <a:ext cx="7382342" cy="175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body"/>
          </p:nvPr>
        </p:nvSpPr>
        <p:spPr>
          <a:xfrm>
            <a:off x="760412" y="4164081"/>
            <a:ext cx="3187614" cy="5251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9773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341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5472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314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/>
          <p:nvPr>
            <p:ph idx="3" type="pic"/>
          </p:nvPr>
        </p:nvSpPr>
        <p:spPr>
          <a:xfrm>
            <a:off x="4366412" y="4191000"/>
            <a:ext cx="738234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9773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341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5472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314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4" type="body"/>
          </p:nvPr>
        </p:nvSpPr>
        <p:spPr>
          <a:xfrm>
            <a:off x="760411" y="4633979"/>
            <a:ext cx="3187617" cy="44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9773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341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5472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314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5" type="body"/>
          </p:nvPr>
        </p:nvSpPr>
        <p:spPr>
          <a:xfrm>
            <a:off x="760412" y="5011668"/>
            <a:ext cx="3187614" cy="395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9773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341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5472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314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6" type="body"/>
          </p:nvPr>
        </p:nvSpPr>
        <p:spPr>
          <a:xfrm>
            <a:off x="760412" y="5394602"/>
            <a:ext cx="3187614" cy="363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9773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341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5472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314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7" type="body"/>
          </p:nvPr>
        </p:nvSpPr>
        <p:spPr>
          <a:xfrm>
            <a:off x="760412" y="5735766"/>
            <a:ext cx="3187614" cy="331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9773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341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5472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314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190413" y="1151120"/>
            <a:ext cx="11804823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9773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341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5472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314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8210" y="228600"/>
            <a:ext cx="2175526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idx="12" type="sldNum"/>
          </p:nvPr>
        </p:nvSpPr>
        <p:spPr>
          <a:xfrm>
            <a:off x="11777331" y="6517389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12812" y="4953000"/>
            <a:ext cx="10363201" cy="820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12812" y="5754966"/>
            <a:ext cx="10363201" cy="719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0" y="228600"/>
            <a:ext cx="2175526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90413" y="1151120"/>
            <a:ext cx="11804823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9773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341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5472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314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8210" y="228600"/>
            <a:ext cx="2175526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idx="12" type="sldNum"/>
          </p:nvPr>
        </p:nvSpPr>
        <p:spPr>
          <a:xfrm>
            <a:off x="11777331" y="6517389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1529383" y="6400801"/>
            <a:ext cx="10482606" cy="3635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837" lvl="1" marL="508165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Helvetica Neue"/>
              <a:buChar char="▪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7523" lvl="2" marL="821597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Helvetica Neue"/>
              <a:buChar char="▪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449" lvl="3" marL="113627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Helvetica Neue"/>
              <a:buChar char="▪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901" lvl="4" marL="1452469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Helvetica Neue"/>
              <a:buChar char="▪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1" y="261000"/>
            <a:ext cx="2050132" cy="670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type="title"/>
          </p:nvPr>
        </p:nvSpPr>
        <p:spPr>
          <a:xfrm>
            <a:off x="188815" y="40340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>
            <a:hlinkClick r:id="rId4"/>
          </p:cNvPr>
          <p:cNvSpPr/>
          <p:nvPr/>
        </p:nvSpPr>
        <p:spPr>
          <a:xfrm rot="322982">
            <a:off x="10067413" y="2249459"/>
            <a:ext cx="215390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39" name="Shape 39">
            <a:hlinkClick r:id="rId5"/>
          </p:cNvPr>
          <p:cNvSpPr/>
          <p:nvPr/>
        </p:nvSpPr>
        <p:spPr>
          <a:xfrm rot="-969481">
            <a:off x="7567720" y="4353754"/>
            <a:ext cx="215390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0" name="Shape 40">
            <a:hlinkClick r:id="rId6"/>
          </p:cNvPr>
          <p:cNvSpPr/>
          <p:nvPr/>
        </p:nvSpPr>
        <p:spPr>
          <a:xfrm>
            <a:off x="11500162" y="4679636"/>
            <a:ext cx="160100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1" name="Shape 41">
            <a:hlinkClick r:id="rId7"/>
          </p:cNvPr>
          <p:cNvSpPr/>
          <p:nvPr/>
        </p:nvSpPr>
        <p:spPr>
          <a:xfrm rot="-628738">
            <a:off x="6094039" y="6118156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2" name="Shape 42">
            <a:hlinkClick r:id="rId8"/>
          </p:cNvPr>
          <p:cNvSpPr/>
          <p:nvPr/>
        </p:nvSpPr>
        <p:spPr>
          <a:xfrm rot="569019">
            <a:off x="9157520" y="4025579"/>
            <a:ext cx="204265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3" name="Shape 43">
            <a:hlinkClick r:id="rId9"/>
          </p:cNvPr>
          <p:cNvSpPr/>
          <p:nvPr/>
        </p:nvSpPr>
        <p:spPr>
          <a:xfrm rot="219683">
            <a:off x="7047913" y="2557269"/>
            <a:ext cx="237640" cy="44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4" name="Shape 44">
            <a:hlinkClick r:id="rId10"/>
          </p:cNvPr>
          <p:cNvSpPr/>
          <p:nvPr/>
        </p:nvSpPr>
        <p:spPr>
          <a:xfrm rot="-627733">
            <a:off x="11754158" y="2329902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5" name="Shape 45">
            <a:hlinkClick r:id="rId11"/>
          </p:cNvPr>
          <p:cNvSpPr/>
          <p:nvPr/>
        </p:nvSpPr>
        <p:spPr>
          <a:xfrm rot="562174">
            <a:off x="11775862" y="3440236"/>
            <a:ext cx="160100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6" name="Shape 46">
            <a:hlinkClick r:id="rId12"/>
          </p:cNvPr>
          <p:cNvSpPr/>
          <p:nvPr/>
        </p:nvSpPr>
        <p:spPr>
          <a:xfrm rot="571210">
            <a:off x="11138548" y="5617847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5">
            <a:off x="457075" y="2405125"/>
            <a:ext cx="2338946" cy="23955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 rot="-650283">
            <a:off x="2876735" y="3291174"/>
            <a:ext cx="4224574" cy="977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4191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6600"/>
              <a:buFont typeface="Calibri"/>
              <a:buNone/>
            </a:pPr>
            <a:r>
              <a:rPr b="1" i="0" lang="en-US" sz="66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11777332" y="6517389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90413" y="1151121"/>
            <a:ext cx="11804823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6" lvl="0" marL="304746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61" lvl="1" marL="623968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Noto Sans Symbols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9766" lvl="2" marL="945120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Noto Sans Symbols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8514" lvl="3" marL="1268616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Noto Sans Symbols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0148" lvl="4" marL="1594996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Noto Sans Symbols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88815" y="40340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8211" y="228600"/>
            <a:ext cx="2175526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ource Code Examp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190413" y="1151120"/>
            <a:ext cx="11804823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9773" lvl="1" marL="623968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3419" lvl="2" marL="945120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54724" lvl="3" marL="1268615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3144" lvl="4" marL="1594995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24012" y="1892118"/>
            <a:ext cx="10940799" cy="1689281"/>
          </a:xfrm>
          <a:prstGeom prst="rect">
            <a:avLst/>
          </a:prstGeom>
          <a:solidFill>
            <a:srgbClr val="D9D5C7">
              <a:alpha val="24313"/>
            </a:srgbClr>
          </a:solidFill>
          <a:ln cap="flat" cmpd="sng" w="9525">
            <a:solidFill>
              <a:srgbClr val="C7BFA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9773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341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5472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314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188815" y="40338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8210" y="228600"/>
            <a:ext cx="2175526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11777331" y="6517389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1529383" y="6400801"/>
            <a:ext cx="10482606" cy="3635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3014" lvl="1" marL="508165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Helvetica Neue"/>
              <a:buChar char="●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4382" lvl="2" marL="821597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Helvetica Neue"/>
              <a:buChar char="●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4508" lvl="3" marL="1136269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Helvetica Neue"/>
              <a:buChar char="●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3109" lvl="4" marL="1452468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Helvetica Neue"/>
              <a:buChar char="●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0" y="261000"/>
            <a:ext cx="2050132" cy="6706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>
            <a:hlinkClick r:id="rId4"/>
          </p:cNvPr>
          <p:cNvSpPr/>
          <p:nvPr/>
        </p:nvSpPr>
        <p:spPr>
          <a:xfrm rot="322982">
            <a:off x="10067412" y="2249458"/>
            <a:ext cx="215391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68" name="Shape 68">
            <a:hlinkClick r:id="rId5"/>
          </p:cNvPr>
          <p:cNvSpPr/>
          <p:nvPr/>
        </p:nvSpPr>
        <p:spPr>
          <a:xfrm rot="-969481">
            <a:off x="7567720" y="4353754"/>
            <a:ext cx="215391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69" name="Shape 69">
            <a:hlinkClick r:id="rId6"/>
          </p:cNvPr>
          <p:cNvSpPr/>
          <p:nvPr/>
        </p:nvSpPr>
        <p:spPr>
          <a:xfrm>
            <a:off x="11500160" y="4679634"/>
            <a:ext cx="160101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70" name="Shape 70">
            <a:hlinkClick r:id="rId7"/>
          </p:cNvPr>
          <p:cNvSpPr/>
          <p:nvPr/>
        </p:nvSpPr>
        <p:spPr>
          <a:xfrm rot="-628738">
            <a:off x="6094038" y="6118156"/>
            <a:ext cx="169428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71" name="Shape 71">
            <a:hlinkClick r:id="rId8"/>
          </p:cNvPr>
          <p:cNvSpPr/>
          <p:nvPr/>
        </p:nvSpPr>
        <p:spPr>
          <a:xfrm rot="569019">
            <a:off x="9157519" y="4025578"/>
            <a:ext cx="204265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72" name="Shape 72">
            <a:hlinkClick r:id="rId9"/>
          </p:cNvPr>
          <p:cNvSpPr/>
          <p:nvPr/>
        </p:nvSpPr>
        <p:spPr>
          <a:xfrm rot="219683">
            <a:off x="7047912" y="2557268"/>
            <a:ext cx="237641" cy="44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73" name="Shape 73">
            <a:hlinkClick r:id="rId10"/>
          </p:cNvPr>
          <p:cNvSpPr/>
          <p:nvPr/>
        </p:nvSpPr>
        <p:spPr>
          <a:xfrm rot="-627733">
            <a:off x="11754157" y="2329902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74" name="Shape 74">
            <a:hlinkClick r:id="rId11"/>
          </p:cNvPr>
          <p:cNvSpPr/>
          <p:nvPr/>
        </p:nvSpPr>
        <p:spPr>
          <a:xfrm rot="562174">
            <a:off x="11775861" y="3440234"/>
            <a:ext cx="160101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75" name="Shape 75">
            <a:hlinkClick r:id="rId12"/>
          </p:cNvPr>
          <p:cNvSpPr/>
          <p:nvPr/>
        </p:nvSpPr>
        <p:spPr>
          <a:xfrm rot="571210">
            <a:off x="11138547" y="5617846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5">
            <a:off x="457075" y="2405123"/>
            <a:ext cx="2338946" cy="239550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 rot="-650283">
            <a:off x="2876735" y="3291173"/>
            <a:ext cx="4224574" cy="977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4191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6600"/>
              <a:buFont typeface="Calibri"/>
              <a:buNone/>
            </a:pPr>
            <a:r>
              <a:rPr b="1" i="0" lang="en-US" sz="66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8965" y="92074"/>
            <a:ext cx="1096137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9773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341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5472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314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662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608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55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501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272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oftuni.bg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superhosting.bg/" TargetMode="External"/><Relationship Id="rId10" Type="http://schemas.openxmlformats.org/officeDocument/2006/relationships/hyperlink" Target="http://netpeak.bg/" TargetMode="External"/><Relationship Id="rId12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oftuni.bg/courses/" TargetMode="External"/><Relationship Id="rId4" Type="http://schemas.openxmlformats.org/officeDocument/2006/relationships/hyperlink" Target="http://www.luxoft.com/" TargetMode="External"/><Relationship Id="rId9" Type="http://schemas.openxmlformats.org/officeDocument/2006/relationships/hyperlink" Target="http://www.infragistics.com/" TargetMode="External"/><Relationship Id="rId5" Type="http://schemas.openxmlformats.org/officeDocument/2006/relationships/hyperlink" Target="http://xs-software.com/" TargetMode="External"/><Relationship Id="rId6" Type="http://schemas.openxmlformats.org/officeDocument/2006/relationships/hyperlink" Target="http://smartit.bg/" TargetMode="External"/><Relationship Id="rId7" Type="http://schemas.openxmlformats.org/officeDocument/2006/relationships/hyperlink" Target="http://www.softwaregroup-bg.com/" TargetMode="External"/><Relationship Id="rId8" Type="http://schemas.openxmlformats.org/officeDocument/2006/relationships/hyperlink" Target="http://www.indeavr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hyperlink" Target="http://forum.softuni.bg/" TargetMode="External"/><Relationship Id="rId13" Type="http://schemas.openxmlformats.org/officeDocument/2006/relationships/image" Target="../media/image49.png"/><Relationship Id="rId1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softuni.bg/" TargetMode="External"/><Relationship Id="rId8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4294967295" type="ctrTitle"/>
          </p:nvPr>
        </p:nvSpPr>
        <p:spPr>
          <a:xfrm>
            <a:off x="43924" y="457200"/>
            <a:ext cx="11896350" cy="1476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3429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Doctrine - Basic</a:t>
            </a:r>
          </a:p>
        </p:txBody>
      </p:sp>
      <p:sp>
        <p:nvSpPr>
          <p:cNvPr id="84" name="Shape 84"/>
          <p:cNvSpPr txBox="1"/>
          <p:nvPr>
            <p:ph idx="4294967295" type="subTitle"/>
          </p:nvPr>
        </p:nvSpPr>
        <p:spPr>
          <a:xfrm>
            <a:off x="3579812" y="1965299"/>
            <a:ext cx="7910301" cy="1311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0980" lvl="0" marL="0" marR="0" rtl="0" algn="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80"/>
              <a:buFont typeface="Helvetica Neue"/>
              <a:buNone/>
            </a:pPr>
            <a:r>
              <a:rPr b="0" i="0" lang="en-US" sz="34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Introducing ORM Concepts and Doctrine framework, Entities, Repositories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84212" y="4583300"/>
            <a:ext cx="3187614" cy="525136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1778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Helvetica Neue"/>
              <a:buNone/>
            </a:pPr>
            <a:r>
              <a:rPr b="1" lang="en-US" sz="2800">
                <a:solidFill>
                  <a:srgbClr val="EE792A"/>
                </a:solidFill>
              </a:rPr>
              <a:t>Veselin Malezanov</a:t>
            </a:r>
          </a:p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684211" y="5053198"/>
            <a:ext cx="3187617" cy="44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4605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Helvetica Neue"/>
              <a:buNone/>
            </a:pPr>
            <a:r>
              <a:rPr b="1" i="0" lang="en-US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87" name="Shape 87"/>
          <p:cNvSpPr txBox="1"/>
          <p:nvPr>
            <p:ph idx="6" type="body"/>
          </p:nvPr>
        </p:nvSpPr>
        <p:spPr>
          <a:xfrm>
            <a:off x="684212" y="5499803"/>
            <a:ext cx="3187614" cy="363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143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88" name="Shape 88"/>
          <p:cNvSpPr txBox="1"/>
          <p:nvPr>
            <p:ph idx="7" type="body"/>
          </p:nvPr>
        </p:nvSpPr>
        <p:spPr>
          <a:xfrm>
            <a:off x="684212" y="5840964"/>
            <a:ext cx="3187614" cy="331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016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Helvetica Neue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grpSp>
        <p:nvGrpSpPr>
          <p:cNvPr descr="CC-BY-NC-SA License" id="89" name="Shape 89"/>
          <p:cNvGrpSpPr/>
          <p:nvPr/>
        </p:nvGrpSpPr>
        <p:grpSpPr>
          <a:xfrm>
            <a:off x="745779" y="3219089"/>
            <a:ext cx="2175530" cy="761170"/>
            <a:chOff x="-1" y="0"/>
            <a:chExt cx="2175529" cy="761168"/>
          </a:xfrm>
        </p:grpSpPr>
        <p:sp>
          <p:nvSpPr>
            <p:cNvPr id="90" name="Shape 90"/>
            <p:cNvSpPr/>
            <p:nvPr/>
          </p:nvSpPr>
          <p:spPr>
            <a:xfrm>
              <a:off x="-1" y="0"/>
              <a:ext cx="2175529" cy="761168"/>
            </a:xfrm>
            <a:custGeom>
              <a:pathLst>
                <a:path extrusionOk="0" h="120000" w="120000">
                  <a:moveTo>
                    <a:pt x="0" y="4727"/>
                  </a:moveTo>
                  <a:cubicBezTo>
                    <a:pt x="0" y="2116"/>
                    <a:pt x="738" y="0"/>
                    <a:pt x="1655" y="0"/>
                  </a:cubicBezTo>
                  <a:lnTo>
                    <a:pt x="118344" y="0"/>
                  </a:lnTo>
                  <a:cubicBezTo>
                    <a:pt x="119261" y="0"/>
                    <a:pt x="120000" y="2116"/>
                    <a:pt x="120000" y="4727"/>
                  </a:cubicBezTo>
                  <a:lnTo>
                    <a:pt x="120000" y="115272"/>
                  </a:lnTo>
                  <a:cubicBezTo>
                    <a:pt x="120000" y="117883"/>
                    <a:pt x="119261" y="120000"/>
                    <a:pt x="118344" y="120000"/>
                  </a:cubicBezTo>
                  <a:lnTo>
                    <a:pt x="1655" y="120000"/>
                  </a:lnTo>
                  <a:cubicBezTo>
                    <a:pt x="738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411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-1" y="0"/>
              <a:ext cx="2175529" cy="761168"/>
            </a:xfrm>
            <a:custGeom>
              <a:pathLst>
                <a:path extrusionOk="0" h="120000" w="120000">
                  <a:moveTo>
                    <a:pt x="1661" y="0"/>
                  </a:moveTo>
                  <a:cubicBezTo>
                    <a:pt x="750" y="0"/>
                    <a:pt x="0" y="2144"/>
                    <a:pt x="0" y="4755"/>
                  </a:cubicBezTo>
                  <a:lnTo>
                    <a:pt x="0" y="115244"/>
                  </a:lnTo>
                  <a:cubicBezTo>
                    <a:pt x="0" y="117855"/>
                    <a:pt x="750" y="120000"/>
                    <a:pt x="1661" y="120000"/>
                  </a:cubicBezTo>
                  <a:lnTo>
                    <a:pt x="118338" y="120000"/>
                  </a:lnTo>
                  <a:cubicBezTo>
                    <a:pt x="119250" y="120000"/>
                    <a:pt x="120000" y="117855"/>
                    <a:pt x="120000" y="115244"/>
                  </a:cubicBezTo>
                  <a:lnTo>
                    <a:pt x="120000" y="4755"/>
                  </a:lnTo>
                  <a:cubicBezTo>
                    <a:pt x="120000" y="2144"/>
                    <a:pt x="119250" y="0"/>
                    <a:pt x="118338" y="0"/>
                  </a:cubicBezTo>
                  <a:lnTo>
                    <a:pt x="166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9411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" name="Shape 9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191" l="0" r="0" t="2192"/>
          <a:stretch/>
        </p:blipFill>
        <p:spPr>
          <a:xfrm>
            <a:off x="5716196" y="4963888"/>
            <a:ext cx="2352025" cy="121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Code Wizard  http://softuni.bg" id="93" name="Shape 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3579812" y="3968767"/>
            <a:ext cx="2133599" cy="234148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 rot="576163">
            <a:off x="4548929" y="3806011"/>
            <a:ext cx="2625784" cy="749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5240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0D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b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MVC Frameworks</a:t>
            </a:r>
          </a:p>
        </p:txBody>
      </p:sp>
      <p:grpSp>
        <p:nvGrpSpPr>
          <p:cNvPr descr="Software University Foundation  http://softuni.org" id="95" name="Shape 95"/>
          <p:cNvGrpSpPr/>
          <p:nvPr/>
        </p:nvGrpSpPr>
        <p:grpSpPr>
          <a:xfrm>
            <a:off x="745779" y="2057398"/>
            <a:ext cx="2175530" cy="838558"/>
            <a:chOff x="-1" y="-1"/>
            <a:chExt cx="2175529" cy="838556"/>
          </a:xfrm>
        </p:grpSpPr>
        <p:sp>
          <p:nvSpPr>
            <p:cNvPr id="96" name="Shape 96"/>
            <p:cNvSpPr/>
            <p:nvPr/>
          </p:nvSpPr>
          <p:spPr>
            <a:xfrm>
              <a:off x="-1" y="-1"/>
              <a:ext cx="2175529" cy="838556"/>
            </a:xfrm>
            <a:custGeom>
              <a:pathLst>
                <a:path extrusionOk="0" h="120000" w="120000">
                  <a:moveTo>
                    <a:pt x="0" y="4727"/>
                  </a:move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411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-1" y="-1"/>
              <a:ext cx="2175529" cy="838556"/>
            </a:xfrm>
            <a:custGeom>
              <a:pathLst>
                <a:path extrusionOk="0" h="120000" w="120000">
                  <a:moveTo>
                    <a:pt x="0" y="4727"/>
                  </a:move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00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Shape 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12449" y="4730727"/>
            <a:ext cx="1959770" cy="190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19538" y="4747735"/>
            <a:ext cx="1341450" cy="1646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CC-BY-NC-SA License" id="100" name="Shape 100"/>
          <p:cNvGrpSpPr/>
          <p:nvPr/>
        </p:nvGrpSpPr>
        <p:grpSpPr>
          <a:xfrm>
            <a:off x="745781" y="3219090"/>
            <a:ext cx="2175528" cy="761167"/>
            <a:chOff x="-1" y="0"/>
            <a:chExt cx="2175526" cy="761166"/>
          </a:xfrm>
        </p:grpSpPr>
        <p:sp>
          <p:nvSpPr>
            <p:cNvPr id="101" name="Shape 101"/>
            <p:cNvSpPr/>
            <p:nvPr/>
          </p:nvSpPr>
          <p:spPr>
            <a:xfrm>
              <a:off x="-1" y="0"/>
              <a:ext cx="2175526" cy="761166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738" y="0"/>
                    <a:pt x="1655" y="0"/>
                  </a:cubicBezTo>
                  <a:lnTo>
                    <a:pt x="118344" y="0"/>
                  </a:lnTo>
                  <a:lnTo>
                    <a:pt x="118344" y="0"/>
                  </a:lnTo>
                  <a:cubicBezTo>
                    <a:pt x="119261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261" y="120000"/>
                    <a:pt x="118344" y="120000"/>
                  </a:cubicBezTo>
                  <a:lnTo>
                    <a:pt x="1655" y="120000"/>
                  </a:lnTo>
                  <a:lnTo>
                    <a:pt x="1655" y="120000"/>
                  </a:lnTo>
                  <a:cubicBezTo>
                    <a:pt x="738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803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0" y="0"/>
              <a:ext cx="2175525" cy="761166"/>
            </a:xfrm>
            <a:custGeom>
              <a:pathLst>
                <a:path extrusionOk="0" h="120000" w="120000">
                  <a:moveTo>
                    <a:pt x="1661" y="0"/>
                  </a:moveTo>
                  <a:cubicBezTo>
                    <a:pt x="750" y="0"/>
                    <a:pt x="0" y="2144"/>
                    <a:pt x="0" y="4755"/>
                  </a:cubicBezTo>
                  <a:lnTo>
                    <a:pt x="0" y="115244"/>
                  </a:lnTo>
                  <a:cubicBezTo>
                    <a:pt x="0" y="117855"/>
                    <a:pt x="750" y="120000"/>
                    <a:pt x="1661" y="120000"/>
                  </a:cubicBezTo>
                  <a:lnTo>
                    <a:pt x="118338" y="120000"/>
                  </a:lnTo>
                  <a:cubicBezTo>
                    <a:pt x="119250" y="120000"/>
                    <a:pt x="120000" y="117855"/>
                    <a:pt x="120000" y="115244"/>
                  </a:cubicBezTo>
                  <a:lnTo>
                    <a:pt x="120000" y="4755"/>
                  </a:lnTo>
                  <a:cubicBezTo>
                    <a:pt x="120000" y="2144"/>
                    <a:pt x="119250" y="0"/>
                    <a:pt x="118338" y="0"/>
                  </a:cubicBezTo>
                  <a:lnTo>
                    <a:pt x="166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descr="Software University Foundation  http://softuni.org" id="103" name="Shape 103"/>
          <p:cNvGrpSpPr/>
          <p:nvPr/>
        </p:nvGrpSpPr>
        <p:grpSpPr>
          <a:xfrm>
            <a:off x="745781" y="2057400"/>
            <a:ext cx="2175528" cy="838554"/>
            <a:chOff x="-1" y="0"/>
            <a:chExt cx="2175526" cy="838553"/>
          </a:xfrm>
        </p:grpSpPr>
        <p:sp>
          <p:nvSpPr>
            <p:cNvPr id="104" name="Shape 104"/>
            <p:cNvSpPr/>
            <p:nvPr/>
          </p:nvSpPr>
          <p:spPr>
            <a:xfrm>
              <a:off x="-1" y="0"/>
              <a:ext cx="2175526" cy="838553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803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05300" y="98028"/>
              <a:ext cx="1964800" cy="64254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0" y="0"/>
              <a:ext cx="2175525" cy="838553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00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Doctrine ORM</a:t>
            </a:r>
          </a:p>
        </p:txBody>
      </p:sp>
      <p:sp>
        <p:nvSpPr>
          <p:cNvPr id="171" name="Shape 171"/>
          <p:cNvSpPr/>
          <p:nvPr/>
        </p:nvSpPr>
        <p:spPr>
          <a:xfrm>
            <a:off x="205099" y="1083987"/>
            <a:ext cx="12049258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Doctrine Entity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71" y="1684534"/>
            <a:ext cx="7335240" cy="49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Doctrine ORM</a:t>
            </a:r>
          </a:p>
        </p:txBody>
      </p:sp>
      <p:sp>
        <p:nvSpPr>
          <p:cNvPr id="178" name="Shape 178"/>
          <p:cNvSpPr/>
          <p:nvPr/>
        </p:nvSpPr>
        <p:spPr>
          <a:xfrm>
            <a:off x="200540" y="1056600"/>
            <a:ext cx="3023851" cy="593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15900" lvl="0" marL="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Doctrine Entity</a:t>
            </a:r>
          </a:p>
        </p:txBody>
      </p:sp>
      <p:sp>
        <p:nvSpPr>
          <p:cNvPr id="179" name="Shape 179"/>
          <p:cNvSpPr/>
          <p:nvPr/>
        </p:nvSpPr>
        <p:spPr>
          <a:xfrm>
            <a:off x="232905" y="1876476"/>
            <a:ext cx="11713490" cy="3105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Doctrine entities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only represent database table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structure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7D096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Do not execute SQL queries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from your entities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7D096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Do not write heavy logic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your entity classes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Doctrine DBAL</a:t>
            </a:r>
          </a:p>
        </p:txBody>
      </p:sp>
      <p:sp>
        <p:nvSpPr>
          <p:cNvPr id="185" name="Shape 185"/>
          <p:cNvSpPr/>
          <p:nvPr/>
        </p:nvSpPr>
        <p:spPr>
          <a:xfrm>
            <a:off x="205099" y="1083987"/>
            <a:ext cx="12049258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ase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bstraction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ayer - built on top of PDO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131" y="2507089"/>
            <a:ext cx="7705128" cy="22079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205099" y="1793517"/>
            <a:ext cx="12049258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15900" lvl="0" marL="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879" y="4922455"/>
            <a:ext cx="4813792" cy="94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841" y="6078430"/>
            <a:ext cx="4513893" cy="4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73299" y="4956292"/>
            <a:ext cx="9832200" cy="774901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05181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806"/>
              <a:buFont typeface="Calibri"/>
              <a:buNone/>
            </a:pPr>
            <a:r>
              <a:rPr b="1" i="0" lang="en-US" sz="4806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Entity Manager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73299" y="5712542"/>
            <a:ext cx="9832200" cy="6882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3622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20"/>
              <a:buFont typeface="Helvetica Neue"/>
              <a:buNone/>
            </a:pPr>
            <a:r>
              <a:rPr b="0" i="0" lang="en-US" sz="372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QueryBuilder, Persisting and Updating Entities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155" y="866750"/>
            <a:ext cx="3524099" cy="363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9294" y="936284"/>
            <a:ext cx="8680210" cy="349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EntityManager</a:t>
            </a:r>
          </a:p>
        </p:txBody>
      </p:sp>
      <p:sp>
        <p:nvSpPr>
          <p:cNvPr id="203" name="Shape 203"/>
          <p:cNvSpPr/>
          <p:nvPr/>
        </p:nvSpPr>
        <p:spPr>
          <a:xfrm>
            <a:off x="215717" y="1408968"/>
            <a:ext cx="10058400" cy="64321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entities - persist(), remove(), flush()</a:t>
            </a:r>
          </a:p>
        </p:txBody>
      </p:sp>
      <p:sp>
        <p:nvSpPr>
          <p:cNvPr id="204" name="Shape 204"/>
          <p:cNvSpPr/>
          <p:nvPr/>
        </p:nvSpPr>
        <p:spPr>
          <a:xfrm>
            <a:off x="215717" y="1972060"/>
            <a:ext cx="11747865" cy="245742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13623" lvl="0" marL="313623" marR="0" rtl="0" algn="l">
              <a:lnSpc>
                <a:spcPct val="115089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ts val="3128"/>
              <a:buFont typeface="Calibri"/>
              <a:buChar char="•"/>
            </a:pPr>
            <a:r>
              <a:rPr b="0" i="0" lang="en-US" sz="3128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createQuery()</a:t>
            </a:r>
            <a:r>
              <a:rPr b="0" i="0" lang="en-US" sz="312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allows us to execute DQL queries</a:t>
            </a:r>
          </a:p>
          <a:p>
            <a:pPr indent="-313623" lvl="0" marL="313623" marR="0" rtl="0" algn="l">
              <a:lnSpc>
                <a:spcPct val="115089"/>
              </a:lnSpc>
              <a:spcBef>
                <a:spcPts val="500"/>
              </a:spcBef>
              <a:spcAft>
                <a:spcPts val="0"/>
              </a:spcAft>
              <a:buClr>
                <a:srgbClr val="F7D096"/>
              </a:buClr>
              <a:buSzPts val="3128"/>
              <a:buFont typeface="Calibri"/>
              <a:buChar char="•"/>
            </a:pPr>
            <a:r>
              <a:rPr b="0" i="0" lang="en-US" sz="3128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createNamedQuery()</a:t>
            </a:r>
            <a:r>
              <a:rPr b="0" i="0" lang="en-US" sz="312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allows us to execute named DQL queries</a:t>
            </a:r>
          </a:p>
          <a:p>
            <a:pPr indent="-313623" lvl="0" marL="313623" marR="0" rtl="0" algn="l">
              <a:lnSpc>
                <a:spcPct val="115089"/>
              </a:lnSpc>
              <a:spcBef>
                <a:spcPts val="500"/>
              </a:spcBef>
              <a:spcAft>
                <a:spcPts val="0"/>
              </a:spcAft>
              <a:buClr>
                <a:srgbClr val="F7D096"/>
              </a:buClr>
              <a:buSzPts val="3128"/>
              <a:buFont typeface="Calibri"/>
              <a:buChar char="•"/>
            </a:pPr>
            <a:r>
              <a:rPr b="0" i="0" lang="en-US" sz="3128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createQueryBuilder()</a:t>
            </a:r>
            <a:r>
              <a:rPr b="0" i="0" lang="en-US" sz="312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allows us to create queries using object-oriented approach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EntityManager</a:t>
            </a:r>
          </a:p>
        </p:txBody>
      </p:sp>
      <p:sp>
        <p:nvSpPr>
          <p:cNvPr id="210" name="Shape 210"/>
          <p:cNvSpPr/>
          <p:nvPr/>
        </p:nvSpPr>
        <p:spPr>
          <a:xfrm>
            <a:off x="243698" y="1391904"/>
            <a:ext cx="6320542" cy="57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Doctrine Query Language - DQL</a:t>
            </a:r>
          </a:p>
        </p:txBody>
      </p:sp>
      <p:sp>
        <p:nvSpPr>
          <p:cNvPr id="211" name="Shape 211"/>
          <p:cNvSpPr/>
          <p:nvPr/>
        </p:nvSpPr>
        <p:spPr>
          <a:xfrm>
            <a:off x="215717" y="1982223"/>
            <a:ext cx="11747866" cy="245742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Very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similar to SQL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DQL we can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update, delete, select entities, but not persist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DQL we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select objects instead of table rows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201" y="4457356"/>
            <a:ext cx="11564899" cy="174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EntityManager</a:t>
            </a:r>
          </a:p>
        </p:txBody>
      </p:sp>
      <p:sp>
        <p:nvSpPr>
          <p:cNvPr id="218" name="Shape 218"/>
          <p:cNvSpPr/>
          <p:nvPr/>
        </p:nvSpPr>
        <p:spPr>
          <a:xfrm>
            <a:off x="243698" y="1391904"/>
            <a:ext cx="4471899" cy="57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Doctrine Query Builder</a:t>
            </a:r>
          </a:p>
        </p:txBody>
      </p:sp>
      <p:sp>
        <p:nvSpPr>
          <p:cNvPr id="219" name="Shape 219"/>
          <p:cNvSpPr/>
          <p:nvPr/>
        </p:nvSpPr>
        <p:spPr>
          <a:xfrm>
            <a:off x="215717" y="1982223"/>
            <a:ext cx="11747866" cy="57261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query in object oriented approach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51" y="2830831"/>
            <a:ext cx="9577597" cy="248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173299" y="4956292"/>
            <a:ext cx="9832200" cy="774901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05181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806"/>
              <a:buFont typeface="Calibri"/>
              <a:buNone/>
            </a:pPr>
            <a:r>
              <a:rPr b="1" i="0" lang="en-US" sz="4806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Entity Repository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173299" y="5712542"/>
            <a:ext cx="9832200" cy="6882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Entity Repository, Helper Methods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155" y="866750"/>
            <a:ext cx="3524099" cy="363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7527" y="819571"/>
            <a:ext cx="5323745" cy="399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Entity Repository</a:t>
            </a:r>
          </a:p>
        </p:txBody>
      </p:sp>
      <p:sp>
        <p:nvSpPr>
          <p:cNvPr id="234" name="Shape 234"/>
          <p:cNvSpPr/>
          <p:nvPr/>
        </p:nvSpPr>
        <p:spPr>
          <a:xfrm>
            <a:off x="215717" y="892560"/>
            <a:ext cx="11747865" cy="253954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Makes your code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reusable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Isolates your queries from other logic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Provides access to helper methods for each property of your entity</a:t>
            </a:r>
          </a:p>
        </p:txBody>
      </p:sp>
      <p:sp>
        <p:nvSpPr>
          <p:cNvPr id="235" name="Shape 235"/>
          <p:cNvSpPr/>
          <p:nvPr/>
        </p:nvSpPr>
        <p:spPr>
          <a:xfrm>
            <a:off x="287278" y="3190114"/>
            <a:ext cx="7687628" cy="57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F7D096"/>
                </a:solidFill>
                <a:latin typeface="Arial"/>
                <a:ea typeface="Arial"/>
                <a:cs typeface="Arial"/>
                <a:sym typeface="Arial"/>
              </a:rPr>
              <a:t>Where the EntityRepository class lives?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46" y="4459858"/>
            <a:ext cx="4911547" cy="229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198" y="3835153"/>
            <a:ext cx="7174858" cy="399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Entity Repository Class</a:t>
            </a:r>
          </a:p>
        </p:txBody>
      </p:sp>
      <p:sp>
        <p:nvSpPr>
          <p:cNvPr id="243" name="Shape 243"/>
          <p:cNvSpPr/>
          <p:nvPr/>
        </p:nvSpPr>
        <p:spPr>
          <a:xfrm>
            <a:off x="215891" y="1197257"/>
            <a:ext cx="3008249" cy="57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create?</a:t>
            </a:r>
          </a:p>
        </p:txBody>
      </p:sp>
      <p:sp>
        <p:nvSpPr>
          <p:cNvPr id="244" name="Shape 244"/>
          <p:cNvSpPr/>
          <p:nvPr/>
        </p:nvSpPr>
        <p:spPr>
          <a:xfrm>
            <a:off x="187147" y="1816010"/>
            <a:ext cx="11351510" cy="169948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Automatically created when executing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 bin/console doctrine:generate:entities SomeBundle</a:t>
            </a:r>
          </a:p>
        </p:txBody>
      </p:sp>
      <p:sp>
        <p:nvSpPr>
          <p:cNvPr id="245" name="Shape 245"/>
          <p:cNvSpPr/>
          <p:nvPr/>
        </p:nvSpPr>
        <p:spPr>
          <a:xfrm>
            <a:off x="535667" y="3268851"/>
            <a:ext cx="10427257" cy="1017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Above command will generate Doctrine Entity and empty repository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90411" y="1191466"/>
            <a:ext cx="11804823" cy="553001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446087" lvl="0" marL="446087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Helvetica Neue"/>
              <a:buAutoNum type="arabicPeriod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ORM Basics - Doctrine</a:t>
            </a:r>
          </a:p>
          <a:p>
            <a:pPr indent="-446087" lvl="0" marL="446087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Helvetica Neue"/>
              <a:buAutoNum type="arabicPeriod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Manager</a:t>
            </a:r>
          </a:p>
          <a:p>
            <a:pPr indent="-446087" lvl="0" marL="446087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Helvetica Neue"/>
              <a:buAutoNum type="arabicPeriod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Repository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1843932" y="6517388"/>
            <a:ext cx="151301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10" y="1638367"/>
            <a:ext cx="3429003" cy="442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mfony_white_03.png"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2683" y="1338299"/>
            <a:ext cx="1129901" cy="136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Entity Repository Class</a:t>
            </a:r>
          </a:p>
        </p:txBody>
      </p:sp>
      <p:sp>
        <p:nvSpPr>
          <p:cNvPr id="251" name="Shape 251"/>
          <p:cNvSpPr/>
          <p:nvPr/>
        </p:nvSpPr>
        <p:spPr>
          <a:xfrm>
            <a:off x="215891" y="1197257"/>
            <a:ext cx="3008249" cy="57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create?</a:t>
            </a:r>
          </a:p>
        </p:txBody>
      </p:sp>
      <p:sp>
        <p:nvSpPr>
          <p:cNvPr id="252" name="Shape 252"/>
          <p:cNvSpPr/>
          <p:nvPr/>
        </p:nvSpPr>
        <p:spPr>
          <a:xfrm>
            <a:off x="187147" y="1816010"/>
            <a:ext cx="11351510" cy="57261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Manually</a:t>
            </a:r>
          </a:p>
        </p:txBody>
      </p:sp>
      <p:sp>
        <p:nvSpPr>
          <p:cNvPr id="253" name="Shape 253"/>
          <p:cNvSpPr/>
          <p:nvPr/>
        </p:nvSpPr>
        <p:spPr>
          <a:xfrm>
            <a:off x="504605" y="2434763"/>
            <a:ext cx="7196694" cy="548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Configure </a:t>
            </a:r>
            <a:r>
              <a:rPr b="0" i="0" lang="en-US" sz="3200" u="none" cap="none" strike="noStrike">
                <a:solidFill>
                  <a:srgbClr val="F7D096"/>
                </a:solidFill>
                <a:latin typeface="Arial"/>
                <a:ea typeface="Arial"/>
                <a:cs typeface="Arial"/>
                <a:sym typeface="Arial"/>
              </a:rPr>
              <a:t>repositoryClass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 your entity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98" y="3053515"/>
            <a:ext cx="7814092" cy="131914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555405" y="4443366"/>
            <a:ext cx="5366902" cy="548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entity repository class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296" y="5189281"/>
            <a:ext cx="8899012" cy="34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Entity Repository Class</a:t>
            </a:r>
          </a:p>
        </p:txBody>
      </p:sp>
      <p:sp>
        <p:nvSpPr>
          <p:cNvPr id="262" name="Shape 262"/>
          <p:cNvSpPr/>
          <p:nvPr/>
        </p:nvSpPr>
        <p:spPr>
          <a:xfrm>
            <a:off x="171567" y="4263860"/>
            <a:ext cx="11511519" cy="1017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 you have dynamic method names for our entity properties without writing single line of code</a:t>
            </a:r>
          </a:p>
        </p:txBody>
      </p:sp>
      <p:sp>
        <p:nvSpPr>
          <p:cNvPr id="263" name="Shape 263"/>
          <p:cNvSpPr/>
          <p:nvPr/>
        </p:nvSpPr>
        <p:spPr>
          <a:xfrm>
            <a:off x="228518" y="1119211"/>
            <a:ext cx="11397616" cy="1017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Extending </a:t>
            </a:r>
            <a:r>
              <a:rPr b="0" i="0" lang="en-US" sz="3200" u="none" cap="none" strike="noStrike">
                <a:solidFill>
                  <a:srgbClr val="F7D096"/>
                </a:solidFill>
                <a:latin typeface="Arial"/>
                <a:ea typeface="Arial"/>
                <a:cs typeface="Arial"/>
                <a:sym typeface="Arial"/>
              </a:rPr>
              <a:t>Doctrine\ORM\EntityRepository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allows us to access dynamic helper methods for each mapped entity property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276" y="2265767"/>
            <a:ext cx="5302529" cy="186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973" y="5410416"/>
            <a:ext cx="9519280" cy="99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Entity Repository Class</a:t>
            </a:r>
          </a:p>
        </p:txBody>
      </p:sp>
      <p:sp>
        <p:nvSpPr>
          <p:cNvPr id="271" name="Shape 271"/>
          <p:cNvSpPr/>
          <p:nvPr/>
        </p:nvSpPr>
        <p:spPr>
          <a:xfrm>
            <a:off x="228518" y="1119211"/>
            <a:ext cx="10426662" cy="548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access the EntityManager in your repository class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88" y="1925522"/>
            <a:ext cx="8698960" cy="3464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Entity Repository Class</a:t>
            </a:r>
          </a:p>
        </p:txBody>
      </p:sp>
      <p:sp>
        <p:nvSpPr>
          <p:cNvPr id="278" name="Shape 278"/>
          <p:cNvSpPr/>
          <p:nvPr/>
        </p:nvSpPr>
        <p:spPr>
          <a:xfrm>
            <a:off x="215891" y="1197257"/>
            <a:ext cx="3008249" cy="57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create?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679" y="2630015"/>
            <a:ext cx="10613288" cy="339863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268025" y="1810307"/>
            <a:ext cx="9598780" cy="548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repository class in </a:t>
            </a:r>
            <a:r>
              <a:rPr b="0" i="0" lang="en-US" sz="3200" u="none" cap="none" strike="noStrike">
                <a:solidFill>
                  <a:srgbClr val="F7D096"/>
                </a:solidFill>
                <a:latin typeface="Arial"/>
                <a:ea typeface="Arial"/>
                <a:cs typeface="Arial"/>
                <a:sym typeface="Arial"/>
              </a:rPr>
              <a:t>src/YourBundle/Repository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286" name="Shape 286"/>
          <p:cNvSpPr/>
          <p:nvPr/>
        </p:nvSpPr>
        <p:spPr>
          <a:xfrm>
            <a:off x="188822" y="1425798"/>
            <a:ext cx="11351400" cy="4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3" lvl="0" marL="340893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Doctrine ORM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Basic entity mapping, DBAL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7D096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Entity Repository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Dynamic helper methods,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3429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REST Controllers and Routing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529383" y="6400801"/>
            <a:ext cx="10482606" cy="3517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114300" lvl="0" marL="0" marR="0" rtl="0" algn="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6C781"/>
              </a:buClr>
              <a:buSzPts val="1800"/>
              <a:buFont typeface="Helvetica Neue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https://softuni.bg/courses/</a:t>
            </a:r>
          </a:p>
        </p:txBody>
      </p:sp>
      <p:sp>
        <p:nvSpPr>
          <p:cNvPr id="293" name="Shape 293">
            <a:hlinkClick r:id="rId4"/>
          </p:cNvPr>
          <p:cNvSpPr/>
          <p:nvPr/>
        </p:nvSpPr>
        <p:spPr>
          <a:xfrm>
            <a:off x="9670249" y="3996240"/>
            <a:ext cx="1726010" cy="932887"/>
          </a:xfrm>
          <a:custGeom>
            <a:pathLst>
              <a:path extrusionOk="0" h="120000" w="120000">
                <a:moveTo>
                  <a:pt x="1905" y="0"/>
                </a:moveTo>
                <a:cubicBezTo>
                  <a:pt x="844" y="0"/>
                  <a:pt x="0" y="1566"/>
                  <a:pt x="0" y="3522"/>
                </a:cubicBezTo>
                <a:lnTo>
                  <a:pt x="0" y="116427"/>
                </a:lnTo>
                <a:cubicBezTo>
                  <a:pt x="0" y="118383"/>
                  <a:pt x="844" y="120000"/>
                  <a:pt x="1905" y="120000"/>
                </a:cubicBezTo>
                <a:lnTo>
                  <a:pt x="118094" y="120000"/>
                </a:lnTo>
                <a:cubicBezTo>
                  <a:pt x="119155" y="120000"/>
                  <a:pt x="120000" y="118383"/>
                  <a:pt x="120000" y="116427"/>
                </a:cubicBezTo>
                <a:lnTo>
                  <a:pt x="120000" y="3522"/>
                </a:lnTo>
                <a:cubicBezTo>
                  <a:pt x="120000" y="1566"/>
                  <a:pt x="119155" y="0"/>
                  <a:pt x="118094" y="0"/>
                </a:cubicBezTo>
                <a:lnTo>
                  <a:pt x="1905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Shape 294">
            <a:hlinkClick r:id="rId5"/>
          </p:cNvPr>
          <p:cNvSpPr/>
          <p:nvPr/>
        </p:nvSpPr>
        <p:spPr>
          <a:xfrm>
            <a:off x="3160390" y="1255207"/>
            <a:ext cx="1752140" cy="804013"/>
          </a:xfrm>
          <a:custGeom>
            <a:pathLst>
              <a:path extrusionOk="0" h="120000" w="120000">
                <a:moveTo>
                  <a:pt x="1738" y="0"/>
                </a:moveTo>
                <a:cubicBezTo>
                  <a:pt x="777" y="0"/>
                  <a:pt x="0" y="1700"/>
                  <a:pt x="0" y="3788"/>
                </a:cubicBezTo>
                <a:lnTo>
                  <a:pt x="0" y="116211"/>
                </a:lnTo>
                <a:cubicBezTo>
                  <a:pt x="0" y="118300"/>
                  <a:pt x="777" y="120000"/>
                  <a:pt x="1738" y="120000"/>
                </a:cubicBezTo>
                <a:lnTo>
                  <a:pt x="118261" y="120000"/>
                </a:lnTo>
                <a:cubicBezTo>
                  <a:pt x="119222" y="120000"/>
                  <a:pt x="120000" y="118300"/>
                  <a:pt x="120000" y="116211"/>
                </a:cubicBezTo>
                <a:lnTo>
                  <a:pt x="120000" y="3788"/>
                </a:lnTo>
                <a:cubicBezTo>
                  <a:pt x="120000" y="1700"/>
                  <a:pt x="119222" y="0"/>
                  <a:pt x="118261" y="0"/>
                </a:cubicBezTo>
                <a:lnTo>
                  <a:pt x="1738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Shape 295">
            <a:hlinkClick r:id="rId6"/>
          </p:cNvPr>
          <p:cNvSpPr/>
          <p:nvPr/>
        </p:nvSpPr>
        <p:spPr>
          <a:xfrm>
            <a:off x="512764" y="1255207"/>
            <a:ext cx="2093873" cy="804014"/>
          </a:xfrm>
          <a:custGeom>
            <a:pathLst>
              <a:path extrusionOk="0" h="120000" w="120000">
                <a:moveTo>
                  <a:pt x="1455" y="0"/>
                </a:moveTo>
                <a:cubicBezTo>
                  <a:pt x="650" y="0"/>
                  <a:pt x="0" y="1700"/>
                  <a:pt x="0" y="3788"/>
                </a:cubicBezTo>
                <a:lnTo>
                  <a:pt x="0" y="116211"/>
                </a:lnTo>
                <a:cubicBezTo>
                  <a:pt x="0" y="118300"/>
                  <a:pt x="650" y="120000"/>
                  <a:pt x="1455" y="120000"/>
                </a:cubicBezTo>
                <a:lnTo>
                  <a:pt x="118544" y="120000"/>
                </a:lnTo>
                <a:cubicBezTo>
                  <a:pt x="119350" y="120000"/>
                  <a:pt x="120000" y="118300"/>
                  <a:pt x="120000" y="116211"/>
                </a:cubicBezTo>
                <a:lnTo>
                  <a:pt x="120000" y="3788"/>
                </a:lnTo>
                <a:cubicBezTo>
                  <a:pt x="120000" y="1700"/>
                  <a:pt x="119350" y="0"/>
                  <a:pt x="118544" y="0"/>
                </a:cubicBezTo>
                <a:lnTo>
                  <a:pt x="1455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>
            <a:hlinkClick r:id="rId7"/>
          </p:cNvPr>
          <p:cNvSpPr/>
          <p:nvPr/>
        </p:nvSpPr>
        <p:spPr>
          <a:xfrm>
            <a:off x="512764" y="5373442"/>
            <a:ext cx="3352801" cy="849557"/>
          </a:xfrm>
          <a:custGeom>
            <a:pathLst>
              <a:path extrusionOk="0" h="120000" w="120000">
                <a:moveTo>
                  <a:pt x="966" y="0"/>
                </a:moveTo>
                <a:cubicBezTo>
                  <a:pt x="433" y="0"/>
                  <a:pt x="0" y="1716"/>
                  <a:pt x="0" y="3811"/>
                </a:cubicBezTo>
                <a:lnTo>
                  <a:pt x="0" y="116188"/>
                </a:lnTo>
                <a:cubicBezTo>
                  <a:pt x="0" y="118283"/>
                  <a:pt x="433" y="120000"/>
                  <a:pt x="966" y="120000"/>
                </a:cubicBezTo>
                <a:lnTo>
                  <a:pt x="119033" y="120000"/>
                </a:lnTo>
                <a:cubicBezTo>
                  <a:pt x="119566" y="120000"/>
                  <a:pt x="120000" y="118283"/>
                  <a:pt x="120000" y="116188"/>
                </a:cubicBezTo>
                <a:lnTo>
                  <a:pt x="120000" y="3811"/>
                </a:lnTo>
                <a:cubicBezTo>
                  <a:pt x="120000" y="1716"/>
                  <a:pt x="119566" y="0"/>
                  <a:pt x="119033" y="0"/>
                </a:cubicBezTo>
                <a:lnTo>
                  <a:pt x="966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Shape 297">
            <a:hlinkClick r:id="rId8"/>
          </p:cNvPr>
          <p:cNvSpPr/>
          <p:nvPr/>
        </p:nvSpPr>
        <p:spPr>
          <a:xfrm>
            <a:off x="4358563" y="5373442"/>
            <a:ext cx="2753519" cy="849557"/>
          </a:xfrm>
          <a:custGeom>
            <a:pathLst>
              <a:path extrusionOk="0" h="120000" w="120000">
                <a:moveTo>
                  <a:pt x="1088" y="0"/>
                </a:moveTo>
                <a:cubicBezTo>
                  <a:pt x="483" y="0"/>
                  <a:pt x="0" y="1572"/>
                  <a:pt x="0" y="3533"/>
                </a:cubicBezTo>
                <a:lnTo>
                  <a:pt x="0" y="116411"/>
                </a:lnTo>
                <a:cubicBezTo>
                  <a:pt x="0" y="118372"/>
                  <a:pt x="483" y="120000"/>
                  <a:pt x="1088" y="120000"/>
                </a:cubicBezTo>
                <a:lnTo>
                  <a:pt x="118911" y="120000"/>
                </a:lnTo>
                <a:cubicBezTo>
                  <a:pt x="119516" y="120000"/>
                  <a:pt x="120000" y="118372"/>
                  <a:pt x="120000" y="116411"/>
                </a:cubicBezTo>
                <a:lnTo>
                  <a:pt x="120000" y="3533"/>
                </a:lnTo>
                <a:cubicBezTo>
                  <a:pt x="120000" y="1572"/>
                  <a:pt x="119516" y="0"/>
                  <a:pt x="118911" y="0"/>
                </a:cubicBezTo>
                <a:lnTo>
                  <a:pt x="1088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>
            <a:hlinkClick r:id="rId9"/>
          </p:cNvPr>
          <p:cNvSpPr/>
          <p:nvPr/>
        </p:nvSpPr>
        <p:spPr>
          <a:xfrm>
            <a:off x="7633727" y="5373442"/>
            <a:ext cx="4073043" cy="849557"/>
          </a:xfrm>
          <a:custGeom>
            <a:pathLst>
              <a:path extrusionOk="0" h="120000" w="120000">
                <a:moveTo>
                  <a:pt x="794" y="0"/>
                </a:moveTo>
                <a:cubicBezTo>
                  <a:pt x="361" y="0"/>
                  <a:pt x="0" y="1716"/>
                  <a:pt x="0" y="3811"/>
                </a:cubicBezTo>
                <a:lnTo>
                  <a:pt x="0" y="116188"/>
                </a:lnTo>
                <a:cubicBezTo>
                  <a:pt x="0" y="118283"/>
                  <a:pt x="361" y="120000"/>
                  <a:pt x="794" y="120000"/>
                </a:cubicBezTo>
                <a:lnTo>
                  <a:pt x="119205" y="120000"/>
                </a:lnTo>
                <a:cubicBezTo>
                  <a:pt x="119638" y="120000"/>
                  <a:pt x="120000" y="118283"/>
                  <a:pt x="120000" y="116188"/>
                </a:cubicBezTo>
                <a:lnTo>
                  <a:pt x="120000" y="3811"/>
                </a:lnTo>
                <a:cubicBezTo>
                  <a:pt x="120000" y="1716"/>
                  <a:pt x="119638" y="0"/>
                  <a:pt x="119205" y="0"/>
                </a:cubicBezTo>
                <a:lnTo>
                  <a:pt x="794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>
            <a:hlinkClick r:id="rId10"/>
          </p:cNvPr>
          <p:cNvSpPr/>
          <p:nvPr/>
        </p:nvSpPr>
        <p:spPr>
          <a:xfrm>
            <a:off x="7765249" y="2577352"/>
            <a:ext cx="3631010" cy="783036"/>
          </a:xfrm>
          <a:custGeom>
            <a:pathLst>
              <a:path extrusionOk="0" h="120000" w="120000">
                <a:moveTo>
                  <a:pt x="811" y="0"/>
                </a:moveTo>
                <a:cubicBezTo>
                  <a:pt x="361" y="0"/>
                  <a:pt x="0" y="1677"/>
                  <a:pt x="0" y="3772"/>
                </a:cubicBezTo>
                <a:lnTo>
                  <a:pt x="0" y="116227"/>
                </a:lnTo>
                <a:cubicBezTo>
                  <a:pt x="0" y="118322"/>
                  <a:pt x="361" y="120000"/>
                  <a:pt x="811" y="120000"/>
                </a:cubicBezTo>
                <a:lnTo>
                  <a:pt x="119188" y="120000"/>
                </a:lnTo>
                <a:cubicBezTo>
                  <a:pt x="119638" y="120000"/>
                  <a:pt x="120000" y="118322"/>
                  <a:pt x="120000" y="116227"/>
                </a:cubicBezTo>
                <a:lnTo>
                  <a:pt x="120000" y="3772"/>
                </a:lnTo>
                <a:cubicBezTo>
                  <a:pt x="120000" y="1677"/>
                  <a:pt x="119638" y="0"/>
                  <a:pt x="119188" y="0"/>
                </a:cubicBezTo>
                <a:lnTo>
                  <a:pt x="811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>
            <a:hlinkClick r:id="rId11"/>
          </p:cNvPr>
          <p:cNvSpPr/>
          <p:nvPr/>
        </p:nvSpPr>
        <p:spPr>
          <a:xfrm>
            <a:off x="5377181" y="1391286"/>
            <a:ext cx="5993211" cy="550372"/>
          </a:xfrm>
          <a:custGeom>
            <a:pathLst>
              <a:path extrusionOk="0" h="120000" w="120000">
                <a:moveTo>
                  <a:pt x="350" y="0"/>
                </a:moveTo>
                <a:cubicBezTo>
                  <a:pt x="155" y="0"/>
                  <a:pt x="0" y="1711"/>
                  <a:pt x="0" y="3805"/>
                </a:cubicBezTo>
                <a:lnTo>
                  <a:pt x="0" y="116194"/>
                </a:lnTo>
                <a:cubicBezTo>
                  <a:pt x="0" y="118288"/>
                  <a:pt x="155" y="120000"/>
                  <a:pt x="350" y="120000"/>
                </a:cubicBezTo>
                <a:lnTo>
                  <a:pt x="119655" y="120000"/>
                </a:lnTo>
                <a:cubicBezTo>
                  <a:pt x="119850" y="120000"/>
                  <a:pt x="120000" y="118288"/>
                  <a:pt x="120000" y="116194"/>
                </a:cubicBezTo>
                <a:lnTo>
                  <a:pt x="120000" y="3805"/>
                </a:lnTo>
                <a:cubicBezTo>
                  <a:pt x="120000" y="1711"/>
                  <a:pt x="119850" y="0"/>
                  <a:pt x="119655" y="0"/>
                </a:cubicBezTo>
                <a:lnTo>
                  <a:pt x="35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Shape 301">
            <a:hlinkClick r:id="rId12"/>
          </p:cNvPr>
          <p:cNvSpPr/>
          <p:nvPr/>
        </p:nvSpPr>
        <p:spPr>
          <a:xfrm>
            <a:off x="3075200" y="2380769"/>
            <a:ext cx="1922463" cy="854869"/>
          </a:xfrm>
          <a:custGeom>
            <a:pathLst>
              <a:path extrusionOk="0" h="120000" w="120000">
                <a:moveTo>
                  <a:pt x="1683" y="0"/>
                </a:moveTo>
                <a:cubicBezTo>
                  <a:pt x="755" y="0"/>
                  <a:pt x="0" y="1694"/>
                  <a:pt x="0" y="3788"/>
                </a:cubicBezTo>
                <a:lnTo>
                  <a:pt x="0" y="116211"/>
                </a:lnTo>
                <a:cubicBezTo>
                  <a:pt x="0" y="118305"/>
                  <a:pt x="755" y="120000"/>
                  <a:pt x="1683" y="120000"/>
                </a:cubicBezTo>
                <a:lnTo>
                  <a:pt x="118316" y="120000"/>
                </a:lnTo>
                <a:cubicBezTo>
                  <a:pt x="119244" y="120000"/>
                  <a:pt x="120000" y="118305"/>
                  <a:pt x="120000" y="116211"/>
                </a:cubicBezTo>
                <a:lnTo>
                  <a:pt x="120000" y="3788"/>
                </a:lnTo>
                <a:cubicBezTo>
                  <a:pt x="120000" y="1694"/>
                  <a:pt x="119244" y="0"/>
                  <a:pt x="118316" y="0"/>
                </a:cubicBezTo>
                <a:lnTo>
                  <a:pt x="1683" y="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90412" y="1151121"/>
            <a:ext cx="11804824" cy="179624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83414" lvl="0" marL="283414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162"/>
              <a:buFont typeface="Noto Sans Symbols"/>
              <a:buChar char="●"/>
            </a:pPr>
            <a:r>
              <a:rPr b="0" i="0" lang="en-US" sz="3162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b="0" i="0" lang="en-US" sz="3162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162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b="0" i="0" lang="en-US" sz="3162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4.0 International</a:t>
            </a:r>
            <a:r>
              <a:rPr b="0" i="0" lang="en-US" sz="3162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 license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11777331" y="6517389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descr="CC-BY-NC-SA License" id="309" name="Shape 309">
            <a:hlinkClick r:id="rId4"/>
          </p:cNvPr>
          <p:cNvSpPr/>
          <p:nvPr/>
        </p:nvSpPr>
        <p:spPr>
          <a:xfrm>
            <a:off x="3771858" y="3810000"/>
            <a:ext cx="4642248" cy="1624244"/>
          </a:xfrm>
          <a:custGeom>
            <a:pathLst>
              <a:path extrusionOk="0" h="120000" w="120000">
                <a:moveTo>
                  <a:pt x="1816" y="0"/>
                </a:moveTo>
                <a:cubicBezTo>
                  <a:pt x="811" y="0"/>
                  <a:pt x="0" y="2322"/>
                  <a:pt x="0" y="5188"/>
                </a:cubicBezTo>
                <a:lnTo>
                  <a:pt x="0" y="114811"/>
                </a:lnTo>
                <a:cubicBezTo>
                  <a:pt x="0" y="117677"/>
                  <a:pt x="811" y="120000"/>
                  <a:pt x="1816" y="120000"/>
                </a:cubicBezTo>
                <a:lnTo>
                  <a:pt x="118183" y="120000"/>
                </a:lnTo>
                <a:cubicBezTo>
                  <a:pt x="119188" y="120000"/>
                  <a:pt x="120000" y="117677"/>
                  <a:pt x="120000" y="114811"/>
                </a:cubicBezTo>
                <a:lnTo>
                  <a:pt x="120000" y="5188"/>
                </a:lnTo>
                <a:cubicBezTo>
                  <a:pt x="120000" y="2322"/>
                  <a:pt x="119188" y="0"/>
                  <a:pt x="118183" y="0"/>
                </a:cubicBezTo>
                <a:lnTo>
                  <a:pt x="1816" y="0"/>
                </a:lnTo>
                <a:close/>
              </a:path>
            </a:pathLst>
          </a:custGeom>
          <a:noFill/>
          <a:ln cap="flat" cmpd="sng" w="9525">
            <a:solidFill>
              <a:srgbClr val="7C4B3B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4294967295" type="title"/>
          </p:nvPr>
        </p:nvSpPr>
        <p:spPr>
          <a:xfrm>
            <a:off x="259899" y="103056"/>
            <a:ext cx="9074151" cy="936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3368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680"/>
              <a:buFont typeface="Calibri"/>
              <a:buNone/>
            </a:pPr>
            <a:r>
              <a:rPr b="1" i="0" lang="en-US" sz="368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Trainings @ Software University (SoftUni)</a:t>
            </a:r>
          </a:p>
        </p:txBody>
      </p:sp>
      <p:sp>
        <p:nvSpPr>
          <p:cNvPr id="315" name="Shape 315"/>
          <p:cNvSpPr txBox="1"/>
          <p:nvPr>
            <p:ph idx="4294967295" type="body"/>
          </p:nvPr>
        </p:nvSpPr>
        <p:spPr>
          <a:xfrm>
            <a:off x="259898" y="1039680"/>
            <a:ext cx="9434515" cy="563938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04746" lvl="0" marL="3047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</a:p>
          <a:p>
            <a:pPr indent="-231605" lvl="1" marL="60949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Noto Sans Symbols"/>
              <a:buChar char="●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softuni.bg</a:t>
            </a:r>
            <a:r>
              <a:rPr b="0" i="0" lang="en-US" sz="2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04746" lvl="0" marL="30474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</a:t>
            </a:r>
          </a:p>
          <a:p>
            <a:pPr indent="-231605" lvl="1" marL="60949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softuni.org</a:t>
            </a:r>
          </a:p>
          <a:p>
            <a:pPr indent="-304746" lvl="1" marL="30474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</a:p>
          <a:p>
            <a:pPr indent="-231605" lvl="1" marL="60949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Noto Sans Symbols"/>
              <a:buChar char="●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</a:p>
          <a:p>
            <a:pPr indent="-304746" lvl="1" marL="30474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University Forums</a:t>
            </a:r>
          </a:p>
          <a:p>
            <a:pPr indent="-304745" lvl="2" marL="60949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Char char="●"/>
            </a:pPr>
            <a:r>
              <a:rPr b="0" i="0" lang="en-US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forum.softuni.bg</a:t>
            </a:r>
          </a:p>
        </p:txBody>
      </p:sp>
      <p:sp>
        <p:nvSpPr>
          <p:cNvPr descr="Software University  http://softuni.bg" id="316" name="Shape 316">
            <a:hlinkClick r:id="rId7"/>
          </p:cNvPr>
          <p:cNvSpPr/>
          <p:nvPr/>
        </p:nvSpPr>
        <p:spPr>
          <a:xfrm>
            <a:off x="9726400" y="914400"/>
            <a:ext cx="1701007" cy="1570038"/>
          </a:xfrm>
          <a:custGeom>
            <a:pathLst>
              <a:path extrusionOk="0" h="120000" w="120000">
                <a:moveTo>
                  <a:pt x="866" y="0"/>
                </a:moveTo>
                <a:cubicBezTo>
                  <a:pt x="388" y="0"/>
                  <a:pt x="0" y="422"/>
                  <a:pt x="0" y="938"/>
                </a:cubicBezTo>
                <a:lnTo>
                  <a:pt x="0" y="119061"/>
                </a:lnTo>
                <a:cubicBezTo>
                  <a:pt x="0" y="119577"/>
                  <a:pt x="388" y="120000"/>
                  <a:pt x="866" y="120000"/>
                </a:cubicBezTo>
                <a:lnTo>
                  <a:pt x="119133" y="120000"/>
                </a:lnTo>
                <a:cubicBezTo>
                  <a:pt x="119611" y="120000"/>
                  <a:pt x="120000" y="119577"/>
                  <a:pt x="120000" y="119061"/>
                </a:cubicBezTo>
                <a:lnTo>
                  <a:pt x="120000" y="938"/>
                </a:lnTo>
                <a:cubicBezTo>
                  <a:pt x="120000" y="422"/>
                  <a:pt x="119611" y="0"/>
                  <a:pt x="119133" y="0"/>
                </a:cubicBezTo>
                <a:lnTo>
                  <a:pt x="866" y="0"/>
                </a:lnTo>
                <a:close/>
              </a:path>
            </a:pathLst>
          </a:custGeom>
          <a:noFill/>
          <a:ln cap="flat" cmpd="sng" w="12700">
            <a:solidFill>
              <a:srgbClr val="00B0F0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descr="Software University Foundation  http://softuni.org" id="317" name="Shape 317"/>
          <p:cNvGrpSpPr/>
          <p:nvPr/>
        </p:nvGrpSpPr>
        <p:grpSpPr>
          <a:xfrm>
            <a:off x="9457096" y="2865599"/>
            <a:ext cx="2269873" cy="874919"/>
            <a:chOff x="-1" y="-1"/>
            <a:chExt cx="2269871" cy="874917"/>
          </a:xfrm>
        </p:grpSpPr>
        <p:sp>
          <p:nvSpPr>
            <p:cNvPr id="318" name="Shape 318"/>
            <p:cNvSpPr/>
            <p:nvPr/>
          </p:nvSpPr>
          <p:spPr>
            <a:xfrm>
              <a:off x="-1" y="-1"/>
              <a:ext cx="2269871" cy="874917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803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109934" y="102117"/>
              <a:ext cx="2050070" cy="6705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320" name="Shape 320"/>
            <p:cNvSpPr/>
            <p:nvPr/>
          </p:nvSpPr>
          <p:spPr>
            <a:xfrm>
              <a:off x="0" y="0"/>
              <a:ext cx="2269870" cy="874916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00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oftware University @ Facebook  http://www.facebook.com/SoftwareUniversity" id="321" name="Shape 32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75536" y="4064267"/>
            <a:ext cx="1003955" cy="1017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- Forum  http://forum.softuni.bg" id="322" name="Shape 322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109334" y="5410200"/>
            <a:ext cx="970157" cy="96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80211" y="3145320"/>
            <a:ext cx="2286199" cy="24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2323300" y="2164800"/>
            <a:ext cx="7532700" cy="2528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53947" lvl="0" marL="88846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6000"/>
              <a:buFont typeface="Helvetica Neue"/>
              <a:buNone/>
            </a:pPr>
            <a:r>
              <a:rPr b="1" i="0" lang="en-US" sz="6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#sli.do</a:t>
            </a:r>
          </a:p>
          <a:p>
            <a:pPr indent="-330147" lvl="0" marL="88846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72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#PHP</a:t>
            </a:r>
            <a:r>
              <a:rPr b="1" lang="en-US" sz="7200"/>
              <a:t>-WEB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188815" y="40338"/>
            <a:ext cx="9577500" cy="111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Have a question?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73299" y="4956292"/>
            <a:ext cx="9832200" cy="774901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05181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806"/>
              <a:buFont typeface="Calibri"/>
              <a:buNone/>
            </a:pPr>
            <a:r>
              <a:rPr b="1" i="0" lang="en-US" sz="4806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ORM Basics - Doctrine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73299" y="5712542"/>
            <a:ext cx="9832200" cy="6882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Doctrine DBAL, Doctrine ORM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155" y="866750"/>
            <a:ext cx="3524099" cy="363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339" y="912288"/>
            <a:ext cx="7606120" cy="380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What Is ORM?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1843932" y="6517388"/>
            <a:ext cx="151301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6" name="Shape 136"/>
          <p:cNvSpPr/>
          <p:nvPr/>
        </p:nvSpPr>
        <p:spPr>
          <a:xfrm>
            <a:off x="5468138" y="3284588"/>
            <a:ext cx="4302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595138" y="3411588"/>
            <a:ext cx="4302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05099" y="1541187"/>
            <a:ext cx="11769102" cy="26429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ORM - Object Relational Mapper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Maps PHP objects to database table rows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independent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Has its own SQL-like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26" y="1189618"/>
            <a:ext cx="9266538" cy="52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What Is ORM?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Doctrine ORM</a:t>
            </a:r>
          </a:p>
        </p:txBody>
      </p:sp>
      <p:sp>
        <p:nvSpPr>
          <p:cNvPr id="150" name="Shape 150"/>
          <p:cNvSpPr/>
          <p:nvPr/>
        </p:nvSpPr>
        <p:spPr>
          <a:xfrm>
            <a:off x="205099" y="1083987"/>
            <a:ext cx="12049258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 database row to PHP object called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445" y="2272191"/>
            <a:ext cx="11268410" cy="375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Doctrine ORM</a:t>
            </a:r>
          </a:p>
        </p:txBody>
      </p:sp>
      <p:sp>
        <p:nvSpPr>
          <p:cNvPr id="157" name="Shape 157"/>
          <p:cNvSpPr/>
          <p:nvPr/>
        </p:nvSpPr>
        <p:spPr>
          <a:xfrm>
            <a:off x="205099" y="1083987"/>
            <a:ext cx="12049258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Doctrine entities should live in YourBundle/Entity directory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88" y="1943100"/>
            <a:ext cx="6940323" cy="267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Doctrine ORM</a:t>
            </a:r>
          </a:p>
        </p:txBody>
      </p:sp>
      <p:sp>
        <p:nvSpPr>
          <p:cNvPr id="164" name="Shape 164"/>
          <p:cNvSpPr/>
          <p:nvPr/>
        </p:nvSpPr>
        <p:spPr>
          <a:xfrm>
            <a:off x="200540" y="1056600"/>
            <a:ext cx="9526785" cy="593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15900" lvl="0" marL="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Doctrine Entity - Basic Mapping with Annotations</a:t>
            </a:r>
          </a:p>
        </p:txBody>
      </p:sp>
      <p:sp>
        <p:nvSpPr>
          <p:cNvPr id="165" name="Shape 165"/>
          <p:cNvSpPr/>
          <p:nvPr/>
        </p:nvSpPr>
        <p:spPr>
          <a:xfrm>
            <a:off x="232905" y="1876476"/>
            <a:ext cx="11713490" cy="3105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@Entity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tells Doctrine the class represents database table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7D096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@Column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the property represents database column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7D096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@Id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set property as entity primary key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7D096"/>
              </a:buClr>
              <a:buSzPts val="34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@GeneratedValue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id generation mechanism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 16x9">
  <a:themeElements>
    <a:clrScheme name="SoftUni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SoftUni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