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90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91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9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Click to edit Master title style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bg-BG"/>
              <a:t>Click to edit Master subtitle style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C2AC42-76A2-4D94-AECE-7A08E8FD4484}" type="slidenum">
              <a:rPr lang="bg-BG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790242-8565-485E-8A9F-023A72543AB4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F0862-5283-4B82-AFC8-7D2499591444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4277E-02FB-4274-935D-2F826A77722F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C18039-5592-4B7E-8C6B-D654198955BB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2A9A6D-C2B7-4B91-86C6-7E301FC498FD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BC3211-9FD9-42A6-84B9-41C8CB450237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491344-C960-4760-8178-F0C5655A06A2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F7BCAD-3A11-425C-B72D-A30A41A0C1E2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4" name="Дата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35839F-CFD9-45EC-BC2C-276C8CCDB592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94B0C9-C283-4FB8-A446-F7AD9E0734E2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614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48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49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0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1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2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5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6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7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8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4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5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66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6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E677B8A-6A27-46CB-9DA4-97648D503E91}" type="slidenum">
              <a:rPr lang="bg-BG"/>
              <a:pPr/>
              <a:t>‹#›</a:t>
            </a:fld>
            <a:endParaRPr lang="bg-BG"/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4400"/>
              <a:t>МЕТОДОЛОГИЯ НА ДИСЕРТАЦИОННИТЕ ИЗСЛЕДВАНИЯ</a:t>
            </a:r>
            <a:endParaRPr lang="en-US" sz="4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ПРОФ.Д.Т.Н. Г.ТАСЕВ</a:t>
            </a:r>
          </a:p>
          <a:p>
            <a:r>
              <a:rPr lang="bg-BG"/>
              <a:t>ДОЦ.Д-Р С.КОВАЧЕВА-ВЕЛЕВА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258888" y="0"/>
            <a:ext cx="6626225" cy="1052513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bg-BG" sz="3200"/>
              <a:t>Изисквания към оформянето и</a:t>
            </a:r>
          </a:p>
          <a:p>
            <a:pPr algn="ctr"/>
            <a:r>
              <a:rPr lang="bg-BG" sz="3200"/>
              <a:t> представянето на дисертацията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557338"/>
            <a:ext cx="1584325" cy="5762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Общи </a:t>
            </a:r>
          </a:p>
          <a:p>
            <a:pPr algn="ctr"/>
            <a:r>
              <a:rPr lang="bg-BG"/>
              <a:t>изисквания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619250" y="1557338"/>
            <a:ext cx="1584325" cy="10795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Изисквания </a:t>
            </a:r>
          </a:p>
          <a:p>
            <a:pPr algn="ctr"/>
            <a:r>
              <a:rPr lang="bg-BG"/>
              <a:t>към </a:t>
            </a:r>
          </a:p>
          <a:p>
            <a:pPr algn="ctr"/>
            <a:r>
              <a:rPr lang="bg-BG"/>
              <a:t>структурата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348038" y="1557338"/>
            <a:ext cx="1727200" cy="11525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Изисквания</a:t>
            </a:r>
          </a:p>
          <a:p>
            <a:pPr algn="ctr"/>
            <a:r>
              <a:rPr lang="bg-BG"/>
              <a:t> към </a:t>
            </a:r>
          </a:p>
          <a:p>
            <a:pPr algn="ctr"/>
            <a:r>
              <a:rPr lang="bg-BG"/>
              <a:t>оформянето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148263" y="1557338"/>
            <a:ext cx="1800225" cy="1152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Изисквания</a:t>
            </a:r>
          </a:p>
          <a:p>
            <a:pPr algn="ctr"/>
            <a:r>
              <a:rPr lang="bg-BG"/>
              <a:t> към </a:t>
            </a:r>
          </a:p>
          <a:p>
            <a:pPr algn="ctr"/>
            <a:r>
              <a:rPr lang="bg-BG"/>
              <a:t>експертизите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054850" y="1557338"/>
            <a:ext cx="2089150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Изисквания </a:t>
            </a:r>
          </a:p>
          <a:p>
            <a:pPr algn="ctr"/>
            <a:r>
              <a:rPr lang="bg-BG"/>
              <a:t>към </a:t>
            </a:r>
          </a:p>
          <a:p>
            <a:pPr algn="ctr"/>
            <a:r>
              <a:rPr lang="bg-BG"/>
              <a:t>Съпътстващите</a:t>
            </a:r>
          </a:p>
          <a:p>
            <a:pPr algn="ctr"/>
            <a:r>
              <a:rPr lang="bg-BG"/>
              <a:t> документи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79388" y="3213100"/>
            <a:ext cx="12239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Заглавни</a:t>
            </a:r>
          </a:p>
          <a:p>
            <a:pPr algn="ctr"/>
            <a:r>
              <a:rPr lang="bg-BG"/>
              <a:t> страници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63713" y="3141663"/>
            <a:ext cx="1728787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Изискнвания</a:t>
            </a:r>
          </a:p>
          <a:p>
            <a:pPr algn="ctr"/>
            <a:r>
              <a:rPr lang="bg-BG"/>
              <a:t> към текста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779838" y="3068638"/>
            <a:ext cx="20161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Изисквания към</a:t>
            </a:r>
          </a:p>
          <a:p>
            <a:pPr algn="ctr"/>
            <a:r>
              <a:rPr lang="bg-BG"/>
              <a:t> илюстрациите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2124075" y="4437063"/>
            <a:ext cx="4968875" cy="2420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/>
              <a:t>Таблици;   графики;</a:t>
            </a:r>
          </a:p>
          <a:p>
            <a:pPr algn="ctr"/>
            <a:r>
              <a:rPr lang="bg-BG" sz="2400"/>
              <a:t>формули;  дименсии;</a:t>
            </a:r>
          </a:p>
          <a:p>
            <a:pPr algn="ctr"/>
            <a:r>
              <a:rPr lang="bg-BG" sz="2400"/>
              <a:t>литература;  приложения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555875" y="292417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067175" y="27082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555875" y="2924175"/>
            <a:ext cx="0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787900" y="2924175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716463" y="4076700"/>
            <a:ext cx="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55650" y="2133600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7164388" y="3357563"/>
            <a:ext cx="1979612" cy="3240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Автореферат</a:t>
            </a:r>
          </a:p>
          <a:p>
            <a:pPr algn="ctr"/>
            <a:r>
              <a:rPr lang="bg-BG"/>
              <a:t>Преценка от </a:t>
            </a:r>
          </a:p>
          <a:p>
            <a:pPr algn="ctr"/>
            <a:r>
              <a:rPr lang="bg-BG"/>
              <a:t>научния </a:t>
            </a:r>
          </a:p>
          <a:p>
            <a:pPr algn="ctr"/>
            <a:r>
              <a:rPr lang="bg-BG"/>
              <a:t>Ръководител</a:t>
            </a:r>
          </a:p>
          <a:p>
            <a:pPr algn="ctr"/>
            <a:r>
              <a:rPr lang="bg-BG"/>
              <a:t>Рецензии</a:t>
            </a:r>
          </a:p>
          <a:p>
            <a:pPr algn="ctr"/>
            <a:r>
              <a:rPr lang="bg-BG"/>
              <a:t>Доклад </a:t>
            </a:r>
          </a:p>
          <a:p>
            <a:pPr algn="ctr"/>
            <a:r>
              <a:rPr lang="bg-BG"/>
              <a:t>Отзиви </a:t>
            </a:r>
          </a:p>
          <a:p>
            <a:pPr algn="ctr"/>
            <a:endParaRPr lang="bg-BG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8172450" y="29241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684213" y="1341438"/>
            <a:ext cx="727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140200" y="1052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84213" y="134143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411413" y="1341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6011863" y="1341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7956550" y="1341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00338" y="188913"/>
            <a:ext cx="4032250" cy="649287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bg-BG" sz="2400"/>
              <a:t>Автореферат -изисквания</a:t>
            </a:r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981075"/>
            <a:ext cx="9144000" cy="5876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dirty="0"/>
              <a:t>	А. ХАРАКТЕРИСТИКА НА ДИСЕРТАЦИОННИЯ ТРУД</a:t>
            </a:r>
          </a:p>
          <a:p>
            <a:pPr algn="ctr"/>
            <a:r>
              <a:rPr lang="ru-RU" sz="2000" dirty="0" err="1"/>
              <a:t>Актуалност</a:t>
            </a:r>
            <a:r>
              <a:rPr lang="ru-RU" sz="2000" dirty="0"/>
              <a:t> на проблема</a:t>
            </a:r>
          </a:p>
          <a:p>
            <a:pPr algn="ctr"/>
            <a:r>
              <a:rPr lang="ru-RU" sz="2000" dirty="0"/>
              <a:t>Проблем</a:t>
            </a:r>
          </a:p>
          <a:p>
            <a:pPr algn="ctr"/>
            <a:r>
              <a:rPr lang="ru-RU" sz="2000" dirty="0"/>
              <a:t>Цели и задачи на </a:t>
            </a:r>
            <a:r>
              <a:rPr lang="ru-RU" sz="2000" dirty="0" err="1"/>
              <a:t>изследването</a:t>
            </a:r>
            <a:r>
              <a:rPr lang="ru-RU" sz="2000" dirty="0"/>
              <a:t> </a:t>
            </a:r>
          </a:p>
          <a:p>
            <a:pPr algn="ctr"/>
            <a:r>
              <a:rPr lang="ru-RU" sz="2000" dirty="0" err="1"/>
              <a:t>Обект</a:t>
            </a:r>
            <a:r>
              <a:rPr lang="ru-RU" sz="2000" dirty="0"/>
              <a:t> и предмет на </a:t>
            </a:r>
            <a:r>
              <a:rPr lang="ru-RU" sz="2000" dirty="0" err="1"/>
              <a:t>изследване</a:t>
            </a:r>
            <a:endParaRPr lang="ru-RU" sz="2000" dirty="0"/>
          </a:p>
          <a:p>
            <a:pPr algn="ctr"/>
            <a:r>
              <a:rPr lang="ru-RU" sz="2000" dirty="0" err="1"/>
              <a:t>Методи</a:t>
            </a:r>
            <a:r>
              <a:rPr lang="ru-RU" sz="2000" dirty="0"/>
              <a:t> на </a:t>
            </a:r>
            <a:r>
              <a:rPr lang="ru-RU" sz="2000" dirty="0" err="1"/>
              <a:t>изследване</a:t>
            </a:r>
            <a:r>
              <a:rPr lang="ru-RU" sz="2000" dirty="0"/>
              <a:t> </a:t>
            </a:r>
          </a:p>
          <a:p>
            <a:pPr algn="ctr"/>
            <a:r>
              <a:rPr lang="ru-RU" sz="2000" dirty="0" err="1"/>
              <a:t>Място</a:t>
            </a:r>
            <a:r>
              <a:rPr lang="ru-RU" sz="2000" dirty="0"/>
              <a:t> на </a:t>
            </a:r>
            <a:r>
              <a:rPr lang="ru-RU" sz="2000" dirty="0" err="1"/>
              <a:t>изследване</a:t>
            </a:r>
            <a:r>
              <a:rPr lang="ru-RU" sz="2000" dirty="0"/>
              <a:t> </a:t>
            </a:r>
          </a:p>
          <a:p>
            <a:pPr algn="ctr"/>
            <a:r>
              <a:rPr lang="ru-RU" sz="2000" dirty="0"/>
              <a:t>Научна </a:t>
            </a:r>
            <a:r>
              <a:rPr lang="ru-RU" sz="2000" dirty="0" err="1"/>
              <a:t>новост</a:t>
            </a:r>
            <a:r>
              <a:rPr lang="ru-RU" sz="2000" dirty="0"/>
              <a:t> на </a:t>
            </a:r>
            <a:r>
              <a:rPr lang="ru-RU" sz="2000" dirty="0" err="1"/>
              <a:t>изследването</a:t>
            </a:r>
            <a:endParaRPr lang="ru-RU" sz="2000" dirty="0"/>
          </a:p>
          <a:p>
            <a:pPr algn="ctr"/>
            <a:r>
              <a:rPr lang="ru-RU" sz="2000" dirty="0" err="1"/>
              <a:t>Практическа</a:t>
            </a:r>
            <a:r>
              <a:rPr lang="ru-RU" sz="2000" dirty="0"/>
              <a:t> </a:t>
            </a:r>
            <a:r>
              <a:rPr lang="ru-RU" sz="2000" dirty="0" err="1"/>
              <a:t>ценност</a:t>
            </a:r>
            <a:r>
              <a:rPr lang="ru-RU" sz="2000" dirty="0"/>
              <a:t> на </a:t>
            </a:r>
            <a:r>
              <a:rPr lang="ru-RU" sz="2000" dirty="0" err="1"/>
              <a:t>изследването</a:t>
            </a:r>
            <a:endParaRPr lang="ru-RU" sz="2000" dirty="0"/>
          </a:p>
          <a:p>
            <a:pPr algn="ctr"/>
            <a:r>
              <a:rPr lang="ru-RU" sz="2000" dirty="0"/>
              <a:t>Реализация на </a:t>
            </a:r>
            <a:r>
              <a:rPr lang="ru-RU" sz="2000" dirty="0" err="1"/>
              <a:t>изследването</a:t>
            </a:r>
            <a:endParaRPr lang="ru-RU" sz="2000" dirty="0"/>
          </a:p>
          <a:p>
            <a:pPr algn="ctr"/>
            <a:r>
              <a:rPr lang="ru-RU" sz="2000" dirty="0"/>
              <a:t>Апробация на </a:t>
            </a:r>
            <a:r>
              <a:rPr lang="ru-RU" sz="2000" dirty="0" err="1"/>
              <a:t>изследването</a:t>
            </a:r>
            <a:endParaRPr lang="ru-RU" sz="2000" dirty="0"/>
          </a:p>
          <a:p>
            <a:pPr algn="ctr"/>
            <a:r>
              <a:rPr lang="ru-RU" sz="2000" dirty="0"/>
              <a:t>Публикации по </a:t>
            </a:r>
            <a:r>
              <a:rPr lang="ru-RU" sz="2000" dirty="0" err="1"/>
              <a:t>дисертационния</a:t>
            </a:r>
            <a:r>
              <a:rPr lang="ru-RU" sz="2000" dirty="0"/>
              <a:t> труд</a:t>
            </a:r>
          </a:p>
          <a:p>
            <a:pPr algn="ctr"/>
            <a:r>
              <a:rPr lang="ru-RU" sz="2000" dirty="0" err="1"/>
              <a:t>Разновидност</a:t>
            </a:r>
            <a:r>
              <a:rPr lang="ru-RU" sz="2000" dirty="0"/>
              <a:t>, </a:t>
            </a:r>
            <a:r>
              <a:rPr lang="ru-RU" sz="2000" dirty="0" err="1"/>
              <a:t>обем</a:t>
            </a:r>
            <a:r>
              <a:rPr lang="ru-RU" sz="2000" dirty="0"/>
              <a:t> и структура на </a:t>
            </a:r>
            <a:r>
              <a:rPr lang="ru-RU" sz="2000" dirty="0" err="1"/>
              <a:t>дисертационния</a:t>
            </a:r>
            <a:r>
              <a:rPr lang="ru-RU" sz="2000" dirty="0"/>
              <a:t> труд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850" y="188913"/>
            <a:ext cx="8424863" cy="6408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Б.СЪДЪРЖАНИЕ НА ДИСЕРТАЦИОННИЯ ТРУД (Примерно)</a:t>
            </a:r>
          </a:p>
          <a:p>
            <a:pPr algn="ctr"/>
            <a:r>
              <a:rPr lang="ru-RU"/>
              <a:t>Глава1. Анализ на състоянието и основни изводи от анализа. </a:t>
            </a:r>
          </a:p>
          <a:p>
            <a:pPr algn="ctr"/>
            <a:r>
              <a:rPr lang="ru-RU"/>
              <a:t>Задачи на изследването</a:t>
            </a:r>
          </a:p>
          <a:p>
            <a:pPr algn="ctr"/>
            <a:r>
              <a:rPr lang="ru-RU"/>
              <a:t>Глава 2.Общи въпроси на методиката на изследване</a:t>
            </a:r>
          </a:p>
          <a:p>
            <a:pPr algn="ctr"/>
            <a:r>
              <a:rPr lang="ru-RU"/>
              <a:t>            2.1.Структура и елементи на общата методика на изследване </a:t>
            </a:r>
          </a:p>
          <a:p>
            <a:pPr algn="ctr"/>
            <a:r>
              <a:rPr lang="ru-RU"/>
              <a:t>            2.2.Методика на експерименталното изследване</a:t>
            </a:r>
          </a:p>
          <a:p>
            <a:pPr algn="ctr"/>
            <a:r>
              <a:rPr lang="ru-RU"/>
              <a:t>Глава 3. Теоретичен анализ на ....</a:t>
            </a:r>
          </a:p>
          <a:p>
            <a:pPr algn="ctr"/>
            <a:r>
              <a:rPr lang="ru-RU"/>
              <a:t>Глава 4. Изследване на параметрите( процеса ;технологията ; явлението...) </a:t>
            </a:r>
          </a:p>
          <a:p>
            <a:pPr algn="ctr"/>
            <a:r>
              <a:rPr lang="ru-RU"/>
              <a:t>Глава 5.Оптимизиране на параметрите на технологията (процеса ;явлението;...)</a:t>
            </a:r>
          </a:p>
          <a:p>
            <a:pPr algn="ctr"/>
            <a:r>
              <a:rPr lang="ru-RU"/>
              <a:t>Глава 6. Техникоикономически анализ (Икономически анализ; Социален ефект ;</a:t>
            </a:r>
          </a:p>
          <a:p>
            <a:pPr algn="ctr"/>
            <a:r>
              <a:rPr lang="ru-RU"/>
              <a:t> Екологически ефект; </a:t>
            </a:r>
          </a:p>
          <a:p>
            <a:pPr algn="ctr"/>
            <a:r>
              <a:rPr lang="ru-RU"/>
              <a:t>Ергономически ефект и т.н.)</a:t>
            </a:r>
          </a:p>
          <a:p>
            <a:pPr algn="ctr"/>
            <a:r>
              <a:rPr lang="ru-RU" b="1"/>
              <a:t>			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71550" y="549275"/>
            <a:ext cx="7129463" cy="5472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/>
              <a:t>Основни изводи и предложения за практиката</a:t>
            </a:r>
          </a:p>
          <a:p>
            <a:pPr algn="ctr"/>
            <a:r>
              <a:rPr lang="ru-RU" sz="2400"/>
              <a:t>Приноси по дисертационния труд:</a:t>
            </a:r>
          </a:p>
          <a:p>
            <a:pPr algn="ctr"/>
            <a:r>
              <a:rPr lang="ru-RU" sz="2000"/>
              <a:t>        Научни приноси</a:t>
            </a:r>
          </a:p>
          <a:p>
            <a:pPr algn="ctr"/>
            <a:r>
              <a:rPr lang="ru-RU" sz="2000"/>
              <a:t>        Научно-приложни приноси</a:t>
            </a:r>
          </a:p>
          <a:p>
            <a:pPr algn="ctr"/>
            <a:r>
              <a:rPr lang="ru-RU" sz="2000"/>
              <a:t>        Приложни приноси</a:t>
            </a:r>
          </a:p>
          <a:p>
            <a:pPr algn="ctr"/>
            <a:r>
              <a:rPr lang="ru-RU" sz="2000"/>
              <a:t>        Методични приноси</a:t>
            </a:r>
          </a:p>
          <a:p>
            <a:pPr algn="ctr"/>
            <a:endParaRPr lang="ru-RU" sz="2000"/>
          </a:p>
          <a:p>
            <a:pPr algn="ctr"/>
            <a:r>
              <a:rPr lang="ru-RU" sz="2000"/>
              <a:t>В.Публикации по дисертационния труд</a:t>
            </a:r>
          </a:p>
          <a:p>
            <a:pPr algn="ctr"/>
            <a:r>
              <a:rPr lang="ru-RU" sz="2000"/>
              <a:t>Г.Резюме на английски и руски език</a:t>
            </a:r>
          </a:p>
          <a:p>
            <a:pPr algn="ctr"/>
            <a:r>
              <a:rPr lang="ru-RU" sz="2000"/>
              <a:t>Д.Благодарност на хората, допринесли за успеха</a:t>
            </a:r>
          </a:p>
          <a:p>
            <a:pPr algn="ctr"/>
            <a:r>
              <a:rPr lang="ru-RU" sz="2000"/>
              <a:t> на докторанта</a:t>
            </a:r>
          </a:p>
          <a:p>
            <a:pPr algn="ctr"/>
            <a:r>
              <a:rPr lang="ru-RU" sz="2000"/>
              <a:t> ( научен ръководител, колектива на </a:t>
            </a:r>
          </a:p>
          <a:p>
            <a:pPr algn="ctr"/>
            <a:r>
              <a:rPr lang="ru-RU" sz="2000"/>
              <a:t>първичното звено, други учени и близки </a:t>
            </a:r>
          </a:p>
          <a:p>
            <a:pPr algn="ctr"/>
            <a:r>
              <a:rPr lang="ru-RU" sz="2000"/>
              <a:t>приятели и роднини)</a:t>
            </a:r>
            <a:r>
              <a:rPr lang="ru-RU" sz="2000" b="1"/>
              <a:t>	</a:t>
            </a:r>
          </a:p>
          <a:p>
            <a:pPr algn="ctr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16013" y="260350"/>
            <a:ext cx="6840537" cy="633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  <a:r>
              <a:rPr lang="ru-RU" b="1"/>
              <a:t>( Корица)</a:t>
            </a:r>
            <a:endParaRPr lang="ru-RU"/>
          </a:p>
          <a:p>
            <a:pPr algn="ctr"/>
            <a:r>
              <a:rPr lang="ru-RU"/>
              <a:t>ВИСША АТЕСТАЦИОННА КОМИСИЯ</a:t>
            </a:r>
          </a:p>
          <a:p>
            <a:pPr algn="ctr"/>
            <a:r>
              <a:rPr lang="ru-RU"/>
              <a:t>       </a:t>
            </a:r>
            <a:r>
              <a:rPr lang="ru-RU" u="sng"/>
              <a:t>СПЕЦИАЛИЗИРАН НАУЧЕН СЪВЕТ ПО.........................</a:t>
            </a:r>
            <a:endParaRPr lang="ru-RU"/>
          </a:p>
          <a:p>
            <a:pPr algn="ctr"/>
            <a:r>
              <a:rPr lang="ru-RU"/>
              <a:t>			Поверително!*</a:t>
            </a:r>
          </a:p>
          <a:p>
            <a:pPr algn="ctr"/>
            <a:r>
              <a:rPr lang="ru-RU"/>
              <a:t>				За служебно ползване!*</a:t>
            </a:r>
          </a:p>
          <a:p>
            <a:pPr algn="ctr"/>
            <a:r>
              <a:rPr lang="ru-RU"/>
              <a:t>			Иван Петров   Иванов</a:t>
            </a:r>
          </a:p>
          <a:p>
            <a:pPr algn="ctr"/>
            <a:r>
              <a:rPr lang="ru-RU" b="1"/>
              <a:t>ИЗСЛЕДВАНЕ И ОПТИМИЗИРАНЕ НА ПАРАМЕТРИТЕ </a:t>
            </a:r>
          </a:p>
          <a:p>
            <a:pPr algn="ctr"/>
            <a:r>
              <a:rPr lang="ru-RU" b="1"/>
              <a:t>НА  СИСТЕМАТА ЗА РЕМОНТ НА МАШИНИТЕ</a:t>
            </a:r>
            <a:endParaRPr lang="ru-RU"/>
          </a:p>
          <a:p>
            <a:pPr algn="ctr"/>
            <a:r>
              <a:rPr lang="ru-RU"/>
              <a:t>			</a:t>
            </a:r>
            <a:r>
              <a:rPr lang="ru-RU" b="1"/>
              <a:t>А В Т О Р Е Ф Е Р А Т </a:t>
            </a:r>
            <a:endParaRPr lang="ru-RU"/>
          </a:p>
          <a:p>
            <a:pPr algn="ctr"/>
            <a:r>
              <a:rPr lang="ru-RU"/>
              <a:t>на дисертация за получаване на образователна и научна </a:t>
            </a:r>
          </a:p>
          <a:p>
            <a:pPr algn="ctr"/>
            <a:r>
              <a:rPr lang="ru-RU"/>
              <a:t>степен"Доктор по икономика; математика; ....... " **</a:t>
            </a:r>
          </a:p>
          <a:p>
            <a:pPr algn="ctr"/>
            <a:r>
              <a:rPr lang="ru-RU"/>
              <a:t>Специалност: 02.18.01 "Механизация и електрификация на </a:t>
            </a:r>
          </a:p>
          <a:p>
            <a:pPr algn="ctr"/>
            <a:r>
              <a:rPr lang="ru-RU"/>
              <a:t>	 растениевъдството" ***</a:t>
            </a:r>
          </a:p>
          <a:p>
            <a:pPr algn="ctr"/>
            <a:r>
              <a:rPr lang="ru-RU"/>
              <a:t>Научен ръководител:</a:t>
            </a:r>
          </a:p>
          <a:p>
            <a:pPr algn="ctr"/>
            <a:r>
              <a:rPr lang="ru-RU"/>
              <a:t>				(Научен консултант:                              		</a:t>
            </a:r>
          </a:p>
          <a:p>
            <a:pPr algn="ctr"/>
            <a:r>
              <a:rPr lang="ru-RU"/>
              <a:t>Рецензенти:</a:t>
            </a:r>
          </a:p>
          <a:p>
            <a:pPr algn="ctr"/>
            <a:r>
              <a:rPr lang="ru-RU"/>
              <a:t>		1. проф. д.т.н. Иван Петров-ТУ-София.</a:t>
            </a:r>
          </a:p>
          <a:p>
            <a:pPr algn="ctr"/>
            <a:r>
              <a:rPr lang="ru-RU"/>
              <a:t>		2.доц. д-р инж. Петър Петров-РУ-Русе.			</a:t>
            </a:r>
          </a:p>
          <a:p>
            <a:pPr algn="ctr"/>
            <a:r>
              <a:rPr lang="ru-RU"/>
              <a:t>С о ф и я, 2005г</a:t>
            </a:r>
          </a:p>
          <a:p>
            <a:pPr algn="ctr"/>
            <a:r>
              <a:rPr lang="ru-RU"/>
              <a:t>____________</a:t>
            </a:r>
          </a:p>
          <a:p>
            <a:pPr algn="ctr"/>
            <a:r>
              <a:rPr lang="ru-RU"/>
              <a:t>*Поставя се, ако за това е получено разрешение по съответен ред.</a:t>
            </a:r>
          </a:p>
          <a:p>
            <a:pPr algn="ctr"/>
            <a:r>
              <a:rPr lang="ru-RU"/>
              <a:t>**Доктор по инженерните науки се пише сама Доктор и след това инж.</a:t>
            </a:r>
          </a:p>
          <a:p>
            <a:pPr algn="ctr"/>
            <a:r>
              <a:rPr lang="ru-RU"/>
              <a:t>***Класификация на специалностите на учените (ДВ,бр.34/1990г.).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95288" y="260350"/>
            <a:ext cx="8497887" cy="633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  <a:r>
              <a:rPr lang="ru-RU" sz="2000"/>
              <a:t>(</a:t>
            </a:r>
            <a:r>
              <a:rPr lang="ru-RU" sz="2000" b="1"/>
              <a:t>Вътрешна страница на корицата )</a:t>
            </a:r>
            <a:endParaRPr lang="ru-RU" sz="2000"/>
          </a:p>
          <a:p>
            <a:pPr algn="ctr"/>
            <a:r>
              <a:rPr lang="ru-RU" sz="2000"/>
              <a:t>         Дисертационният труд е обсъден и насочен за защита към СНС по.....</a:t>
            </a:r>
          </a:p>
          <a:p>
            <a:pPr algn="ctr"/>
            <a:r>
              <a:rPr lang="ru-RU" sz="2000"/>
              <a:t>................от  обсъждането в катедра(секция) "Ремонт на .................на </a:t>
            </a:r>
          </a:p>
          <a:p>
            <a:pPr algn="ctr"/>
            <a:r>
              <a:rPr lang="ru-RU" sz="2000"/>
              <a:t>Русенския университет  на 25.04.2005г.</a:t>
            </a:r>
          </a:p>
          <a:p>
            <a:pPr algn="ctr"/>
            <a:r>
              <a:rPr lang="ru-RU" sz="2000"/>
              <a:t>(Ако е обсъден в Обединено научно звено, което е сформирано</a:t>
            </a:r>
          </a:p>
          <a:p>
            <a:pPr algn="ctr"/>
            <a:r>
              <a:rPr lang="ru-RU" sz="2000"/>
              <a:t> със заповед на Ректора се пише така: ....от обсъждането в Обединено</a:t>
            </a:r>
          </a:p>
          <a:p>
            <a:pPr algn="ctr"/>
            <a:r>
              <a:rPr lang="ru-RU" sz="2000"/>
              <a:t>научно звено, съгласноЗаповед №...../ 18.04.2005г. на 25.04.2005г.).</a:t>
            </a:r>
          </a:p>
          <a:p>
            <a:pPr algn="ctr"/>
            <a:r>
              <a:rPr lang="ru-RU" sz="2000"/>
              <a:t>Докторантът работи в катедра" Ремонт на ....." в Русенския </a:t>
            </a:r>
          </a:p>
          <a:p>
            <a:pPr algn="ctr"/>
            <a:r>
              <a:rPr lang="ru-RU" sz="2000"/>
              <a:t>университет "Ангел Кънчев".</a:t>
            </a:r>
          </a:p>
          <a:p>
            <a:pPr algn="ctr"/>
            <a:r>
              <a:rPr lang="ru-RU" sz="2000"/>
              <a:t>	Изследванията от дисертационния труд са извършени в </a:t>
            </a:r>
          </a:p>
          <a:p>
            <a:pPr algn="ctr"/>
            <a:r>
              <a:rPr lang="ru-RU" sz="2000"/>
              <a:t>РУ "Ангел Кънчев" и Института по металознание на БАН.</a:t>
            </a:r>
          </a:p>
          <a:p>
            <a:pPr algn="ctr"/>
            <a:r>
              <a:rPr lang="ru-RU" sz="2000"/>
              <a:t>Автор: инж. Иван Петров Иванов</a:t>
            </a:r>
          </a:p>
          <a:p>
            <a:pPr algn="ctr"/>
            <a:r>
              <a:rPr lang="ru-RU" sz="2000"/>
              <a:t>Заглавие: "Изследване и оптимизиране на параметрите на системата</a:t>
            </a:r>
          </a:p>
          <a:p>
            <a:pPr algn="ctr"/>
            <a:r>
              <a:rPr lang="ru-RU" sz="2000"/>
              <a:t>за ремонт на машините" </a:t>
            </a:r>
          </a:p>
          <a:p>
            <a:pPr algn="ctr"/>
            <a:r>
              <a:rPr lang="ru-RU" sz="2000"/>
              <a:t>Технически редактор:..................................</a:t>
            </a:r>
          </a:p>
          <a:p>
            <a:pPr algn="ctr"/>
            <a:r>
              <a:rPr lang="ru-RU" sz="2000"/>
              <a:t>Тираж: 100 броя;       Дадена за печат на 15.05.2005г.</a:t>
            </a:r>
          </a:p>
          <a:p>
            <a:pPr algn="ctr"/>
            <a:r>
              <a:rPr lang="ru-RU" sz="2000"/>
              <a:t>Печатна база: Русенски университет "Ангел Кънчев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5288" y="260350"/>
            <a:ext cx="8353425" cy="633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/>
              <a:t>(</a:t>
            </a:r>
            <a:r>
              <a:rPr lang="ru-RU" sz="2400" b="1"/>
              <a:t>Вътрешна заглавна страница)</a:t>
            </a:r>
            <a:endParaRPr lang="ru-RU" sz="2400" u="sng"/>
          </a:p>
          <a:p>
            <a:pPr algn="ctr"/>
            <a:r>
              <a:rPr lang="ru-RU" sz="2400" u="sng"/>
              <a:t>СПЕЦИАЛИЗИРАН НАУЧЕН СЪВЕТ ПО .........................</a:t>
            </a:r>
          </a:p>
          <a:p>
            <a:pPr algn="ctr"/>
            <a:endParaRPr lang="ru-RU" sz="2400"/>
          </a:p>
          <a:p>
            <a:pPr algn="ctr"/>
            <a:r>
              <a:rPr lang="ru-RU" sz="2400"/>
              <a:t>					инж. Иван Петров Иванов</a:t>
            </a:r>
            <a:endParaRPr lang="ru-RU" sz="2400" b="1"/>
          </a:p>
          <a:p>
            <a:pPr algn="ctr"/>
            <a:r>
              <a:rPr lang="ru-RU" sz="2400" b="1"/>
              <a:t>ИЗСЛЕДВАНЕ И ОПТИМИЗИРАНЕ НА </a:t>
            </a:r>
          </a:p>
          <a:p>
            <a:pPr algn="ctr"/>
            <a:r>
              <a:rPr lang="ru-RU" sz="2400" b="1"/>
              <a:t>ПАРАМЕТЕРИТЕ НА</a:t>
            </a:r>
          </a:p>
          <a:p>
            <a:pPr algn="ctr"/>
            <a:r>
              <a:rPr lang="ru-RU" sz="2400" b="1"/>
              <a:t>СИСТЕМАТА ЗА РЕМОНТ НА МАШИНИТЕ</a:t>
            </a:r>
            <a:endParaRPr lang="ru-RU" sz="2400"/>
          </a:p>
          <a:p>
            <a:pPr algn="ctr"/>
            <a:r>
              <a:rPr lang="ru-RU" sz="2400"/>
              <a:t>			</a:t>
            </a:r>
            <a:r>
              <a:rPr lang="ru-RU" sz="2400" b="1"/>
              <a:t>А  В    Т  О  Р  Е  Ф  Е  Р  А  Т</a:t>
            </a:r>
            <a:endParaRPr lang="ru-RU" sz="2400"/>
          </a:p>
          <a:p>
            <a:pPr algn="ctr"/>
            <a:r>
              <a:rPr lang="ru-RU" sz="2400"/>
              <a:t>			</a:t>
            </a:r>
          </a:p>
          <a:p>
            <a:pPr algn="ctr"/>
            <a:r>
              <a:rPr lang="ru-RU" sz="2400"/>
              <a:t>		на дисертация за получаване на образователна</a:t>
            </a:r>
          </a:p>
          <a:p>
            <a:pPr algn="ctr"/>
            <a:r>
              <a:rPr lang="ru-RU" sz="2400"/>
              <a:t> и научна степен  "ДОКТОР"</a:t>
            </a:r>
          </a:p>
          <a:p>
            <a:pPr algn="ctr"/>
            <a:r>
              <a:rPr lang="ru-RU" sz="2400"/>
              <a:t>	София, 2005г.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4213" y="333375"/>
            <a:ext cx="8064500" cy="6191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  <a:r>
              <a:rPr lang="ru-RU" sz="2400" b="1"/>
              <a:t>(Вътрешна страница на вътрешната заглавна</a:t>
            </a:r>
          </a:p>
          <a:p>
            <a:pPr algn="ctr"/>
            <a:r>
              <a:rPr lang="ru-RU" sz="2400" b="1"/>
              <a:t> страница.)</a:t>
            </a:r>
            <a:endParaRPr lang="ru-RU" sz="2400"/>
          </a:p>
          <a:p>
            <a:pPr algn="ctr"/>
            <a:r>
              <a:rPr lang="ru-RU" sz="2400"/>
              <a:t>	Дисертационният труд съдържа125 страници,</a:t>
            </a:r>
          </a:p>
          <a:p>
            <a:pPr algn="ctr"/>
            <a:r>
              <a:rPr lang="ru-RU" sz="2400"/>
              <a:t> включително 39 фигури,</a:t>
            </a:r>
          </a:p>
          <a:p>
            <a:pPr algn="ctr"/>
            <a:r>
              <a:rPr lang="ru-RU" sz="2400"/>
              <a:t> 24 таблици, 3 схеми, 5 чертежа и 4 приложения, </a:t>
            </a:r>
          </a:p>
          <a:p>
            <a:pPr algn="ctr"/>
            <a:r>
              <a:rPr lang="ru-RU" sz="2400"/>
              <a:t>оформени в 7 глави, общи изводи и списък на използваната </a:t>
            </a:r>
          </a:p>
          <a:p>
            <a:pPr algn="ctr"/>
            <a:r>
              <a:rPr lang="ru-RU" sz="2400"/>
              <a:t>литература от 264 заглавия, от които 140 на кирилица и </a:t>
            </a:r>
          </a:p>
          <a:p>
            <a:pPr algn="ctr"/>
            <a:r>
              <a:rPr lang="ru-RU" sz="2400"/>
              <a:t>124 на латиница.</a:t>
            </a:r>
          </a:p>
          <a:p>
            <a:pPr algn="ctr"/>
            <a:endParaRPr lang="ru-RU" sz="2400"/>
          </a:p>
          <a:p>
            <a:pPr algn="ctr"/>
            <a:r>
              <a:rPr lang="ru-RU" sz="2400"/>
              <a:t>	Защитата на дисертационния труд ще се състои на </a:t>
            </a:r>
          </a:p>
          <a:p>
            <a:pPr algn="ctr"/>
            <a:r>
              <a:rPr lang="ru-RU" sz="2400"/>
              <a:t>15.10.2005г. от 10,30 часа в Аулата на ........., София на </a:t>
            </a:r>
          </a:p>
          <a:p>
            <a:pPr algn="ctr"/>
            <a:r>
              <a:rPr lang="ru-RU" sz="2400"/>
              <a:t>открито заседание наСНС по .................... при ВАК.</a:t>
            </a:r>
          </a:p>
          <a:p>
            <a:pPr algn="ctr"/>
            <a:endParaRPr lang="ru-RU" sz="2400"/>
          </a:p>
          <a:p>
            <a:pPr algn="ctr"/>
            <a:r>
              <a:rPr lang="ru-RU" sz="2400"/>
              <a:t>	Материалите по защитата (дисертацията и рецензиите) </a:t>
            </a:r>
          </a:p>
          <a:p>
            <a:pPr algn="ctr"/>
            <a:r>
              <a:rPr lang="ru-RU" sz="2400"/>
              <a:t>са на разположение на интересуващите се в библиотеката </a:t>
            </a:r>
          </a:p>
          <a:p>
            <a:pPr algn="ctr"/>
            <a:r>
              <a:rPr lang="ru-RU" sz="2400"/>
              <a:t>на Лесотехническияуниверситет, София, </a:t>
            </a:r>
          </a:p>
          <a:p>
            <a:pPr algn="ctr"/>
            <a:r>
              <a:rPr lang="en-US" sz="2400"/>
              <a:t>бул. Св. Климент Охридски" №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5400"/>
              <a:t>Благодаря за вниманието!!!</a:t>
            </a:r>
            <a:endParaRPr lang="en-US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828800"/>
          </a:xfrm>
        </p:spPr>
        <p:txBody>
          <a:bodyPr/>
          <a:lstStyle/>
          <a:p>
            <a:r>
              <a:rPr lang="bg-BG" sz="3200"/>
              <a:t>МЕТОДОЛОГИЯТА НА ДИСЕРТАЦИОННОТО ИЗСЛЕДВАНЕ МОЖЕ ДА СЕ  РАЗГЛЕЖДА КАТО:</a:t>
            </a:r>
            <a:endParaRPr lang="en-US" sz="320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900113" y="1989138"/>
            <a:ext cx="7993062" cy="4868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403350" y="3500438"/>
            <a:ext cx="2663825" cy="1944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ОБЩОФИЛОСОФСКА </a:t>
            </a:r>
          </a:p>
          <a:p>
            <a:pPr algn="ctr"/>
            <a:r>
              <a:rPr lang="bg-BG"/>
              <a:t>МЕТОДОЛОГИЯ НА </a:t>
            </a:r>
          </a:p>
          <a:p>
            <a:pPr algn="ctr"/>
            <a:r>
              <a:rPr lang="bg-BG"/>
              <a:t>НИ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627313" y="23495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МЕТОДОЛОГИЯ НА ДИСЕРТАЦИОНОНОТО ИЗСЛЕДВАНЕ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72000" y="3213100"/>
            <a:ext cx="3887788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ОБЩО НАУЧНА </a:t>
            </a:r>
          </a:p>
          <a:p>
            <a:pPr algn="ctr"/>
            <a:r>
              <a:rPr lang="bg-BG"/>
              <a:t>МЕТОДОЛОГИЯ НА НИ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916238" y="4508500"/>
            <a:ext cx="4824412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КОНКРЕТНО НАУЧНА (ПО ОТРАСЛИ)</a:t>
            </a:r>
          </a:p>
          <a:p>
            <a:pPr algn="ctr"/>
            <a:r>
              <a:rPr lang="bg-BG"/>
              <a:t>МЕТОДОЛОГИЯ НА 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2400"/>
              <a:t>МЕТОДОЛОГИЧЕСКИ ПРИНЦИПИ И ПОДХОДИ В  НИ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259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3200"/>
              <a:t>ПРИНЦИПИ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00563" y="2276475"/>
            <a:ext cx="3455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435600" y="24209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/>
              <a:t>ПОДХОДИ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2555875" y="1412875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227763" y="1412875"/>
            <a:ext cx="431800" cy="1008063"/>
          </a:xfrm>
          <a:prstGeom prst="downArrow">
            <a:avLst>
              <a:gd name="adj1" fmla="val 50000"/>
              <a:gd name="adj2" fmla="val 58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116013" y="2997200"/>
            <a:ext cx="4535487" cy="316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140200" y="3068638"/>
            <a:ext cx="4176713" cy="316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43213" y="188913"/>
            <a:ext cx="3313112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ПРИНЦИПИ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27088" y="1844675"/>
            <a:ext cx="7632700" cy="432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/>
              <a:t>-ОБЕКТИВНОСТ;-ДЕТЕРМИНИЗЪМ;</a:t>
            </a:r>
          </a:p>
          <a:p>
            <a:pPr algn="ctr"/>
            <a:r>
              <a:rPr lang="bg-BG" sz="2000"/>
              <a:t>-ЕДИНСТВО НА АНАЛИЗА И СИНТЕЗА;.</a:t>
            </a:r>
          </a:p>
          <a:p>
            <a:pPr algn="ctr"/>
            <a:r>
              <a:rPr lang="bg-BG" sz="2000"/>
              <a:t>ЕДИНСТВО НА РАЦИОНАЛНОСТ И ЕКСПЕРИМЕНТ;</a:t>
            </a:r>
          </a:p>
          <a:p>
            <a:pPr algn="ctr"/>
            <a:r>
              <a:rPr lang="bg-BG" sz="2000"/>
              <a:t>-РЕДУКЦИЯ;-МОДЕЛИРАНЕ;-ВЕРИФИКАЦИЯ;-МОДЕЛИРАНЕ;</a:t>
            </a:r>
          </a:p>
          <a:p>
            <a:pPr algn="ctr"/>
            <a:r>
              <a:rPr lang="bg-BG" sz="2000"/>
              <a:t>-ВЕРИФИКАЦИЯ;-ОПРОВЕРЖЕНИЕ;-АНАЛОГИЯ;-</a:t>
            </a:r>
          </a:p>
          <a:p>
            <a:pPr algn="ctr"/>
            <a:r>
              <a:rPr lang="bg-BG" sz="2000"/>
              <a:t>ЕДИНСТВО НА СТАТИЧНОСТ И ДИНАМИЧНОСТ;</a:t>
            </a:r>
          </a:p>
          <a:p>
            <a:pPr algn="ctr"/>
            <a:r>
              <a:rPr lang="bg-BG" sz="2000"/>
              <a:t>ЕДИНСТВО НА ИСТОРИЧЕСКОТО И ЛОГИЧЕСКОТО;</a:t>
            </a:r>
          </a:p>
          <a:p>
            <a:pPr algn="ctr"/>
            <a:r>
              <a:rPr lang="bg-BG" sz="2000"/>
              <a:t>-ПРЕОДОЛЯВАНЕ НА ЗАБЛУЖДЕНИЯ  В ХОДА НА ИЗСЛЕДВАНЕТО;</a:t>
            </a:r>
          </a:p>
          <a:p>
            <a:pPr algn="ctr"/>
            <a:r>
              <a:rPr lang="bg-BG" sz="2000"/>
              <a:t>-ПРОСТОТА НА ОБЯСНЕНИЕ;</a:t>
            </a:r>
          </a:p>
          <a:p>
            <a:pPr algn="ctr"/>
            <a:r>
              <a:rPr lang="bg-BG" sz="2000"/>
              <a:t>-ИКОНОМИЧНОСТ НА ТЕОРИЯТА;</a:t>
            </a:r>
          </a:p>
          <a:p>
            <a:pPr algn="ctr"/>
            <a:r>
              <a:rPr lang="bg-BG" sz="2000"/>
              <a:t>-РЕПРЕЗАНТИТИВНОСТ;</a:t>
            </a:r>
          </a:p>
          <a:p>
            <a:pPr algn="ctr"/>
            <a:r>
              <a:rPr lang="bg-BG" sz="2000"/>
              <a:t>ПРАВИЛНОСТ, ПРОВЕРКА, КОНКРЕТНОСТ НА ИЗСЛЕДВАНЕТО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284663" y="1125538"/>
            <a:ext cx="792162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627313" y="188913"/>
            <a:ext cx="316865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ПОДХОДИ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71550" y="2349500"/>
            <a:ext cx="7345363" cy="395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800"/>
              <a:t>ДИАЛЕКТИЧЕН;-СИСТЕМЕН ;</a:t>
            </a:r>
          </a:p>
          <a:p>
            <a:pPr algn="ctr"/>
            <a:r>
              <a:rPr lang="bg-BG" sz="2800"/>
              <a:t>-СИНЕРГЕТИЧЕН;-КОМПЛЕКСЕН;</a:t>
            </a:r>
          </a:p>
          <a:p>
            <a:pPr algn="ctr"/>
            <a:r>
              <a:rPr lang="bg-BG" sz="2800"/>
              <a:t>-ЛИЧНОСТЕН;-ДЕТЕРМЕНИРАН;</a:t>
            </a:r>
          </a:p>
          <a:p>
            <a:pPr algn="ctr"/>
            <a:r>
              <a:rPr lang="bg-BG" sz="2800"/>
              <a:t>-ВЕРОЯТНОСТЕН;-ВЕРОЯТНОСТЕН;</a:t>
            </a:r>
          </a:p>
          <a:p>
            <a:pPr algn="ctr"/>
            <a:r>
              <a:rPr lang="bg-BG" sz="2800"/>
              <a:t>-АНАЛИТИЧЕН;-КИБЕРНЕТИЧЕН;</a:t>
            </a:r>
          </a:p>
          <a:p>
            <a:pPr algn="ctr"/>
            <a:r>
              <a:rPr lang="bg-BG" sz="2800"/>
              <a:t>-ФИЗИЧЕСКИ;-СТАТИСТИЧЕСКИ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067175" y="1484313"/>
            <a:ext cx="865188" cy="7921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619250" y="1773238"/>
            <a:ext cx="5832475" cy="5084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-КОРЕКТНОСТ;</a:t>
            </a:r>
          </a:p>
          <a:p>
            <a:pPr algn="ctr"/>
            <a:r>
              <a:rPr lang="bg-BG" sz="3200"/>
              <a:t>-СИСТЕМНОСТ;</a:t>
            </a:r>
          </a:p>
          <a:p>
            <a:pPr algn="ctr"/>
            <a:r>
              <a:rPr lang="bg-BG" sz="3200"/>
              <a:t>-ТЕОРЕТИЧНОСТ;</a:t>
            </a:r>
          </a:p>
          <a:p>
            <a:pPr algn="ctr"/>
            <a:r>
              <a:rPr lang="bg-BG" sz="3200"/>
              <a:t>-КОМПЛЕКСНОСТ;</a:t>
            </a:r>
          </a:p>
          <a:p>
            <a:pPr algn="ctr"/>
            <a:r>
              <a:rPr lang="bg-BG" sz="3200"/>
              <a:t>-ЗАВЪШЕНОСТ;</a:t>
            </a:r>
          </a:p>
          <a:p>
            <a:pPr algn="ctr"/>
            <a:r>
              <a:rPr lang="bg-BG" sz="3200"/>
              <a:t>ЦЯЛОСТНОСТ;</a:t>
            </a:r>
          </a:p>
          <a:p>
            <a:pPr algn="ctr"/>
            <a:r>
              <a:rPr lang="bg-BG" sz="3200"/>
              <a:t>-ДОСТОВЕРНОСТ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476375" y="0"/>
            <a:ext cx="648017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ХАРАКТЕРИСТИКИ НА </a:t>
            </a:r>
          </a:p>
          <a:p>
            <a:pPr algn="ctr"/>
            <a:r>
              <a:rPr lang="bg-BG" sz="3200"/>
              <a:t>ДИСЕРТАЦИОННАТА РАБОТА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 rot="10800000">
            <a:off x="4140200" y="1125538"/>
            <a:ext cx="1008063" cy="9350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051050" y="476250"/>
            <a:ext cx="4826000" cy="158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800"/>
              <a:t>МЕТОДИЧЕСКИ ФОРМИ </a:t>
            </a:r>
          </a:p>
          <a:p>
            <a:pPr algn="ctr"/>
            <a:r>
              <a:rPr lang="bg-BG" sz="2800"/>
              <a:t>НА ДИСЕРТАЦИЯТА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92275" y="2349500"/>
            <a:ext cx="5975350" cy="42481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68538" y="2708275"/>
            <a:ext cx="4751387" cy="1008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bg-BG"/>
              <a:t>СЪБИРАТЕЛНА (КОНВЕРГЕНТНА)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268538" y="4149725"/>
            <a:ext cx="4895850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bg-BG"/>
              <a:t>РАЗПРОСТРАНИТЕЛНА(ДИВЕРГЕНТНА)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68538" y="5373688"/>
            <a:ext cx="4824412" cy="7191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bg-BG"/>
              <a:t>ИНОВАЦИОННА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539750" y="1268413"/>
            <a:ext cx="15113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39750" y="1268413"/>
            <a:ext cx="0" cy="44656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39750" y="3213100"/>
            <a:ext cx="1728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39750" y="4581525"/>
            <a:ext cx="1728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539750" y="5734050"/>
            <a:ext cx="1728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0"/>
            <a:ext cx="8569325" cy="1196975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РЕЗУЛТАТИ ОТ ДИСЕРТАЦИОННОТО </a:t>
            </a:r>
          </a:p>
          <a:p>
            <a:pPr algn="ctr"/>
            <a:r>
              <a:rPr lang="bg-BG" sz="3200"/>
              <a:t>ИЗСЛЕДВАНЕ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3850" y="1844675"/>
            <a:ext cx="3311525" cy="792163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/>
              <a:t>ПОТВЪРДИТЕЛНИ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643438" y="1700213"/>
            <a:ext cx="3744912" cy="136842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200"/>
              <a:t>НОВИ РЕЗУЛТАТИ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051050" y="1268413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372225" y="1268413"/>
            <a:ext cx="360363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79388" y="3789363"/>
            <a:ext cx="15843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НАУЧНИ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95513" y="3789363"/>
            <a:ext cx="20161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НАУНО-</a:t>
            </a:r>
          </a:p>
          <a:p>
            <a:pPr algn="ctr"/>
            <a:r>
              <a:rPr lang="bg-BG"/>
              <a:t>ПРИЛОЖНО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716463" y="3789363"/>
            <a:ext cx="20161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ПРИЛОЖНИ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164388" y="3789363"/>
            <a:ext cx="17287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МЕТОДИЧЕСКИ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900113" y="3500438"/>
            <a:ext cx="698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900113" y="35004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3132138" y="35004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651500" y="35004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7885113" y="35004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516688" y="3068638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68313" y="5661025"/>
            <a:ext cx="842486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3600" b="1"/>
              <a:t>П   Р   И   Н   О   С   И</a:t>
            </a:r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900113" y="4652963"/>
            <a:ext cx="358775" cy="792162"/>
          </a:xfrm>
          <a:prstGeom prst="upArrow">
            <a:avLst>
              <a:gd name="adj1" fmla="val 50000"/>
              <a:gd name="adj2" fmla="val 55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3203575" y="4797425"/>
            <a:ext cx="431800" cy="719138"/>
          </a:xfrm>
          <a:prstGeom prst="upArrow">
            <a:avLst>
              <a:gd name="adj1" fmla="val 50000"/>
              <a:gd name="adj2" fmla="val 41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5508625" y="4797425"/>
            <a:ext cx="503238" cy="719138"/>
          </a:xfrm>
          <a:prstGeom prst="upArrow">
            <a:avLst>
              <a:gd name="adj1" fmla="val 50000"/>
              <a:gd name="adj2" fmla="val 35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7956550" y="4868863"/>
            <a:ext cx="287338" cy="647700"/>
          </a:xfrm>
          <a:prstGeom prst="upArrow">
            <a:avLst>
              <a:gd name="adj1" fmla="val 50000"/>
              <a:gd name="adj2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92275" y="188913"/>
            <a:ext cx="5759450" cy="15113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/>
              <a:t>ЕЛЕМЕНТИ НА ДИСЕРТАЦИОННОТО </a:t>
            </a:r>
          </a:p>
          <a:p>
            <a:pPr algn="ctr"/>
            <a:r>
              <a:rPr lang="bg-BG" sz="2400"/>
              <a:t>ИЗСЛЕДВАНЕ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211638" y="1989138"/>
            <a:ext cx="3959225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Dot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АНОТАЦИЯЦБЛАГОДАРНОСТ;</a:t>
            </a:r>
          </a:p>
          <a:p>
            <a:pPr algn="ctr"/>
            <a:r>
              <a:rPr lang="bg-BG"/>
              <a:t>ПОСВЕЩЕНИЕ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627313" y="2997200"/>
            <a:ext cx="1728787" cy="576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УВОД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051050" y="4005263"/>
            <a:ext cx="3025775" cy="7191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/>
              <a:t>СЪДЪРЖАНИЕ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95963" y="2997200"/>
            <a:ext cx="3097212" cy="24479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/>
              <a:t>ГЛАВА 1...........</a:t>
            </a:r>
          </a:p>
          <a:p>
            <a:pPr algn="ctr"/>
            <a:r>
              <a:rPr lang="bg-BG"/>
              <a:t>Глава 2............</a:t>
            </a:r>
          </a:p>
          <a:p>
            <a:pPr algn="ctr"/>
            <a:r>
              <a:rPr lang="bg-BG"/>
              <a:t>Глава 3............</a:t>
            </a:r>
          </a:p>
          <a:p>
            <a:pPr algn="ctr"/>
            <a:r>
              <a:rPr lang="bg-BG"/>
              <a:t>.</a:t>
            </a:r>
          </a:p>
          <a:p>
            <a:pPr algn="ctr"/>
            <a:r>
              <a:rPr lang="bg-BG"/>
              <a:t>.</a:t>
            </a:r>
          </a:p>
          <a:p>
            <a:pPr algn="ctr"/>
            <a:r>
              <a:rPr lang="bg-BG"/>
              <a:t>.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076825" y="4292600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95513" y="5013325"/>
            <a:ext cx="2881312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800"/>
              <a:t>Изводи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68538" y="5876925"/>
            <a:ext cx="2951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800"/>
              <a:t>Литература 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268538" y="6524625"/>
            <a:ext cx="3095625" cy="333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/>
              <a:t>Приложения 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84213" y="98107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84213" y="981075"/>
            <a:ext cx="0" cy="5688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84213" y="2276475"/>
            <a:ext cx="3527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84213" y="3213100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4213" y="4365625"/>
            <a:ext cx="1366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84213" y="5300663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84213" y="60213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84213" y="6669088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43</TotalTime>
  <Words>570</Words>
  <Application>Microsoft Office PowerPoint</Application>
  <PresentationFormat>Экран (4:3)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Wingdings</vt:lpstr>
      <vt:lpstr>Curtain Call</vt:lpstr>
      <vt:lpstr>МЕТОДОЛОГИЯ НА ДИСЕРТАЦИОННИТЕ ИЗСЛЕДВАНИЯ</vt:lpstr>
      <vt:lpstr>МЕТОДОЛОГИЯТА НА ДИСЕРТАЦИОННОТО ИЗСЛЕДВАНЕ МОЖЕ ДА СЕ  РАЗГЛЕЖДА КАТО: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Благодаря за вниманието!!!</vt:lpstr>
    </vt:vector>
  </TitlesOfParts>
  <Company>Telematica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v.jotov</cp:lastModifiedBy>
  <cp:revision>6</cp:revision>
  <dcterms:created xsi:type="dcterms:W3CDTF">2003-01-01T13:29:43Z</dcterms:created>
  <dcterms:modified xsi:type="dcterms:W3CDTF">2012-04-02T04:37:01Z</dcterms:modified>
</cp:coreProperties>
</file>