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271" r:id="rId7"/>
    <p:sldId id="272" r:id="rId8"/>
    <p:sldId id="273" r:id="rId9"/>
    <p:sldId id="274" r:id="rId10"/>
    <p:sldId id="275" r:id="rId11"/>
    <p:sldId id="263" r:id="rId12"/>
    <p:sldId id="264" r:id="rId13"/>
    <p:sldId id="267" r:id="rId14"/>
    <p:sldId id="265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9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17342-5093-4AF1-A95F-D4765AC6F186}" type="datetimeFigureOut">
              <a:rPr lang="ru-RU" smtClean="0"/>
              <a:pPr/>
              <a:t>02.03.2013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00FE3-C8F9-4E62-B63F-7D2782D3F2B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00FE3-C8F9-4E62-B63F-7D2782D3F2B4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00FE3-C8F9-4E62-B63F-7D2782D3F2B4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00FE3-C8F9-4E62-B63F-7D2782D3F2B4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00FE3-C8F9-4E62-B63F-7D2782D3F2B4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00FE3-C8F9-4E62-B63F-7D2782D3F2B4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00FE3-C8F9-4E62-B63F-7D2782D3F2B4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00FE3-C8F9-4E62-B63F-7D2782D3F2B4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00FE3-C8F9-4E62-B63F-7D2782D3F2B4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00FE3-C8F9-4E62-B63F-7D2782D3F2B4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00FE3-C8F9-4E62-B63F-7D2782D3F2B4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00FE3-C8F9-4E62-B63F-7D2782D3F2B4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00FE3-C8F9-4E62-B63F-7D2782D3F2B4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00FE3-C8F9-4E62-B63F-7D2782D3F2B4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00FE3-C8F9-4E62-B63F-7D2782D3F2B4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00FE3-C8F9-4E62-B63F-7D2782D3F2B4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C35B86D-3FAF-4029-966F-3C83973A04B7}" type="datetimeFigureOut">
              <a:rPr lang="en-US" smtClean="0"/>
              <a:pPr/>
              <a:t>3/2/2013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D15B11E-4CD1-4510-9F5E-1BEAFFC672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B86D-3FAF-4029-966F-3C83973A04B7}" type="datetimeFigureOut">
              <a:rPr lang="en-US" smtClean="0"/>
              <a:pPr/>
              <a:t>3/2/2013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B11E-4CD1-4510-9F5E-1BEAFFC672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B86D-3FAF-4029-966F-3C83973A04B7}" type="datetimeFigureOut">
              <a:rPr lang="en-US" smtClean="0"/>
              <a:pPr/>
              <a:t>3/2/2013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B11E-4CD1-4510-9F5E-1BEAFFC672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C35B86D-3FAF-4029-966F-3C83973A04B7}" type="datetimeFigureOut">
              <a:rPr lang="en-US" smtClean="0"/>
              <a:pPr/>
              <a:t>3/2/2013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D15B11E-4CD1-4510-9F5E-1BEAFFC672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C35B86D-3FAF-4029-966F-3C83973A04B7}" type="datetimeFigureOut">
              <a:rPr lang="en-US" smtClean="0"/>
              <a:pPr/>
              <a:t>3/2/2013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D15B11E-4CD1-4510-9F5E-1BEAFFC672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B86D-3FAF-4029-966F-3C83973A04B7}" type="datetimeFigureOut">
              <a:rPr lang="en-US" smtClean="0"/>
              <a:pPr/>
              <a:t>3/2/2013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B11E-4CD1-4510-9F5E-1BEAFFC672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B86D-3FAF-4029-966F-3C83973A04B7}" type="datetimeFigureOut">
              <a:rPr lang="en-US" smtClean="0"/>
              <a:pPr/>
              <a:t>3/2/2013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B11E-4CD1-4510-9F5E-1BEAFFC672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C35B86D-3FAF-4029-966F-3C83973A04B7}" type="datetimeFigureOut">
              <a:rPr lang="en-US" smtClean="0"/>
              <a:pPr/>
              <a:t>3/2/2013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D15B11E-4CD1-4510-9F5E-1BEAFFC672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B86D-3FAF-4029-966F-3C83973A04B7}" type="datetimeFigureOut">
              <a:rPr lang="en-US" smtClean="0"/>
              <a:pPr/>
              <a:t>3/2/2013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B11E-4CD1-4510-9F5E-1BEAFFC672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C35B86D-3FAF-4029-966F-3C83973A04B7}" type="datetimeFigureOut">
              <a:rPr lang="en-US" smtClean="0"/>
              <a:pPr/>
              <a:t>3/2/2013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D15B11E-4CD1-4510-9F5E-1BEAFFC672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C35B86D-3FAF-4029-966F-3C83973A04B7}" type="datetimeFigureOut">
              <a:rPr lang="en-US" smtClean="0"/>
              <a:pPr/>
              <a:t>3/2/2013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D15B11E-4CD1-4510-9F5E-1BEAFFC672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C35B86D-3FAF-4029-966F-3C83973A04B7}" type="datetimeFigureOut">
              <a:rPr lang="en-US" smtClean="0"/>
              <a:pPr/>
              <a:t>3/2/2013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D15B11E-4CD1-4510-9F5E-1BEAFFC6725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09600"/>
            <a:ext cx="8305800" cy="2805332"/>
          </a:xfrm>
        </p:spPr>
        <p:txBody>
          <a:bodyPr>
            <a:normAutofit fontScale="90000"/>
          </a:bodyPr>
          <a:lstStyle/>
          <a:p>
            <a:r>
              <a:rPr lang="bg-BG" sz="3600" b="1" dirty="0" smtClean="0"/>
              <a:t>МОДЕЛИ, БАЗИРАНИ НА ЙЕРАРХИЧНИ КОМПОЗИЦИИ ОТ ПРОСТРАНСТВА, ЗА УПРАВЛЕНИЕ НА СОФТУЕРНИ ВЕРСИИ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Владимир Йотов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b="1" dirty="0" smtClean="0"/>
              <a:t>Гл. 2. Методологична рамка за използване на разработените модели.</a:t>
            </a:r>
            <a:endParaRPr lang="bg-BG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Подготовка на средата</a:t>
            </a:r>
          </a:p>
          <a:p>
            <a:pPr lvl="1"/>
            <a:r>
              <a:rPr lang="bg-BG" dirty="0" smtClean="0"/>
              <a:t>Определяне на архитектурата от пространства </a:t>
            </a:r>
          </a:p>
          <a:p>
            <a:pPr lvl="1"/>
            <a:r>
              <a:rPr lang="bg-BG" dirty="0" smtClean="0"/>
              <a:t>Създаване на изискванията, като ВО и работни задачи.</a:t>
            </a:r>
            <a:endParaRPr lang="bg-BG" smtClean="0"/>
          </a:p>
          <a:p>
            <a:pPr lvl="1"/>
            <a:endParaRPr lang="bg-BG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 smtClean="0"/>
              <a:t>Гл. 3.  Изследване на приложимостта на моделите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Възможности за реализиране на моделите. Избор на платформа и технологии за разработка.</a:t>
            </a:r>
          </a:p>
          <a:p>
            <a:r>
              <a:rPr lang="ru-RU" dirty="0" smtClean="0"/>
              <a:t>Организация процеса на разработка на прототипа. Навигационна схема на прототипа.</a:t>
            </a:r>
          </a:p>
          <a:p>
            <a:r>
              <a:rPr lang="ru-RU" dirty="0" smtClean="0"/>
              <a:t>Примерни модели за композиране на ВО – показват възможностите на моделите в свободата на определяне на гранулираността им.</a:t>
            </a:r>
          </a:p>
          <a:p>
            <a:r>
              <a:rPr lang="ru-RU" dirty="0" smtClean="0"/>
              <a:t>Сравнителен анализ на предимствата на моделите – експериментално-теоретично </a:t>
            </a:r>
            <a:r>
              <a:rPr lang="bg-BG" dirty="0" smtClean="0"/>
              <a:t>демонстрация на предимствата от използване на моделите.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 smtClean="0"/>
              <a:t>Научно-приложни приноси</a:t>
            </a:r>
            <a:r>
              <a:rPr b="1" smtClean="0"/>
              <a:t> </a:t>
            </a:r>
            <a:r>
              <a:rPr lang="bg-BG" b="1" dirty="0" smtClean="0"/>
              <a:t>(1/2)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822960" lvl="1" indent="-457200">
              <a:buFont typeface="+mj-lt"/>
              <a:buAutoNum type="arabicPeriod"/>
            </a:pPr>
            <a:r>
              <a:rPr lang="bg-BG" dirty="0" smtClean="0"/>
              <a:t>Изследвани са основните въпроси и направления в дадената предметна област и са определени направленията за развитие, стоящи пред съвременните системи за управление на версии.</a:t>
            </a:r>
            <a:endParaRPr lang="en-US" dirty="0" smtClean="0"/>
          </a:p>
          <a:p>
            <a:pPr marL="822960" lvl="1" indent="-457200">
              <a:buFont typeface="+mj-lt"/>
              <a:buAutoNum type="arabicPeriod"/>
            </a:pPr>
            <a:r>
              <a:rPr lang="bg-BG" dirty="0" smtClean="0"/>
              <a:t>Създаден е модел на версионизиран обект, който позволява свободно да се определи степента на гранулираност на данните. </a:t>
            </a:r>
            <a:endParaRPr lang="en-US" dirty="0" smtClean="0"/>
          </a:p>
          <a:p>
            <a:pPr marL="822960" lvl="1" indent="-457200">
              <a:buFont typeface="+mj-lt"/>
              <a:buAutoNum type="arabicPeriod"/>
            </a:pPr>
            <a:r>
              <a:rPr lang="bg-BG" dirty="0" smtClean="0"/>
              <a:t>Предложен е модел на среда с йерархично композирани работни пространства, също така са определени правилата за управление на версия на обекти в тази среда.</a:t>
            </a:r>
            <a:endParaRPr lang="en-US" dirty="0" smtClean="0"/>
          </a:p>
          <a:p>
            <a:pPr marL="822960" lvl="1" indent="-457200">
              <a:buFont typeface="+mj-lt"/>
              <a:buAutoNum type="arabicPeriod"/>
            </a:pPr>
            <a:r>
              <a:rPr lang="bg-BG" dirty="0" smtClean="0"/>
              <a:t>Направена е адаптация на метод за проследимост на промени, базиран на събития, за среда с модел на йерархично композирани работни пространства.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 smtClean="0"/>
              <a:t>Научно-приложни приноси (2/2)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822960" lvl="1" indent="-457200">
              <a:buFont typeface="+mj-lt"/>
              <a:buAutoNum type="arabicPeriod" startAt="5"/>
            </a:pPr>
            <a:r>
              <a:rPr lang="bg-BG" dirty="0" smtClean="0"/>
              <a:t>Определена е терминологията в областта на версионизирането с използването на йерархично композирани работни пространства.</a:t>
            </a:r>
            <a:endParaRPr lang="en-US" dirty="0" smtClean="0"/>
          </a:p>
          <a:p>
            <a:pPr marL="822960" lvl="1" indent="-457200">
              <a:buFont typeface="+mj-lt"/>
              <a:buAutoNum type="arabicPeriod" startAt="5"/>
            </a:pPr>
            <a:r>
              <a:rPr lang="bg-BG" dirty="0" smtClean="0"/>
              <a:t>Предложена е методологична рамка за използване на разработените модели. Направен е сравнителен анализ между използването на съществуващите инструменти и разработените модели. Анализа показва увеличаване на степента на автоматизация на част от дейностите при създаване на софтуерни продукти</a:t>
            </a:r>
            <a:r>
              <a:rPr lang="bg-BG" dirty="0" smtClean="0">
                <a:solidFill>
                  <a:srgbClr val="FFC000"/>
                </a:solidFill>
              </a:rPr>
              <a:t>.</a:t>
            </a:r>
            <a:endParaRPr lang="en-US" dirty="0" smtClean="0">
              <a:solidFill>
                <a:srgbClr val="FFC000"/>
              </a:solidFill>
            </a:endParaRPr>
          </a:p>
          <a:p>
            <a:pPr marL="822960" lvl="1" indent="-457200">
              <a:buFont typeface="+mj-lt"/>
              <a:buAutoNum type="arabicPeriod" startAt="5"/>
            </a:pPr>
            <a:r>
              <a:rPr lang="bg-BG" dirty="0" smtClean="0"/>
              <a:t>Реализиран е </a:t>
            </a:r>
            <a:r>
              <a:rPr lang="ru-RU" dirty="0" smtClean="0"/>
              <a:t>функционален </a:t>
            </a:r>
            <a:r>
              <a:rPr lang="bg-BG" dirty="0" smtClean="0"/>
              <a:t>прототип</a:t>
            </a:r>
            <a:r>
              <a:rPr lang="ru-RU" dirty="0" smtClean="0"/>
              <a:t> на система за </a:t>
            </a:r>
            <a:r>
              <a:rPr lang="bg-BG" dirty="0" smtClean="0"/>
              <a:t>управление</a:t>
            </a:r>
            <a:r>
              <a:rPr lang="ru-RU" dirty="0" smtClean="0"/>
              <a:t> на версии. С</a:t>
            </a:r>
            <a:r>
              <a:rPr lang="bg-BG" dirty="0" smtClean="0"/>
              <a:t> помощта на </a:t>
            </a:r>
            <a:r>
              <a:rPr lang="ru-RU" dirty="0" smtClean="0"/>
              <a:t>прототипа е направена </a:t>
            </a:r>
            <a:r>
              <a:rPr lang="bg-BG" dirty="0" smtClean="0"/>
              <a:t>апробация</a:t>
            </a:r>
            <a:r>
              <a:rPr lang="ru-RU" dirty="0" smtClean="0"/>
              <a:t> на</a:t>
            </a:r>
            <a:r>
              <a:rPr lang="bg-BG" dirty="0" smtClean="0"/>
              <a:t> разработените модели.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cap="all" dirty="0" smtClean="0"/>
              <a:t>Публикации, свързани с дисертационния труд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dirty="0" smtClean="0"/>
              <a:t>Jotov, Vl. </a:t>
            </a:r>
            <a:r>
              <a:rPr lang="bg-BG" b="1" dirty="0" smtClean="0">
                <a:solidFill>
                  <a:srgbClr val="FFC000"/>
                </a:solidFill>
              </a:rPr>
              <a:t>An investigation on the approaches for version control systems</a:t>
            </a:r>
            <a:r>
              <a:rPr lang="bg-BG" dirty="0" smtClean="0"/>
              <a:t>. CompSysTech’08, Gabrovo, Bulgaria, 12-13 June, 2008.</a:t>
            </a:r>
          </a:p>
          <a:p>
            <a:r>
              <a:rPr lang="bg-BG" dirty="0" smtClean="0"/>
              <a:t>Jotov, V</a:t>
            </a:r>
            <a:r>
              <a:rPr lang="en-US" dirty="0" smtClean="0"/>
              <a:t>l</a:t>
            </a:r>
            <a:r>
              <a:rPr lang="bg-BG" dirty="0" smtClean="0"/>
              <a:t>. </a:t>
            </a:r>
            <a:r>
              <a:rPr lang="bg-BG" b="1" dirty="0" smtClean="0">
                <a:solidFill>
                  <a:srgbClr val="FFC000"/>
                </a:solidFill>
              </a:rPr>
              <a:t>Transaction over versioned objects in hierarchical workspace environment</a:t>
            </a:r>
            <a:r>
              <a:rPr lang="bg-BG" dirty="0" smtClean="0"/>
              <a:t>. International Conference on Electronics, Computers and Artificial Intelligence – ECAI” 09, 3-5 July, Pitesti, Romania, 2009.</a:t>
            </a:r>
          </a:p>
          <a:p>
            <a:r>
              <a:rPr lang="bg-BG" dirty="0" smtClean="0"/>
              <a:t>Jotov, V</a:t>
            </a:r>
            <a:r>
              <a:rPr lang="en-US" dirty="0" smtClean="0"/>
              <a:t>l</a:t>
            </a:r>
            <a:r>
              <a:rPr lang="bg-BG" dirty="0" smtClean="0"/>
              <a:t>.</a:t>
            </a:r>
            <a:r>
              <a:rPr lang="en-US" dirty="0" smtClean="0"/>
              <a:t>, </a:t>
            </a:r>
            <a:r>
              <a:rPr lang="bg-BG" b="1" dirty="0" smtClean="0">
                <a:solidFill>
                  <a:srgbClr val="FFC000"/>
                </a:solidFill>
              </a:rPr>
              <a:t>Towards a model of versioning domain</a:t>
            </a:r>
            <a:r>
              <a:rPr lang="bg-BG" dirty="0" smtClean="0"/>
              <a:t>. In: 2009 5th Central and Eastern European Software Engineering Conference in Russia (CEE – SECR), Moscow, 28-29 October, 2009.</a:t>
            </a:r>
          </a:p>
          <a:p>
            <a:r>
              <a:rPr lang="bg-BG" dirty="0" smtClean="0"/>
              <a:t>Йотов, В</a:t>
            </a:r>
            <a:r>
              <a:rPr lang="ru-RU" dirty="0" smtClean="0"/>
              <a:t>л</a:t>
            </a:r>
            <a:r>
              <a:rPr lang="bg-BG" dirty="0" smtClean="0"/>
              <a:t>., </a:t>
            </a:r>
            <a:r>
              <a:rPr lang="bg-BG" b="1" dirty="0" smtClean="0">
                <a:solidFill>
                  <a:srgbClr val="FFC000"/>
                </a:solidFill>
              </a:rPr>
              <a:t>Модел на данните в система за контрол на версии, базирана на йерархични работни прстранства</a:t>
            </a:r>
            <a:r>
              <a:rPr lang="bg-BG" dirty="0" smtClean="0"/>
              <a:t>. Научна конференция с международно участие „25 години Педагогически факултет.,Велико Търново, 2009.</a:t>
            </a:r>
          </a:p>
          <a:p>
            <a:r>
              <a:rPr lang="bg-BG" dirty="0" smtClean="0"/>
              <a:t>Jotov, V</a:t>
            </a:r>
            <a:r>
              <a:rPr lang="en-US" dirty="0" smtClean="0"/>
              <a:t>l</a:t>
            </a:r>
            <a:r>
              <a:rPr lang="bg-BG" dirty="0" smtClean="0"/>
              <a:t>.</a:t>
            </a:r>
            <a:r>
              <a:rPr lang="en-US" dirty="0" smtClean="0"/>
              <a:t>,</a:t>
            </a:r>
            <a:r>
              <a:rPr lang="bg-BG" dirty="0" smtClean="0"/>
              <a:t> </a:t>
            </a:r>
            <a:r>
              <a:rPr lang="bg-BG" b="1" dirty="0" smtClean="0">
                <a:solidFill>
                  <a:srgbClr val="FFC000"/>
                </a:solidFill>
              </a:rPr>
              <a:t>Adaptation of Event-Based Traceability Method for Environment with Hierarchal Composed Workspaces</a:t>
            </a:r>
            <a:r>
              <a:rPr lang="bg-BG" dirty="0" smtClean="0"/>
              <a:t>. In</a:t>
            </a:r>
            <a:r>
              <a:rPr lang="en-US" dirty="0" smtClean="0"/>
              <a:t> </a:t>
            </a:r>
            <a:r>
              <a:rPr lang="bg-BG" dirty="0" smtClean="0"/>
              <a:t>Proceedings: John Atanassov Celebration Days. Interna</a:t>
            </a:r>
            <a:r>
              <a:rPr lang="en-US" dirty="0" smtClean="0"/>
              <a:t>t</a:t>
            </a:r>
            <a:r>
              <a:rPr lang="bg-BG" dirty="0" smtClean="0"/>
              <a:t>ional Conference Automatics and Inforatics’10</a:t>
            </a:r>
            <a:r>
              <a:rPr lang="en-US" dirty="0" smtClean="0"/>
              <a:t>,</a:t>
            </a:r>
            <a:r>
              <a:rPr lang="bg-BG" dirty="0" smtClean="0"/>
              <a:t> Sofia, October 3-7, 2010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Благодаря за вниманието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Въпроси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bg-BG" b="1" dirty="0" smtClean="0"/>
              <a:t>Цели и задачи (1/2)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638800"/>
          </a:xfrm>
        </p:spPr>
        <p:txBody>
          <a:bodyPr>
            <a:normAutofit/>
          </a:bodyPr>
          <a:lstStyle/>
          <a:p>
            <a:pPr algn="just"/>
            <a:r>
              <a:rPr lang="bg-BG" b="1" dirty="0" smtClean="0"/>
              <a:t>Цел</a:t>
            </a:r>
            <a:r>
              <a:rPr lang="bg-BG" dirty="0" smtClean="0"/>
              <a:t>: Изследване и създаване на модели за управление на софтуерни версии версии в среда, базирана на йерархично композирани работни пространства, които да послужат за създаването на прототип на система за управление на версии.</a:t>
            </a:r>
          </a:p>
          <a:p>
            <a:r>
              <a:rPr lang="bg-BG" dirty="0" smtClean="0"/>
              <a:t>Задачи:</a:t>
            </a:r>
          </a:p>
          <a:p>
            <a:pPr marL="822960" lvl="1" indent="-457200" algn="just">
              <a:buFont typeface="+mj-lt"/>
              <a:buAutoNum type="arabicPeriod"/>
            </a:pPr>
            <a:r>
              <a:rPr lang="bg-BG" dirty="0" smtClean="0"/>
              <a:t>Създаване на модел на версионизиран обект, осигуряващ максимална гъвкавост при определяне степента на гранулираност на данните. </a:t>
            </a:r>
          </a:p>
          <a:p>
            <a:pPr marL="822960" lvl="1" indent="-457200" algn="just">
              <a:buFont typeface="+mj-lt"/>
              <a:buAutoNum type="arabicPeriod"/>
            </a:pPr>
            <a:r>
              <a:rPr lang="bg-BG" dirty="0" smtClean="0"/>
              <a:t>Създаване на модел на среда с йерархично композирани работни пространства. Определне правилата за управление на ВО.</a:t>
            </a:r>
          </a:p>
          <a:p>
            <a:pPr marL="822960" lvl="1" indent="-457200" algn="just">
              <a:buFont typeface="+mj-lt"/>
              <a:buAutoNum type="arabicPeriod"/>
            </a:pPr>
            <a:r>
              <a:rPr lang="bg-BG" dirty="0" smtClean="0"/>
              <a:t>Адаптиране на метод за проследимост на промени, базиран на събития, за среда с модел на йерархично композирани работни пространства.</a:t>
            </a:r>
          </a:p>
          <a:p>
            <a:pPr marL="822960" lvl="1" indent="-457200" algn="just">
              <a:buFont typeface="+mj-lt"/>
              <a:buAutoNum type="arabicPeriod"/>
            </a:pPr>
            <a:endParaRPr lang="bg-BG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bg-BG" b="1" dirty="0" smtClean="0"/>
              <a:t>Цели и задачи (2/2)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229600" cy="5105400"/>
          </a:xfrm>
        </p:spPr>
        <p:txBody>
          <a:bodyPr>
            <a:normAutofit/>
          </a:bodyPr>
          <a:lstStyle/>
          <a:p>
            <a:pPr marL="822960" lvl="1" indent="-457200" algn="just">
              <a:buFont typeface="+mj-lt"/>
              <a:buAutoNum type="arabicPeriod" startAt="3"/>
            </a:pPr>
            <a:r>
              <a:rPr lang="bg-BG" dirty="0" smtClean="0"/>
              <a:t>Определяне терминологията в областта на версионизирането с използването на йерархично композирани работни пространства.</a:t>
            </a:r>
          </a:p>
          <a:p>
            <a:pPr marL="822960" lvl="1" indent="-457200" algn="just">
              <a:buFont typeface="+mj-lt"/>
              <a:buAutoNum type="arabicPeriod" startAt="5"/>
            </a:pPr>
            <a:r>
              <a:rPr lang="bg-BG" dirty="0" smtClean="0"/>
              <a:t>Създаване методологична рамка за създаване на софтуерни продукти в среда с йерархично композирани работни пространства.</a:t>
            </a:r>
          </a:p>
          <a:p>
            <a:pPr marL="822960" lvl="1" indent="-457200">
              <a:buFont typeface="+mj-lt"/>
              <a:buAutoNum type="arabicPeriod" startAt="5"/>
            </a:pPr>
            <a:r>
              <a:rPr lang="bg-BG" dirty="0" smtClean="0"/>
              <a:t>Увеличаване степента на автоматизация на дейностите при създаване на софтуерни продукти, в следствие на използване на разработените модели.</a:t>
            </a:r>
            <a:endParaRPr lang="en-US" dirty="0" smtClean="0"/>
          </a:p>
          <a:p>
            <a:pPr marL="822960" lvl="1" indent="-457200">
              <a:buFont typeface="+mj-lt"/>
              <a:buAutoNum type="arabicPeriod" startAt="3"/>
            </a:pPr>
            <a:endParaRPr lang="bg-BG" dirty="0" smtClean="0"/>
          </a:p>
          <a:p>
            <a:pPr marL="822960" lvl="1" indent="-457200">
              <a:buFont typeface="+mj-lt"/>
              <a:buAutoNum type="arabicPeriod" startAt="3"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bg-BG" b="1" dirty="0" smtClean="0"/>
              <a:t>Структура на дисертацията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467600" cy="5407152"/>
          </a:xfrm>
        </p:spPr>
        <p:txBody>
          <a:bodyPr>
            <a:normAutofit lnSpcReduction="10000"/>
          </a:bodyPr>
          <a:lstStyle/>
          <a:p>
            <a:pPr algn="just"/>
            <a:r>
              <a:rPr lang="bg-BG" dirty="0" smtClean="0"/>
              <a:t>Прърва глава – Управление на версията при създаването на софтуерни системи.</a:t>
            </a:r>
          </a:p>
          <a:p>
            <a:pPr algn="just"/>
            <a:r>
              <a:rPr lang="bg-BG" dirty="0" smtClean="0"/>
              <a:t>Втора глава – Модели за управление на версии в среда с йерархична композиция на работни пространства.</a:t>
            </a:r>
          </a:p>
          <a:p>
            <a:pPr algn="just"/>
            <a:r>
              <a:rPr lang="bg-BG" dirty="0" smtClean="0"/>
              <a:t>Трета глава – Изследване на приложимостта на моделите.</a:t>
            </a:r>
          </a:p>
          <a:p>
            <a:r>
              <a:rPr lang="bg-BG" dirty="0" smtClean="0"/>
              <a:t>Заключение</a:t>
            </a:r>
          </a:p>
          <a:p>
            <a:r>
              <a:rPr lang="bg-BG" dirty="0" smtClean="0"/>
              <a:t>Библиография – 112 позиции.</a:t>
            </a:r>
          </a:p>
          <a:p>
            <a:r>
              <a:rPr lang="bg-BG" dirty="0" smtClean="0"/>
              <a:t>Приложение 1 – Описание на модела на данните</a:t>
            </a:r>
          </a:p>
          <a:p>
            <a:r>
              <a:rPr lang="ru-RU" dirty="0" smtClean="0"/>
              <a:t>Приложение 2 – Речник и онтология на термините</a:t>
            </a:r>
            <a:endParaRPr lang="bg-BG" dirty="0" smtClean="0"/>
          </a:p>
          <a:p>
            <a:r>
              <a:rPr lang="bg-BG" dirty="0" smtClean="0"/>
              <a:t>Приложение 3 – Прототип на система (на </a:t>
            </a:r>
            <a:r>
              <a:rPr lang="en-US" dirty="0" smtClean="0"/>
              <a:t>DVD</a:t>
            </a:r>
            <a:r>
              <a:rPr lang="bg-BG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554162"/>
          </a:xfrm>
        </p:spPr>
        <p:txBody>
          <a:bodyPr>
            <a:normAutofit fontScale="90000"/>
          </a:bodyPr>
          <a:lstStyle/>
          <a:p>
            <a:r>
              <a:rPr lang="bg-BG" sz="3600" b="1" dirty="0" smtClean="0"/>
              <a:t>Първа глава – Управление на версията при създаването на софтуерни системи</a:t>
            </a:r>
            <a:endParaRPr lang="en-US" sz="3600" b="1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7467600" cy="4645152"/>
          </a:xfrm>
        </p:spPr>
        <p:txBody>
          <a:bodyPr>
            <a:normAutofit lnSpcReduction="1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bg-BG" dirty="0" smtClean="0"/>
              <a:t>Определениса слабостите на файлово-базирания</a:t>
            </a:r>
            <a:r>
              <a:rPr lang="en-US" dirty="0" smtClean="0"/>
              <a:t> </a:t>
            </a:r>
            <a:r>
              <a:rPr lang="bg-BG" dirty="0" smtClean="0"/>
              <a:t>модел на ВО</a:t>
            </a:r>
            <a:r>
              <a:rPr lang="ru-RU" dirty="0" smtClean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 smtClean="0"/>
              <a:t>Добро ниво на съществуващите подходи за съхраняване на ВО.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 smtClean="0"/>
              <a:t>Необходимост от изследване на йерархично композираните работни пространстваза осигуряване на съвместна и автономна работа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 smtClean="0"/>
              <a:t>Методи за проследимост на промените. Липсата на инструменти, предоставящи адекватно ниво за създаване и управление на връзки на проследимост.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bg-BG" b="1" dirty="0" smtClean="0"/>
              <a:t>Гл.2. </a:t>
            </a:r>
            <a:r>
              <a:rPr lang="en-US" b="1" dirty="0" smtClean="0"/>
              <a:t>ER </a:t>
            </a:r>
            <a:r>
              <a:rPr lang="bg-BG" b="1" dirty="0" smtClean="0"/>
              <a:t>модел на версионизиран обект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295400"/>
            <a:ext cx="3068638" cy="28702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grayscl/>
          </a:blip>
          <a:srcRect/>
          <a:stretch>
            <a:fillRect/>
          </a:stretch>
        </p:blipFill>
        <p:spPr bwMode="auto">
          <a:xfrm>
            <a:off x="5105400" y="1828800"/>
            <a:ext cx="2924175" cy="22637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4600" y="5029200"/>
            <a:ext cx="4183063" cy="102235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81000"/>
            <a:ext cx="7467600" cy="1447800"/>
          </a:xfrm>
        </p:spPr>
        <p:txBody>
          <a:bodyPr>
            <a:normAutofit fontScale="90000"/>
          </a:bodyPr>
          <a:lstStyle/>
          <a:p>
            <a:r>
              <a:rPr lang="bg-BG" sz="3200" b="1" dirty="0" smtClean="0"/>
              <a:t>Гл.2. Йерархично композирани работни пространства (ЙКРП)</a:t>
            </a:r>
            <a:r>
              <a:rPr lang="bg-BG" sz="3600" b="1" dirty="0" smtClean="0"/>
              <a:t>, модел на видимост на ВО</a:t>
            </a:r>
            <a:endParaRPr lang="en-US" sz="3600" b="1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3657600" cy="4572000"/>
          </a:xfrm>
        </p:spPr>
        <p:txBody>
          <a:bodyPr>
            <a:normAutofit fontScale="77500" lnSpcReduction="20000"/>
          </a:bodyPr>
          <a:lstStyle/>
          <a:p>
            <a:r>
              <a:rPr lang="bg-BG" dirty="0" smtClean="0"/>
              <a:t>Ако даден версионизиран обект има версия в рамките на дадено пространство (локална версия), то в това пространство се вижда само тази версия на обекта, въпреки наличието на други версии в родителските пространства</a:t>
            </a:r>
          </a:p>
          <a:p>
            <a:r>
              <a:rPr lang="bg-BG" dirty="0" smtClean="0"/>
              <a:t>Локалната версия на обект от дадено работно пространство се вижда рекурсивно във всички под-пространства, освен ако няма дефинирана друга локална версия в тях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286000"/>
            <a:ext cx="4224613" cy="2933179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 smtClean="0"/>
              <a:t>Гл. 2. Транзакции над ВО в среда с ЙКРП. Жизнен цикъл на ВО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3581400" cy="4572000"/>
          </a:xfrm>
        </p:spPr>
        <p:txBody>
          <a:bodyPr>
            <a:normAutofit/>
          </a:bodyPr>
          <a:lstStyle/>
          <a:p>
            <a:r>
              <a:rPr lang="bg-BG" dirty="0" smtClean="0"/>
              <a:t>Транзакции в едно работно пространство</a:t>
            </a:r>
          </a:p>
          <a:p>
            <a:r>
              <a:rPr lang="bg-BG" dirty="0" smtClean="0"/>
              <a:t>Транзакции между две работни пространства</a:t>
            </a:r>
          </a:p>
          <a:p>
            <a:endParaRPr lang="bg-BG" dirty="0" smtClean="0"/>
          </a:p>
          <a:p>
            <a:r>
              <a:rPr lang="bg-BG" dirty="0" smtClean="0"/>
              <a:t>Транзакции над прости обекти</a:t>
            </a:r>
          </a:p>
          <a:p>
            <a:r>
              <a:rPr lang="bg-BG" dirty="0" smtClean="0"/>
              <a:t>Транзакции над съставни обекти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2133600"/>
            <a:ext cx="4267200" cy="3808951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Гл. 2. Проследимост на промените в среда с ЙКРП. Модел на работни единици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bg-BG" dirty="0" smtClean="0"/>
              <a:t>Работна единица се нарича съвкупността от дейности, която следва да се извърши.</a:t>
            </a:r>
          </a:p>
          <a:p>
            <a:pPr algn="just"/>
            <a:r>
              <a:rPr lang="bg-BG" dirty="0" smtClean="0"/>
              <a:t>Етапи на метод на проследимост, базиран на събития</a:t>
            </a:r>
            <a:r>
              <a:rPr lang="en-US" dirty="0" smtClean="0"/>
              <a:t>:</a:t>
            </a:r>
            <a:endParaRPr lang="bg-BG" dirty="0" smtClean="0"/>
          </a:p>
          <a:p>
            <a:pPr lvl="1"/>
            <a:r>
              <a:rPr lang="bg-BG" dirty="0" smtClean="0"/>
              <a:t>Настройване на средата за генериране на проследяващи събития</a:t>
            </a:r>
          </a:p>
          <a:p>
            <a:pPr lvl="2"/>
            <a:r>
              <a:rPr lang="bg-BG" dirty="0" smtClean="0"/>
              <a:t>Определяне на даден версионизиран обект като работна единица</a:t>
            </a:r>
          </a:p>
          <a:p>
            <a:pPr lvl="2"/>
            <a:r>
              <a:rPr lang="bg-BG" dirty="0" smtClean="0"/>
              <a:t>Подготвяне на работното пространсто за автоматично генериране на проследяващи връзки</a:t>
            </a:r>
          </a:p>
          <a:p>
            <a:pPr lvl="1"/>
            <a:r>
              <a:rPr lang="bg-BG" dirty="0" smtClean="0"/>
              <a:t>Прихващане на събития за извършена промяна над обект и автоматично създаване на проследяващи връзка(и).</a:t>
            </a:r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3852</TotalTime>
  <Words>992</Words>
  <Application>Microsoft Office PowerPoint</Application>
  <PresentationFormat>On-screen Show (4:3)</PresentationFormat>
  <Paragraphs>84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Oriel</vt:lpstr>
      <vt:lpstr>МОДЕЛИ, БАЗИРАНИ НА ЙЕРАРХИЧНИ КОМПОЗИЦИИ ОТ ПРОСТРАНСТВА, ЗА УПРАВЛЕНИЕ НА СОФТУЕРНИ ВЕРСИИ</vt:lpstr>
      <vt:lpstr>Цели и задачи (1/2)</vt:lpstr>
      <vt:lpstr>Цели и задачи (2/2)</vt:lpstr>
      <vt:lpstr>Структура на дисертацията</vt:lpstr>
      <vt:lpstr>Първа глава – Управление на версията при създаването на софтуерни системи</vt:lpstr>
      <vt:lpstr>Гл.2. ER модел на версионизиран обект</vt:lpstr>
      <vt:lpstr>Гл.2. Йерархично композирани работни пространства (ЙКРП), модел на видимост на ВО</vt:lpstr>
      <vt:lpstr>Гл. 2. Транзакции над ВО в среда с ЙКРП. Жизнен цикъл на ВО</vt:lpstr>
      <vt:lpstr>Гл. 2. Проследимост на промените в среда с ЙКРП. Модел на работни единици</vt:lpstr>
      <vt:lpstr>Гл. 2. Методологична рамка за използване на разработените модели.</vt:lpstr>
      <vt:lpstr>Гл. 3.  Изследване на приложимостта на моделите</vt:lpstr>
      <vt:lpstr>Научно-приложни приноси (1/2)</vt:lpstr>
      <vt:lpstr>Научно-приложни приноси (2/2)</vt:lpstr>
      <vt:lpstr>Публикации, свързани с дисертационния труд </vt:lpstr>
      <vt:lpstr>Благодаря за вниманието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</dc:creator>
  <cp:lastModifiedBy>в</cp:lastModifiedBy>
  <cp:revision>206</cp:revision>
  <dcterms:created xsi:type="dcterms:W3CDTF">2012-10-07T08:35:50Z</dcterms:created>
  <dcterms:modified xsi:type="dcterms:W3CDTF">2013-03-03T15:57:35Z</dcterms:modified>
</cp:coreProperties>
</file>