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9" r:id="rId10"/>
    <p:sldId id="263" r:id="rId11"/>
    <p:sldId id="264" r:id="rId12"/>
    <p:sldId id="267" r:id="rId13"/>
    <p:sldId id="265" r:id="rId14"/>
    <p:sldId id="266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C35B86D-3FAF-4029-966F-3C83973A04B7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Владимир Йотов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8305800" cy="2805332"/>
          </a:xfrm>
        </p:spPr>
        <p:txBody>
          <a:bodyPr/>
          <a:lstStyle/>
          <a:p>
            <a:r>
              <a:rPr lang="bg-BG" sz="3600" b="1" dirty="0" smtClean="0"/>
              <a:t>МОДЕЛИ, БАЗИРАНИ НА ЙЕРАРХИЧНИ КОМПОЗИЦИИ ОТ ПРОСТРАНСТВА, ЗА УПРАВЛЕНИЕ НА СОФТУЕРНИ ВЕРСИИ</a:t>
            </a:r>
            <a:endParaRPr lang="en-US" sz="5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Възможности за реализиране на </a:t>
            </a:r>
            <a:r>
              <a:rPr lang="ru-RU" dirty="0" smtClean="0"/>
              <a:t>моделите. Избор на платформа и технологии за разработка.</a:t>
            </a:r>
          </a:p>
          <a:p>
            <a:r>
              <a:rPr lang="ru-RU" dirty="0" smtClean="0"/>
              <a:t>Организация процеса на разработка на прототипа. Навигационна схема на прототипа.</a:t>
            </a:r>
          </a:p>
          <a:p>
            <a:r>
              <a:rPr lang="ru-RU" dirty="0" smtClean="0"/>
              <a:t>Примерни модели за композиране на ВО – показват възможностите на моделите в свободата на определяне на гранулираността им.</a:t>
            </a:r>
          </a:p>
          <a:p>
            <a:r>
              <a:rPr lang="ru-RU" dirty="0" smtClean="0"/>
              <a:t>Сравнителен анализ на предимствата на моделите –</a:t>
            </a:r>
            <a:r>
              <a:rPr lang="ru-RU" dirty="0" smtClean="0"/>
              <a:t>експериментално-теоретично </a:t>
            </a:r>
            <a:r>
              <a:rPr lang="bg-BG" dirty="0" smtClean="0"/>
              <a:t>демонстрация на предимствата от използване на </a:t>
            </a:r>
            <a:r>
              <a:rPr lang="bg-BG" dirty="0" smtClean="0"/>
              <a:t>моделите.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Трета глава – Изследване на приложимостта на моделите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22960" lvl="1" indent="-457200">
              <a:buFont typeface="+mj-lt"/>
              <a:buAutoNum type="arabicPeriod"/>
            </a:pPr>
            <a:r>
              <a:rPr lang="bg-BG" dirty="0" smtClean="0"/>
              <a:t>Изследвани са основните въпроси и направления в дадената предметна област и са определени направленията за развитие, стоящи пред съвременните системи за управление на версии.</a:t>
            </a:r>
            <a:endParaRPr lang="en-US" dirty="0" smtClean="0"/>
          </a:p>
          <a:p>
            <a:pPr marL="822960" lvl="1" indent="-457200">
              <a:buFont typeface="+mj-lt"/>
              <a:buAutoNum type="arabicPeriod"/>
            </a:pPr>
            <a:r>
              <a:rPr lang="bg-BG" dirty="0" smtClean="0"/>
              <a:t>Създаден е модел на версионизиран обект, който позволява свободно да се определи степента на гранулираност на данните. </a:t>
            </a:r>
            <a:endParaRPr lang="en-US" dirty="0" smtClean="0"/>
          </a:p>
          <a:p>
            <a:pPr marL="822960" lvl="1" indent="-457200">
              <a:buFont typeface="+mj-lt"/>
              <a:buAutoNum type="arabicPeriod"/>
            </a:pPr>
            <a:r>
              <a:rPr lang="bg-BG" dirty="0" smtClean="0"/>
              <a:t>Предложен е модел на среда с йерархично композирани работни пространства, също така са определени правилата за управление на версия на обекти в тази среда.</a:t>
            </a:r>
            <a:endParaRPr lang="en-US" dirty="0" smtClean="0"/>
          </a:p>
          <a:p>
            <a:pPr marL="822960" lvl="1" indent="-457200">
              <a:buFont typeface="+mj-lt"/>
              <a:buAutoNum type="arabicPeriod"/>
            </a:pPr>
            <a:r>
              <a:rPr lang="bg-BG" dirty="0" smtClean="0"/>
              <a:t>Направена е адаптация на метод за проследимост на промени, базиран на събития, за среда с модел на йерархично композирани работни пространства.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Научно-приложни </a:t>
            </a:r>
            <a:r>
              <a:rPr lang="bg-BG" dirty="0" smtClean="0"/>
              <a:t>приноси</a:t>
            </a:r>
            <a:r>
              <a:rPr smtClean="0"/>
              <a:t> </a:t>
            </a:r>
            <a:r>
              <a:rPr lang="bg-BG" dirty="0" smtClean="0"/>
              <a:t>(1/2)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0" lvl="1" indent="-457200">
              <a:buFont typeface="+mj-lt"/>
              <a:buAutoNum type="arabicPeriod" startAt="5"/>
            </a:pPr>
            <a:r>
              <a:rPr lang="bg-BG" dirty="0" smtClean="0"/>
              <a:t>Определена е терминологията в областта на версионизирането с използването на йерархично композирани работни пространства.</a:t>
            </a:r>
            <a:endParaRPr lang="en-US" dirty="0" smtClean="0"/>
          </a:p>
          <a:p>
            <a:pPr marL="822960" lvl="1" indent="-457200">
              <a:buFont typeface="+mj-lt"/>
              <a:buAutoNum type="arabicPeriod" startAt="5"/>
            </a:pPr>
            <a:r>
              <a:rPr lang="bg-BG" dirty="0" smtClean="0">
                <a:solidFill>
                  <a:srgbClr val="FFC000"/>
                </a:solidFill>
              </a:rPr>
              <a:t>Предложена </a:t>
            </a:r>
            <a:r>
              <a:rPr lang="bg-BG" dirty="0" smtClean="0">
                <a:solidFill>
                  <a:srgbClr val="FFC000"/>
                </a:solidFill>
              </a:rPr>
              <a:t>е методологична рамка за използване на разработените модели. Направен е сравнителен анализ на използването на моделите е увеличаване на степента на автоматизация на дейностите при създаване на софтуерни продукти при използване на разработените модели.</a:t>
            </a:r>
            <a:endParaRPr lang="en-US" dirty="0" smtClean="0">
              <a:solidFill>
                <a:srgbClr val="FFC000"/>
              </a:solidFill>
            </a:endParaRPr>
          </a:p>
          <a:p>
            <a:pPr marL="822960" lvl="1" indent="-457200">
              <a:buFont typeface="+mj-lt"/>
              <a:buAutoNum type="arabicPeriod" startAt="5"/>
            </a:pPr>
            <a:r>
              <a:rPr lang="bg-BG" dirty="0" smtClean="0"/>
              <a:t>Реализиран е </a:t>
            </a:r>
            <a:r>
              <a:rPr lang="ru-RU" dirty="0" smtClean="0"/>
              <a:t>функционален </a:t>
            </a:r>
            <a:r>
              <a:rPr lang="bg-BG" dirty="0" smtClean="0"/>
              <a:t>прототип</a:t>
            </a:r>
            <a:r>
              <a:rPr lang="ru-RU" dirty="0" smtClean="0"/>
              <a:t> на система за </a:t>
            </a:r>
            <a:r>
              <a:rPr lang="bg-BG" dirty="0" smtClean="0"/>
              <a:t>управление</a:t>
            </a:r>
            <a:r>
              <a:rPr lang="ru-RU" dirty="0" smtClean="0"/>
              <a:t> на версии. С</a:t>
            </a:r>
            <a:r>
              <a:rPr lang="bg-BG" dirty="0" smtClean="0"/>
              <a:t> помощта на </a:t>
            </a:r>
            <a:r>
              <a:rPr lang="ru-RU" dirty="0" smtClean="0"/>
              <a:t>прототипа е направена </a:t>
            </a:r>
            <a:r>
              <a:rPr lang="bg-BG" dirty="0" smtClean="0"/>
              <a:t>апробация</a:t>
            </a:r>
            <a:r>
              <a:rPr lang="ru-RU" dirty="0" smtClean="0"/>
              <a:t> на</a:t>
            </a:r>
            <a:r>
              <a:rPr lang="bg-BG" dirty="0" smtClean="0"/>
              <a:t> разработените модели.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Научно-приложни приноси </a:t>
            </a:r>
            <a:r>
              <a:rPr lang="bg-BG" dirty="0" smtClean="0"/>
              <a:t>(2/2</a:t>
            </a:r>
            <a:r>
              <a:rPr lang="bg-BG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Jotov, Vl. </a:t>
            </a:r>
            <a:r>
              <a:rPr lang="bg-BG" b="1" dirty="0" smtClean="0">
                <a:solidFill>
                  <a:srgbClr val="FFC000"/>
                </a:solidFill>
              </a:rPr>
              <a:t>An investigation on the approaches for version control systems</a:t>
            </a:r>
            <a:r>
              <a:rPr lang="bg-BG" dirty="0" smtClean="0"/>
              <a:t>. CompSysTech’08, Gabrovo, Bulgaria, 12-13 June, 2008.</a:t>
            </a:r>
          </a:p>
          <a:p>
            <a:r>
              <a:rPr lang="bg-BG" dirty="0" smtClean="0"/>
              <a:t>Jotov, V</a:t>
            </a:r>
            <a:r>
              <a:rPr lang="en-US" dirty="0" smtClean="0"/>
              <a:t>l</a:t>
            </a:r>
            <a:r>
              <a:rPr lang="bg-BG" dirty="0" smtClean="0"/>
              <a:t>. </a:t>
            </a:r>
            <a:r>
              <a:rPr lang="bg-BG" b="1" dirty="0" smtClean="0">
                <a:solidFill>
                  <a:srgbClr val="FFC000"/>
                </a:solidFill>
              </a:rPr>
              <a:t>Transaction over versioned objects in hierarchical workspace environment</a:t>
            </a:r>
            <a:r>
              <a:rPr lang="bg-BG" dirty="0" smtClean="0"/>
              <a:t>. International Conference on Electronics, Computers and Artificial Intelligence – ECAI” 09, 3-5 July, Pitesti, Romania, 2009.</a:t>
            </a:r>
          </a:p>
          <a:p>
            <a:r>
              <a:rPr lang="bg-BG" dirty="0" smtClean="0"/>
              <a:t>Jotov, V</a:t>
            </a:r>
            <a:r>
              <a:rPr lang="en-US" dirty="0" smtClean="0"/>
              <a:t>l</a:t>
            </a:r>
            <a:r>
              <a:rPr lang="bg-BG" dirty="0" smtClean="0"/>
              <a:t>.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rgbClr val="FFC000"/>
                </a:solidFill>
              </a:rPr>
              <a:t>Towards a model of versioning domain</a:t>
            </a:r>
            <a:r>
              <a:rPr lang="bg-BG" dirty="0" smtClean="0"/>
              <a:t>. In: 2009 5th Central and Eastern European Software Engineering Conference in Russia (CEE – SECR), Moscow, 28-29 October, 2009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cap="all" dirty="0" smtClean="0"/>
              <a:t>Публикации, свързани с дисертационния </a:t>
            </a:r>
            <a:r>
              <a:rPr lang="bg-BG" b="1" cap="all" dirty="0" smtClean="0"/>
              <a:t>труд (1/2)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Йотов, В</a:t>
            </a:r>
            <a:r>
              <a:rPr lang="ru-RU" dirty="0" smtClean="0"/>
              <a:t>л</a:t>
            </a:r>
            <a:r>
              <a:rPr lang="bg-BG" dirty="0" smtClean="0"/>
              <a:t>., </a:t>
            </a:r>
            <a:r>
              <a:rPr lang="bg-BG" b="1" dirty="0" smtClean="0">
                <a:solidFill>
                  <a:srgbClr val="FFC000"/>
                </a:solidFill>
              </a:rPr>
              <a:t>Модел на данните в система за контрол на версии, базирана на йерархични работни прстранства</a:t>
            </a:r>
            <a:r>
              <a:rPr lang="bg-BG" dirty="0" smtClean="0"/>
              <a:t>. Научна конференция с международно участие „25 години Педагогически факултет.,Велико Търново, 2009.</a:t>
            </a:r>
          </a:p>
          <a:p>
            <a:r>
              <a:rPr lang="bg-BG" dirty="0" smtClean="0"/>
              <a:t>Jotov, V</a:t>
            </a:r>
            <a:r>
              <a:rPr lang="en-US" dirty="0" smtClean="0"/>
              <a:t>l</a:t>
            </a:r>
            <a:r>
              <a:rPr lang="bg-BG" dirty="0" smtClean="0"/>
              <a:t>.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bg-BG" b="1" dirty="0" smtClean="0">
                <a:solidFill>
                  <a:srgbClr val="FFC000"/>
                </a:solidFill>
              </a:rPr>
              <a:t>Adaptation of Event-Based Traceability Method for Environment with Hierarchal Composed Workspaces</a:t>
            </a:r>
            <a:r>
              <a:rPr lang="bg-BG" dirty="0" smtClean="0"/>
              <a:t>. </a:t>
            </a:r>
            <a:r>
              <a:rPr lang="bg-BG" dirty="0" smtClean="0"/>
              <a:t>In</a:t>
            </a:r>
            <a:r>
              <a:rPr lang="en-US" dirty="0" smtClean="0"/>
              <a:t> </a:t>
            </a:r>
            <a:r>
              <a:rPr lang="bg-BG" dirty="0" smtClean="0"/>
              <a:t>Proceedings: </a:t>
            </a:r>
            <a:r>
              <a:rPr lang="bg-BG" dirty="0" smtClean="0"/>
              <a:t>John Atanassov Celebration Days. </a:t>
            </a:r>
            <a:r>
              <a:rPr lang="bg-BG" dirty="0" smtClean="0"/>
              <a:t>Interna</a:t>
            </a:r>
            <a:r>
              <a:rPr lang="en-US" dirty="0" smtClean="0"/>
              <a:t>t</a:t>
            </a:r>
            <a:r>
              <a:rPr lang="bg-BG" dirty="0" smtClean="0"/>
              <a:t>ional </a:t>
            </a:r>
            <a:r>
              <a:rPr lang="bg-BG" dirty="0" smtClean="0"/>
              <a:t>Conference Automatics and </a:t>
            </a:r>
            <a:r>
              <a:rPr lang="bg-BG" dirty="0" smtClean="0"/>
              <a:t>Inforatics’10</a:t>
            </a:r>
            <a:r>
              <a:rPr lang="en-US" dirty="0" smtClean="0"/>
              <a:t>,</a:t>
            </a:r>
            <a:r>
              <a:rPr lang="bg-BG" dirty="0" smtClean="0"/>
              <a:t> Sofia</a:t>
            </a:r>
            <a:r>
              <a:rPr lang="bg-BG" dirty="0" smtClean="0"/>
              <a:t>, October 3-7, 2010.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cap="all" dirty="0" smtClean="0"/>
              <a:t>Публикации, свързани с дисертационния труд (</a:t>
            </a:r>
            <a:r>
              <a:rPr lang="bg-BG" b="1" cap="all" dirty="0" smtClean="0"/>
              <a:t>2/</a:t>
            </a:r>
            <a:r>
              <a:rPr b="1" cap="all" smtClean="0"/>
              <a:t>2</a:t>
            </a:r>
            <a:r>
              <a:rPr lang="bg-BG" b="1" cap="all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Въпроси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Цел: Изследване и създаване на модели за управление на софтуерни версии версии в среда, базирана на йерархично композирани работни пространства, които да послужат за създаването на прототип на система за управление на версии.</a:t>
            </a:r>
          </a:p>
          <a:p>
            <a:r>
              <a:rPr lang="bg-BG" dirty="0" smtClean="0"/>
              <a:t>Задачи:</a:t>
            </a:r>
          </a:p>
          <a:p>
            <a:pPr marL="822960" lvl="1" indent="-457200">
              <a:buFont typeface="+mj-lt"/>
              <a:buAutoNum type="arabicPeriod"/>
            </a:pPr>
            <a:r>
              <a:rPr lang="bg-BG" dirty="0" smtClean="0"/>
              <a:t>Да се създаде модел на версионизиран обект, осигуряващ максимална гъвкавост при определяне степента на гранулираност на данните в съчетание с простота и универсалност.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Цели и задачи (1/3)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0" lvl="1" indent="-457200">
              <a:buFont typeface="+mj-lt"/>
              <a:buAutoNum type="arabicPeriod" startAt="2"/>
            </a:pPr>
            <a:r>
              <a:rPr lang="bg-BG" dirty="0" smtClean="0"/>
              <a:t>Да се създаде модел на среда с йерархично композирани работни пространства, както и да се определят правилата за управление на версия на обекти в тази среда.</a:t>
            </a:r>
          </a:p>
          <a:p>
            <a:pPr marL="822960" lvl="1" indent="-457200">
              <a:buFont typeface="+mj-lt"/>
              <a:buAutoNum type="arabicPeriod" startAt="2"/>
            </a:pPr>
            <a:r>
              <a:rPr lang="bg-BG" dirty="0" smtClean="0"/>
              <a:t>Да се адаптира метод за проследимост на промени, базиран на събития, за среда с модел на йерархично композирани работни пространства.</a:t>
            </a:r>
          </a:p>
          <a:p>
            <a:pPr marL="822960" lvl="1" indent="-457200">
              <a:buFont typeface="+mj-lt"/>
              <a:buAutoNum type="arabicPeriod" startAt="2"/>
            </a:pPr>
            <a:r>
              <a:rPr lang="bg-BG" dirty="0" smtClean="0"/>
              <a:t>Да се определи терминологията в областта на версионизирането с използването на йерархично композирани работни пространства.</a:t>
            </a:r>
          </a:p>
          <a:p>
            <a:pPr marL="822960" lvl="1" indent="-457200">
              <a:buFont typeface="+mj-lt"/>
              <a:buAutoNum type="arabicPeriod" startAt="2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Цели и задачи (2/3)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0" lvl="1" indent="-457200">
              <a:buFont typeface="+mj-lt"/>
              <a:buAutoNum type="arabicPeriod" startAt="5"/>
            </a:pPr>
            <a:r>
              <a:rPr lang="bg-BG" dirty="0" smtClean="0"/>
              <a:t>Да се създаде методологична рамка за създаване на софтуерни продукти в среда с йерархично композирани работни пространства.</a:t>
            </a:r>
          </a:p>
          <a:p>
            <a:pPr marL="822960" lvl="1" indent="-457200">
              <a:buFont typeface="+mj-lt"/>
              <a:buAutoNum type="arabicPeriod" startAt="5"/>
            </a:pPr>
            <a:r>
              <a:rPr lang="bg-BG" dirty="0" smtClean="0"/>
              <a:t>Да се увеличи степента на автоматизация на дейностите при създаване на софтуерни продукти, в следствие на използване на разработените модели.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Цели и задачи (3/3)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Прърва глава – Управление на версията при създаването на софтуерни системи.</a:t>
            </a:r>
          </a:p>
          <a:p>
            <a:r>
              <a:rPr lang="bg-BG" dirty="0" smtClean="0"/>
              <a:t>Втора глава – Модели за управление на версии в среда с йерархична композиция на работни пространства.</a:t>
            </a:r>
          </a:p>
          <a:p>
            <a:r>
              <a:rPr lang="bg-BG" dirty="0" smtClean="0"/>
              <a:t>Трета глава – Изследване на приложимостта на моделите.</a:t>
            </a:r>
          </a:p>
          <a:p>
            <a:r>
              <a:rPr lang="bg-BG" dirty="0" smtClean="0"/>
              <a:t>Заключение</a:t>
            </a:r>
          </a:p>
          <a:p>
            <a:r>
              <a:rPr lang="bg-BG" dirty="0" smtClean="0"/>
              <a:t>Библиография – 112 позиции.</a:t>
            </a:r>
          </a:p>
          <a:p>
            <a:r>
              <a:rPr lang="bg-BG" dirty="0" smtClean="0"/>
              <a:t>Приложение 1 – Описание на модела на данните</a:t>
            </a:r>
          </a:p>
          <a:p>
            <a:r>
              <a:rPr lang="bg-BG" dirty="0" smtClean="0"/>
              <a:t>Приложение 2 – Прототип на система (на диск)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на дисертацията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У</a:t>
            </a:r>
            <a:r>
              <a:rPr lang="ru-RU" dirty="0" smtClean="0"/>
              <a:t>правлението на </a:t>
            </a:r>
            <a:r>
              <a:rPr lang="ru-RU" dirty="0" smtClean="0"/>
              <a:t>версии </a:t>
            </a:r>
            <a:r>
              <a:rPr lang="ru-RU" dirty="0" smtClean="0"/>
              <a:t>– задължителен </a:t>
            </a:r>
            <a:r>
              <a:rPr lang="ru-RU" dirty="0" smtClean="0"/>
              <a:t>инфраструктурен </a:t>
            </a:r>
            <a:r>
              <a:rPr lang="ru-RU" dirty="0" smtClean="0"/>
              <a:t>инструмент.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Съществуващи модели за версионизиран обект (ВО)– файлово-базирани, необходимост от </a:t>
            </a:r>
            <a:r>
              <a:rPr lang="ru-RU" dirty="0" smtClean="0"/>
              <a:t>възможност за определяне на </a:t>
            </a:r>
            <a:r>
              <a:rPr lang="ru-RU" dirty="0" smtClean="0"/>
              <a:t>ниво </a:t>
            </a:r>
            <a:r>
              <a:rPr lang="ru-RU" dirty="0" smtClean="0"/>
              <a:t>на </a:t>
            </a:r>
            <a:r>
              <a:rPr lang="ru-RU" dirty="0" smtClean="0"/>
              <a:t>степента </a:t>
            </a:r>
            <a:r>
              <a:rPr lang="ru-RU" dirty="0" smtClean="0"/>
              <a:t>на </a:t>
            </a:r>
            <a:r>
              <a:rPr lang="ru-RU" dirty="0" smtClean="0"/>
              <a:t>гранулираност.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Анализ  на подходите за съхраняване на ВО. Съхраняване </a:t>
            </a:r>
            <a:r>
              <a:rPr lang="ru-RU" dirty="0" smtClean="0"/>
              <a:t>състояния </a:t>
            </a:r>
            <a:r>
              <a:rPr lang="ru-RU" dirty="0" smtClean="0"/>
              <a:t>– добри характеристики за реализация на прототипа.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3600" dirty="0" smtClean="0"/>
              <a:t>Първа глава – Управление на версията при създаването на софтуерни </a:t>
            </a:r>
            <a:r>
              <a:rPr lang="bg-BG" sz="3600" dirty="0" smtClean="0"/>
              <a:t>системи (1/2)</a:t>
            </a:r>
            <a:endParaRPr 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ru-RU" dirty="0" smtClean="0"/>
              <a:t>Определена необходимост от изследване на йерархично композираните работни пространства, като инструмент за осигуряване на съвместна и автономна работа</a:t>
            </a:r>
            <a:endParaRPr lang="en-US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ru-RU" dirty="0" smtClean="0"/>
              <a:t>Анализ </a:t>
            </a:r>
            <a:r>
              <a:rPr lang="ru-RU" dirty="0" smtClean="0"/>
              <a:t>на </a:t>
            </a:r>
            <a:r>
              <a:rPr lang="ru-RU" dirty="0" smtClean="0"/>
              <a:t>методите </a:t>
            </a:r>
            <a:r>
              <a:rPr lang="ru-RU" dirty="0" smtClean="0"/>
              <a:t>за проследимост на </a:t>
            </a:r>
            <a:r>
              <a:rPr lang="ru-RU" dirty="0" smtClean="0"/>
              <a:t>промените. </a:t>
            </a:r>
            <a:r>
              <a:rPr lang="ru-RU" dirty="0" smtClean="0"/>
              <a:t>Идентифицирана е липсата на инструменти, предоставящи адекватно ниво за създаване и управление на връзки на проследимост.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 smtClean="0"/>
              <a:t>Първа глава – Управление на версията при създаването на софтуерни системи </a:t>
            </a:r>
            <a:r>
              <a:rPr lang="bg-BG" sz="3200" dirty="0" smtClean="0"/>
              <a:t>(2/2</a:t>
            </a:r>
            <a:r>
              <a:rPr lang="bg-BG" sz="3200" dirty="0" smtClean="0"/>
              <a:t>)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962400"/>
          </a:xfrm>
        </p:spPr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ER </a:t>
            </a:r>
            <a:r>
              <a:rPr lang="bg-BG" dirty="0" smtClean="0"/>
              <a:t>модел на ВО и съставен ВО – позволяващи свободно определяне степента на гранулираност на предметната област. </a:t>
            </a:r>
          </a:p>
          <a:p>
            <a:pPr marL="514350" indent="-514350"/>
            <a:r>
              <a:rPr lang="bg-BG" dirty="0" smtClean="0"/>
              <a:t>Йерархично композирани работни пространства (ЙКРП) – Модел, Модел на видимост на ВО в ЙКРП.</a:t>
            </a:r>
          </a:p>
          <a:p>
            <a:pPr marL="514350" indent="-514350"/>
            <a:r>
              <a:rPr lang="bg-BG" dirty="0" smtClean="0"/>
              <a:t>Транзакции над ВО в среда с ЙКРП. Класификация на транзакциите. Модел на жизнен цикъл на ВО.</a:t>
            </a:r>
          </a:p>
          <a:p>
            <a:pPr marL="514350" indent="-514350">
              <a:buFont typeface="+mj-lt"/>
              <a:buAutoNum type="arabicPeriod"/>
            </a:pPr>
            <a:endParaRPr lang="bg-BG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2209800"/>
          </a:xfrm>
        </p:spPr>
        <p:txBody>
          <a:bodyPr>
            <a:noAutofit/>
          </a:bodyPr>
          <a:lstStyle/>
          <a:p>
            <a:r>
              <a:rPr lang="bg-BG" sz="3600" dirty="0" smtClean="0"/>
              <a:t>Втора глава – Модели за управление на версии в среда с йерархична композиция на работни пространства </a:t>
            </a:r>
            <a:r>
              <a:rPr lang="bg-BG" sz="3600" dirty="0" smtClean="0"/>
              <a:t> (1/2)</a:t>
            </a:r>
            <a:endParaRPr 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05200"/>
          </a:xfrm>
        </p:spPr>
        <p:txBody>
          <a:bodyPr/>
          <a:lstStyle/>
          <a:p>
            <a:r>
              <a:rPr lang="ru-RU" dirty="0" smtClean="0"/>
              <a:t>Проследимост на промените в среда </a:t>
            </a:r>
            <a:r>
              <a:rPr lang="ru-RU" dirty="0" smtClean="0"/>
              <a:t>с ЙКРП. Модел на работни единици. </a:t>
            </a:r>
            <a:r>
              <a:rPr lang="bg-BG" dirty="0" smtClean="0"/>
              <a:t>Адаптация на </a:t>
            </a:r>
            <a:r>
              <a:rPr lang="bg-BG" dirty="0" smtClean="0"/>
              <a:t>метод за проследимост, базиран на събития за среда с ЙКРП. </a:t>
            </a:r>
            <a:r>
              <a:rPr lang="ru-RU" dirty="0" smtClean="0"/>
              <a:t>Модел на данните. </a:t>
            </a:r>
          </a:p>
          <a:p>
            <a:r>
              <a:rPr lang="bg-BG" dirty="0" smtClean="0"/>
              <a:t>Методологична рамка за използване на разработените модели.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2362200"/>
          </a:xfrm>
        </p:spPr>
        <p:txBody>
          <a:bodyPr>
            <a:noAutofit/>
          </a:bodyPr>
          <a:lstStyle/>
          <a:p>
            <a:r>
              <a:rPr lang="bg-BG" sz="3600" dirty="0" smtClean="0"/>
              <a:t>Втора глава – Модели за управление на версии в среда с йерархична композиция на работни пространства  </a:t>
            </a:r>
            <a:r>
              <a:rPr lang="bg-BG" sz="3600" dirty="0" smtClean="0"/>
              <a:t>(2/2</a:t>
            </a:r>
            <a:r>
              <a:rPr lang="bg-BG" sz="3600" dirty="0" smtClean="0"/>
              <a:t>)</a:t>
            </a:r>
            <a:endParaRPr lang="en-US" sz="3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338</TotalTime>
  <Words>969</Words>
  <Application>Microsoft Office PowerPoint</Application>
  <PresentationFormat>On-screen Show (4:3)</PresentationFormat>
  <Paragraphs>57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Paper</vt:lpstr>
      <vt:lpstr>МОДЕЛИ, БАЗИРАНИ НА ЙЕРАРХИЧНИ КОМПОЗИЦИИ ОТ ПРОСТРАНСТВА, ЗА УПРАВЛЕНИЕ НА СОФТУЕРНИ ВЕРСИИ</vt:lpstr>
      <vt:lpstr>Цели и задачи (1/3)</vt:lpstr>
      <vt:lpstr>Цели и задачи (2/3)</vt:lpstr>
      <vt:lpstr>Цели и задачи (3/3)</vt:lpstr>
      <vt:lpstr>Структура на дисертацията</vt:lpstr>
      <vt:lpstr>Първа глава – Управление на версията при създаването на софтуерни системи (1/2)</vt:lpstr>
      <vt:lpstr>Първа глава – Управление на версията при създаването на софтуерни системи (2/2)</vt:lpstr>
      <vt:lpstr>Втора глава – Модели за управление на версии в среда с йерархична композиция на работни пространства  (1/2)</vt:lpstr>
      <vt:lpstr>Втора глава – Модели за управление на версии в среда с йерархична композиция на работни пространства  (2/2)</vt:lpstr>
      <vt:lpstr>Трета глава – Изследване на приложимостта на моделите</vt:lpstr>
      <vt:lpstr>Научно-приложни приноси (1/2)</vt:lpstr>
      <vt:lpstr>Научно-приложни приноси (2/2)</vt:lpstr>
      <vt:lpstr>Публикации, свързани с дисертационния труд (1/2)</vt:lpstr>
      <vt:lpstr>Публикации, свързани с дисертационния труд (2/2)</vt:lpstr>
      <vt:lpstr>Въпроси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</dc:creator>
  <cp:lastModifiedBy>v</cp:lastModifiedBy>
  <cp:revision>16</cp:revision>
  <dcterms:created xsi:type="dcterms:W3CDTF">2012-10-07T08:35:50Z</dcterms:created>
  <dcterms:modified xsi:type="dcterms:W3CDTF">2012-10-08T18:52:47Z</dcterms:modified>
</cp:coreProperties>
</file>