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447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5" d="100"/>
          <a:sy n="215" d="100"/>
        </p:scale>
        <p:origin x="-1744" y="-488"/>
      </p:cViewPr>
      <p:guideLst>
        <p:guide orient="horz" pos="1409"/>
        <p:guide pos="21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95AAA-6A9A-234E-80BC-3C140130D05C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1688" y="685800"/>
            <a:ext cx="52562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71AE2-B417-6B44-AA04-2DE00F52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62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71AE2-B417-6B44-AA04-2DE00F52E8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1389218"/>
            <a:ext cx="5829300" cy="958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534129"/>
            <a:ext cx="4800600" cy="11428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79088"/>
            <a:ext cx="1543050" cy="3815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79088"/>
            <a:ext cx="4514850" cy="3815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2873670"/>
            <a:ext cx="5829300" cy="888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1895423"/>
            <a:ext cx="5829300" cy="9782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43467"/>
            <a:ext cx="3028950" cy="29513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1" y="1043467"/>
            <a:ext cx="3028950" cy="29513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3" y="1001022"/>
            <a:ext cx="3030141" cy="4171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3" y="1418203"/>
            <a:ext cx="3030141" cy="2576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1001022"/>
            <a:ext cx="3031331" cy="4171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1418203"/>
            <a:ext cx="3031331" cy="2576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7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178051"/>
            <a:ext cx="2256235" cy="7577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178052"/>
            <a:ext cx="3833812" cy="3816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935805"/>
            <a:ext cx="2256235" cy="3058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3130394"/>
            <a:ext cx="4114800" cy="3695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399583"/>
            <a:ext cx="4114800" cy="2683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3499955"/>
            <a:ext cx="4114800" cy="5248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179090"/>
            <a:ext cx="6172200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043467"/>
            <a:ext cx="6172200" cy="295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144871"/>
            <a:ext cx="1600201" cy="23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D0E2-4428-6849-B230-1439CC80848A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144871"/>
            <a:ext cx="2171700" cy="23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4144871"/>
            <a:ext cx="1600201" cy="23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FDF0-2D98-5E40-AB10-0D69DA6D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ounded Rectangle 350"/>
          <p:cNvSpPr/>
          <p:nvPr/>
        </p:nvSpPr>
        <p:spPr>
          <a:xfrm>
            <a:off x="1394705" y="208997"/>
            <a:ext cx="1415927" cy="63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M Roman 10 Regular"/>
                <a:cs typeface="LM Roman 10 Regular"/>
              </a:rPr>
              <a:t>Translation to the Deep Embedding</a:t>
            </a:r>
            <a:endParaRPr lang="en-US" sz="1100" baseline="-25000" dirty="0">
              <a:solidFill>
                <a:schemeClr val="tx1">
                  <a:lumMod val="95000"/>
                  <a:lumOff val="5000"/>
                </a:schemeClr>
              </a:solidFill>
              <a:latin typeface="LM Roman 10 Regular"/>
              <a:cs typeface="LM Roman 10 Regular"/>
            </a:endParaRPr>
          </a:p>
        </p:txBody>
      </p:sp>
      <p:sp>
        <p:nvSpPr>
          <p:cNvPr id="352" name="Diamond 351"/>
          <p:cNvSpPr/>
          <p:nvPr/>
        </p:nvSpPr>
        <p:spPr>
          <a:xfrm>
            <a:off x="3663749" y="211676"/>
            <a:ext cx="1338096" cy="632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D0D0D"/>
                </a:solidFill>
                <a:latin typeface="LM Roman 10 Regular"/>
                <a:cs typeface="LM Roman 10 Regular"/>
              </a:rPr>
              <a:t>Type</a:t>
            </a:r>
          </a:p>
          <a:p>
            <a:pPr algn="ctr"/>
            <a:r>
              <a:rPr lang="en-US" sz="1100" dirty="0" smtClean="0">
                <a:solidFill>
                  <a:srgbClr val="0D0D0D"/>
                </a:solidFill>
                <a:latin typeface="LM Roman 10 Regular"/>
                <a:cs typeface="LM Roman 10 Regular"/>
              </a:rPr>
              <a:t>Correct</a:t>
            </a:r>
            <a:endParaRPr lang="en-US" sz="1100" dirty="0">
              <a:solidFill>
                <a:srgbClr val="0D0D0D"/>
              </a:solidFill>
              <a:latin typeface="LM Roman 10 Regular"/>
              <a:cs typeface="LM Roman 10 Regular"/>
            </a:endParaRPr>
          </a:p>
        </p:txBody>
      </p:sp>
      <p:cxnSp>
        <p:nvCxnSpPr>
          <p:cNvPr id="353" name="Straight Arrow Connector 352"/>
          <p:cNvCxnSpPr>
            <a:stCxn id="351" idx="3"/>
            <a:endCxn id="352" idx="1"/>
          </p:cNvCxnSpPr>
          <p:nvPr/>
        </p:nvCxnSpPr>
        <p:spPr>
          <a:xfrm>
            <a:off x="2810632" y="525197"/>
            <a:ext cx="853117" cy="267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endCxn id="351" idx="1"/>
          </p:cNvCxnSpPr>
          <p:nvPr/>
        </p:nvCxnSpPr>
        <p:spPr>
          <a:xfrm flipV="1">
            <a:off x="476825" y="525197"/>
            <a:ext cx="917880" cy="8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314994" y="102796"/>
            <a:ext cx="1148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Direct </a:t>
            </a:r>
          </a:p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Program</a:t>
            </a:r>
            <a:endParaRPr lang="en-US" sz="1100" dirty="0">
              <a:latin typeface="LM Roman 10 Regular"/>
              <a:cs typeface="LM Roman 10 Regular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2754130" y="92235"/>
            <a:ext cx="897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Deep </a:t>
            </a:r>
          </a:p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Program</a:t>
            </a:r>
          </a:p>
        </p:txBody>
      </p:sp>
      <p:sp>
        <p:nvSpPr>
          <p:cNvPr id="357" name="Rounded Rectangle 356"/>
          <p:cNvSpPr/>
          <p:nvPr/>
        </p:nvSpPr>
        <p:spPr>
          <a:xfrm>
            <a:off x="5392614" y="213518"/>
            <a:ext cx="1288441" cy="63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M Roman 10 Regular"/>
                <a:cs typeface="LM Roman 10 Regular"/>
              </a:rPr>
              <a:t>Analysis</a:t>
            </a:r>
            <a:r>
              <a:rPr lang="en-US" sz="1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0 Regular"/>
                <a:cs typeface="LM Roman 10 Regular"/>
              </a:rPr>
              <a:t> 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M Roman 10 Regular"/>
                <a:cs typeface="LM Roman 10 Regular"/>
              </a:rPr>
              <a:t>for Supported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M Roman 10 Regular"/>
                <a:cs typeface="LM Roman 10 Regular"/>
              </a:rPr>
              <a:t>Features </a:t>
            </a:r>
          </a:p>
        </p:txBody>
      </p:sp>
      <p:cxnSp>
        <p:nvCxnSpPr>
          <p:cNvPr id="358" name="Straight Arrow Connector 357"/>
          <p:cNvCxnSpPr>
            <a:endCxn id="386" idx="1"/>
          </p:cNvCxnSpPr>
          <p:nvPr/>
        </p:nvCxnSpPr>
        <p:spPr>
          <a:xfrm flipV="1">
            <a:off x="5079944" y="2318827"/>
            <a:ext cx="312670" cy="95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Oval 358"/>
          <p:cNvSpPr/>
          <p:nvPr/>
        </p:nvSpPr>
        <p:spPr>
          <a:xfrm>
            <a:off x="179932" y="390696"/>
            <a:ext cx="294066" cy="313442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2357371" y="3771873"/>
            <a:ext cx="415498" cy="369332"/>
            <a:chOff x="4508673" y="2679281"/>
            <a:chExt cx="415498" cy="369332"/>
          </a:xfrm>
        </p:grpSpPr>
        <p:sp>
          <p:nvSpPr>
            <p:cNvPr id="361" name="Rectangle 360"/>
            <p:cNvSpPr/>
            <p:nvPr/>
          </p:nvSpPr>
          <p:spPr>
            <a:xfrm>
              <a:off x="4508673" y="26792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✓</a:t>
              </a:r>
              <a:endParaRPr lang="en-US" dirty="0"/>
            </a:p>
          </p:txBody>
        </p:sp>
        <p:sp>
          <p:nvSpPr>
            <p:cNvPr id="362" name="Oval 361"/>
            <p:cNvSpPr/>
            <p:nvPr/>
          </p:nvSpPr>
          <p:spPr>
            <a:xfrm>
              <a:off x="4556150" y="2719931"/>
              <a:ext cx="294066" cy="31344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363" name="Oval 362"/>
          <p:cNvSpPr/>
          <p:nvPr/>
        </p:nvSpPr>
        <p:spPr>
          <a:xfrm>
            <a:off x="398608" y="3812524"/>
            <a:ext cx="294066" cy="313442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364" name="Group 363"/>
          <p:cNvGrpSpPr/>
          <p:nvPr/>
        </p:nvGrpSpPr>
        <p:grpSpPr>
          <a:xfrm>
            <a:off x="4640557" y="3763145"/>
            <a:ext cx="294066" cy="369332"/>
            <a:chOff x="4903984" y="2960956"/>
            <a:chExt cx="294066" cy="369332"/>
          </a:xfrm>
        </p:grpSpPr>
        <p:sp>
          <p:nvSpPr>
            <p:cNvPr id="365" name="Oval 364"/>
            <p:cNvSpPr/>
            <p:nvPr/>
          </p:nvSpPr>
          <p:spPr>
            <a:xfrm>
              <a:off x="4903984" y="2998638"/>
              <a:ext cx="294066" cy="31344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4903984" y="2960956"/>
              <a:ext cx="294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706589" y="3812523"/>
            <a:ext cx="1148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M Roman 10 Regular"/>
                <a:cs typeface="LM Roman 10 Regular"/>
              </a:rPr>
              <a:t>- Initial State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2698915" y="3812523"/>
            <a:ext cx="1603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M Roman 10 Regular"/>
                <a:cs typeface="LM Roman 10 Regular"/>
              </a:rPr>
              <a:t>- Correct Program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4954199" y="3812524"/>
            <a:ext cx="1757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M Roman 10 Regular"/>
                <a:cs typeface="LM Roman 10 Regular"/>
              </a:rPr>
              <a:t>- Incorrect Program</a:t>
            </a:r>
          </a:p>
        </p:txBody>
      </p:sp>
      <p:sp>
        <p:nvSpPr>
          <p:cNvPr id="370" name="Diamond 369"/>
          <p:cNvSpPr/>
          <p:nvPr/>
        </p:nvSpPr>
        <p:spPr>
          <a:xfrm>
            <a:off x="3532412" y="1064506"/>
            <a:ext cx="1599290" cy="73434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D0D0D"/>
                </a:solidFill>
                <a:latin typeface="LM Roman 10 Regular"/>
                <a:cs typeface="LM Roman 10 Regular"/>
              </a:rPr>
              <a:t>DSL Uses</a:t>
            </a:r>
          </a:p>
          <a:p>
            <a:pPr algn="ctr"/>
            <a:r>
              <a:rPr lang="en-US" sz="1100" dirty="0" smtClean="0">
                <a:solidFill>
                  <a:srgbClr val="0D0D0D"/>
                </a:solidFill>
                <a:latin typeface="LM Roman 10 Regular"/>
                <a:cs typeface="LM Roman 10 Regular"/>
              </a:rPr>
              <a:t>Analysis </a:t>
            </a:r>
          </a:p>
        </p:txBody>
      </p:sp>
      <p:sp>
        <p:nvSpPr>
          <p:cNvPr id="371" name="Diamond 370"/>
          <p:cNvSpPr/>
          <p:nvPr/>
        </p:nvSpPr>
        <p:spPr>
          <a:xfrm>
            <a:off x="1478044" y="1566187"/>
            <a:ext cx="1411462" cy="601562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D0D0D"/>
                </a:solidFill>
                <a:latin typeface="LM Roman 10 Regular"/>
                <a:cs typeface="LM Roman 10 Regular"/>
              </a:rPr>
              <a:t>Develop</a:t>
            </a:r>
          </a:p>
          <a:p>
            <a:pPr algn="ctr"/>
            <a:r>
              <a:rPr lang="en-US" sz="1100" dirty="0" smtClean="0">
                <a:solidFill>
                  <a:srgbClr val="0D0D0D"/>
                </a:solidFill>
                <a:latin typeface="LM Roman 10 Regular"/>
                <a:cs typeface="LM Roman 10 Regular"/>
              </a:rPr>
              <a:t>Mode</a:t>
            </a:r>
          </a:p>
        </p:txBody>
      </p:sp>
      <p:grpSp>
        <p:nvGrpSpPr>
          <p:cNvPr id="372" name="Group 371"/>
          <p:cNvGrpSpPr/>
          <p:nvPr/>
        </p:nvGrpSpPr>
        <p:grpSpPr>
          <a:xfrm>
            <a:off x="5889802" y="3056043"/>
            <a:ext cx="294066" cy="369332"/>
            <a:chOff x="4903984" y="2960956"/>
            <a:chExt cx="294066" cy="369332"/>
          </a:xfrm>
        </p:grpSpPr>
        <p:sp>
          <p:nvSpPr>
            <p:cNvPr id="373" name="Oval 372"/>
            <p:cNvSpPr/>
            <p:nvPr/>
          </p:nvSpPr>
          <p:spPr>
            <a:xfrm>
              <a:off x="4903984" y="2998638"/>
              <a:ext cx="294066" cy="31344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4903984" y="2960956"/>
              <a:ext cx="294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</p:grpSp>
      <p:sp>
        <p:nvSpPr>
          <p:cNvPr id="375" name="Diamond 374"/>
          <p:cNvSpPr/>
          <p:nvPr/>
        </p:nvSpPr>
        <p:spPr>
          <a:xfrm>
            <a:off x="1574702" y="2920311"/>
            <a:ext cx="1214187" cy="635295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D0D0D"/>
                </a:solidFill>
                <a:latin typeface="LM Roman 10 Regular"/>
                <a:cs typeface="LM Roman 10 Regular"/>
              </a:rPr>
              <a:t>Staged</a:t>
            </a:r>
          </a:p>
        </p:txBody>
      </p:sp>
      <p:grpSp>
        <p:nvGrpSpPr>
          <p:cNvPr id="376" name="Group 375"/>
          <p:cNvGrpSpPr/>
          <p:nvPr/>
        </p:nvGrpSpPr>
        <p:grpSpPr>
          <a:xfrm>
            <a:off x="107245" y="1671807"/>
            <a:ext cx="415498" cy="369332"/>
            <a:chOff x="4508673" y="2679281"/>
            <a:chExt cx="415498" cy="369332"/>
          </a:xfrm>
        </p:grpSpPr>
        <p:sp>
          <p:nvSpPr>
            <p:cNvPr id="377" name="Rectangle 376"/>
            <p:cNvSpPr/>
            <p:nvPr/>
          </p:nvSpPr>
          <p:spPr>
            <a:xfrm>
              <a:off x="4508673" y="26792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✓</a:t>
              </a:r>
              <a:endParaRPr lang="en-US" dirty="0"/>
            </a:p>
          </p:txBody>
        </p:sp>
        <p:sp>
          <p:nvSpPr>
            <p:cNvPr id="378" name="Oval 377"/>
            <p:cNvSpPr/>
            <p:nvPr/>
          </p:nvSpPr>
          <p:spPr>
            <a:xfrm>
              <a:off x="4556150" y="2719931"/>
              <a:ext cx="294066" cy="31344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cxnSp>
        <p:nvCxnSpPr>
          <p:cNvPr id="379" name="Straight Arrow Connector 378"/>
          <p:cNvCxnSpPr>
            <a:stCxn id="371" idx="1"/>
            <a:endCxn id="378" idx="6"/>
          </p:cNvCxnSpPr>
          <p:nvPr/>
        </p:nvCxnSpPr>
        <p:spPr>
          <a:xfrm flipH="1">
            <a:off x="448788" y="1866968"/>
            <a:ext cx="1029256" cy="22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endCxn id="357" idx="1"/>
          </p:cNvCxnSpPr>
          <p:nvPr/>
        </p:nvCxnSpPr>
        <p:spPr>
          <a:xfrm>
            <a:off x="5001845" y="523123"/>
            <a:ext cx="390769" cy="6595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4730050" y="259891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No</a:t>
            </a:r>
          </a:p>
        </p:txBody>
      </p:sp>
      <p:sp>
        <p:nvSpPr>
          <p:cNvPr id="382" name="Diamond 381"/>
          <p:cNvSpPr/>
          <p:nvPr/>
        </p:nvSpPr>
        <p:spPr>
          <a:xfrm>
            <a:off x="3581663" y="1952875"/>
            <a:ext cx="1494369" cy="73434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D0D0D"/>
                </a:solidFill>
                <a:latin typeface="LM Roman 10 Regular"/>
                <a:cs typeface="LM Roman 10 Regular"/>
              </a:rPr>
              <a:t>Analysis </a:t>
            </a:r>
          </a:p>
          <a:p>
            <a:pPr algn="ctr"/>
            <a:r>
              <a:rPr lang="en-US" sz="1100" dirty="0" smtClean="0">
                <a:solidFill>
                  <a:srgbClr val="0D0D0D"/>
                </a:solidFill>
                <a:latin typeface="LM Roman 10 Regular"/>
                <a:cs typeface="LM Roman 10 Regular"/>
              </a:rPr>
              <a:t>Errors</a:t>
            </a:r>
          </a:p>
        </p:txBody>
      </p:sp>
      <p:cxnSp>
        <p:nvCxnSpPr>
          <p:cNvPr id="383" name="Straight Connector 382"/>
          <p:cNvCxnSpPr/>
          <p:nvPr/>
        </p:nvCxnSpPr>
        <p:spPr>
          <a:xfrm>
            <a:off x="3223845" y="1242958"/>
            <a:ext cx="6512" cy="1276547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969841" y="1165263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No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4730050" y="2011492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Yes</a:t>
            </a:r>
          </a:p>
        </p:txBody>
      </p:sp>
      <p:sp>
        <p:nvSpPr>
          <p:cNvPr id="386" name="Rounded Rectangle 385"/>
          <p:cNvSpPr/>
          <p:nvPr/>
        </p:nvSpPr>
        <p:spPr>
          <a:xfrm>
            <a:off x="5392614" y="2002627"/>
            <a:ext cx="1288441" cy="63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M Roman 10 Regular"/>
                <a:cs typeface="LM Roman 10 Regular"/>
              </a:rPr>
              <a:t>Error Reporting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M Roman 10 Regular"/>
                <a:cs typeface="LM Roman 10 Regular"/>
              </a:rPr>
              <a:t>in the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M Roman 10 Regular"/>
                <a:cs typeface="LM Roman 10 Regular"/>
              </a:rPr>
              <a:t>Host Language</a:t>
            </a:r>
          </a:p>
        </p:txBody>
      </p:sp>
      <p:cxnSp>
        <p:nvCxnSpPr>
          <p:cNvPr id="387" name="Straight Arrow Connector 386"/>
          <p:cNvCxnSpPr>
            <a:stCxn id="357" idx="2"/>
            <a:endCxn id="386" idx="0"/>
          </p:cNvCxnSpPr>
          <p:nvPr/>
        </p:nvCxnSpPr>
        <p:spPr>
          <a:xfrm>
            <a:off x="6036835" y="845918"/>
            <a:ext cx="0" cy="115670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stCxn id="386" idx="2"/>
            <a:endCxn id="374" idx="0"/>
          </p:cNvCxnSpPr>
          <p:nvPr/>
        </p:nvCxnSpPr>
        <p:spPr>
          <a:xfrm>
            <a:off x="6036835" y="2635027"/>
            <a:ext cx="0" cy="421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2948487" y="2057217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No</a:t>
            </a:r>
          </a:p>
        </p:txBody>
      </p:sp>
      <p:cxnSp>
        <p:nvCxnSpPr>
          <p:cNvPr id="390" name="Straight Arrow Connector 389"/>
          <p:cNvCxnSpPr>
            <a:stCxn id="382" idx="1"/>
          </p:cNvCxnSpPr>
          <p:nvPr/>
        </p:nvCxnSpPr>
        <p:spPr>
          <a:xfrm flipH="1" flipV="1">
            <a:off x="3230358" y="2318827"/>
            <a:ext cx="351305" cy="12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>
            <a:stCxn id="370" idx="1"/>
          </p:cNvCxnSpPr>
          <p:nvPr/>
        </p:nvCxnSpPr>
        <p:spPr>
          <a:xfrm flipH="1" flipV="1">
            <a:off x="3223846" y="1426873"/>
            <a:ext cx="308566" cy="48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endCxn id="371" idx="3"/>
          </p:cNvCxnSpPr>
          <p:nvPr/>
        </p:nvCxnSpPr>
        <p:spPr>
          <a:xfrm flipH="1" flipV="1">
            <a:off x="2889506" y="1866968"/>
            <a:ext cx="340852" cy="66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>
            <a:endCxn id="370" idx="0"/>
          </p:cNvCxnSpPr>
          <p:nvPr/>
        </p:nvCxnSpPr>
        <p:spPr>
          <a:xfrm>
            <a:off x="4328848" y="855464"/>
            <a:ext cx="3209" cy="2090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>
            <a:endCxn id="382" idx="0"/>
          </p:cNvCxnSpPr>
          <p:nvPr/>
        </p:nvCxnSpPr>
        <p:spPr>
          <a:xfrm flipH="1">
            <a:off x="4328848" y="1808690"/>
            <a:ext cx="3915" cy="144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107245" y="3035285"/>
            <a:ext cx="415498" cy="369332"/>
            <a:chOff x="4508673" y="2679281"/>
            <a:chExt cx="415498" cy="369332"/>
          </a:xfrm>
        </p:grpSpPr>
        <p:sp>
          <p:nvSpPr>
            <p:cNvPr id="396" name="Rectangle 395"/>
            <p:cNvSpPr/>
            <p:nvPr/>
          </p:nvSpPr>
          <p:spPr>
            <a:xfrm>
              <a:off x="4508673" y="26792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✓</a:t>
              </a:r>
              <a:endParaRPr lang="en-US" dirty="0"/>
            </a:p>
          </p:txBody>
        </p:sp>
        <p:sp>
          <p:nvSpPr>
            <p:cNvPr id="397" name="Oval 396"/>
            <p:cNvSpPr/>
            <p:nvPr/>
          </p:nvSpPr>
          <p:spPr>
            <a:xfrm>
              <a:off x="4556150" y="2719931"/>
              <a:ext cx="294066" cy="31344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398" name="TextBox 397"/>
          <p:cNvSpPr txBox="1"/>
          <p:nvPr/>
        </p:nvSpPr>
        <p:spPr>
          <a:xfrm>
            <a:off x="326965" y="1367959"/>
            <a:ext cx="1148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Direct </a:t>
            </a:r>
          </a:p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Program</a:t>
            </a:r>
            <a:endParaRPr lang="en-US" sz="1100" dirty="0">
              <a:latin typeface="LM Roman 10 Regular"/>
              <a:cs typeface="LM Roman 10 Regular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945963" y="1871822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Yes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1557544" y="2142297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No</a:t>
            </a:r>
          </a:p>
        </p:txBody>
      </p:sp>
      <p:cxnSp>
        <p:nvCxnSpPr>
          <p:cNvPr id="401" name="Straight Arrow Connector 400"/>
          <p:cNvCxnSpPr>
            <a:endCxn id="375" idx="0"/>
          </p:cNvCxnSpPr>
          <p:nvPr/>
        </p:nvCxnSpPr>
        <p:spPr>
          <a:xfrm>
            <a:off x="2181796" y="2167749"/>
            <a:ext cx="0" cy="7525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2" name="Group 401"/>
          <p:cNvGrpSpPr/>
          <p:nvPr/>
        </p:nvGrpSpPr>
        <p:grpSpPr>
          <a:xfrm>
            <a:off x="5184865" y="3047990"/>
            <a:ext cx="415498" cy="369332"/>
            <a:chOff x="4508673" y="2679281"/>
            <a:chExt cx="415498" cy="369332"/>
          </a:xfrm>
        </p:grpSpPr>
        <p:sp>
          <p:nvSpPr>
            <p:cNvPr id="403" name="Rectangle 402"/>
            <p:cNvSpPr/>
            <p:nvPr/>
          </p:nvSpPr>
          <p:spPr>
            <a:xfrm>
              <a:off x="4508673" y="26792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✓</a:t>
              </a:r>
              <a:endParaRPr lang="en-US" dirty="0"/>
            </a:p>
          </p:txBody>
        </p:sp>
        <p:sp>
          <p:nvSpPr>
            <p:cNvPr id="404" name="Oval 403"/>
            <p:cNvSpPr/>
            <p:nvPr/>
          </p:nvSpPr>
          <p:spPr>
            <a:xfrm>
              <a:off x="4556150" y="2719931"/>
              <a:ext cx="294066" cy="31344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405" name="Rounded Rectangle 404"/>
          <p:cNvSpPr/>
          <p:nvPr/>
        </p:nvSpPr>
        <p:spPr>
          <a:xfrm>
            <a:off x="3230358" y="2999509"/>
            <a:ext cx="1332971" cy="4713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M Roman 10 Regular"/>
                <a:cs typeface="LM Roman 10 Regular"/>
              </a:rPr>
              <a:t>Compile-Time Code Generation</a:t>
            </a:r>
          </a:p>
        </p:txBody>
      </p:sp>
      <p:cxnSp>
        <p:nvCxnSpPr>
          <p:cNvPr id="406" name="Straight Arrow Connector 405"/>
          <p:cNvCxnSpPr>
            <a:stCxn id="375" idx="1"/>
            <a:endCxn id="397" idx="6"/>
          </p:cNvCxnSpPr>
          <p:nvPr/>
        </p:nvCxnSpPr>
        <p:spPr>
          <a:xfrm flipH="1" flipV="1">
            <a:off x="448788" y="3232656"/>
            <a:ext cx="1125914" cy="5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29567" y="2774152"/>
            <a:ext cx="1148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Deep</a:t>
            </a:r>
          </a:p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Program</a:t>
            </a:r>
            <a:endParaRPr lang="en-US" sz="1100" dirty="0">
              <a:latin typeface="LM Roman 10 Regular"/>
              <a:cs typeface="LM Roman 10 Regular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029303" y="3244338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Yes</a:t>
            </a:r>
          </a:p>
        </p:txBody>
      </p:sp>
      <p:cxnSp>
        <p:nvCxnSpPr>
          <p:cNvPr id="409" name="Straight Arrow Connector 408"/>
          <p:cNvCxnSpPr>
            <a:endCxn id="405" idx="1"/>
          </p:cNvCxnSpPr>
          <p:nvPr/>
        </p:nvCxnSpPr>
        <p:spPr>
          <a:xfrm flipV="1">
            <a:off x="2772870" y="3235191"/>
            <a:ext cx="457488" cy="47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2404849" y="2959948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No</a:t>
            </a:r>
          </a:p>
        </p:txBody>
      </p:sp>
      <p:cxnSp>
        <p:nvCxnSpPr>
          <p:cNvPr id="411" name="Straight Arrow Connector 410"/>
          <p:cNvCxnSpPr>
            <a:stCxn id="405" idx="3"/>
            <a:endCxn id="403" idx="1"/>
          </p:cNvCxnSpPr>
          <p:nvPr/>
        </p:nvCxnSpPr>
        <p:spPr>
          <a:xfrm flipV="1">
            <a:off x="4563329" y="3232656"/>
            <a:ext cx="621536" cy="25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>
            <a:off x="4481078" y="2788123"/>
            <a:ext cx="897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Generated</a:t>
            </a:r>
          </a:p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Code</a:t>
            </a:r>
          </a:p>
          <a:p>
            <a:pPr algn="ctr"/>
            <a:endParaRPr lang="en-US" sz="1100" dirty="0" smtClean="0">
              <a:latin typeface="LM Roman 10 Regular"/>
              <a:cs typeface="LM Roman 10 Regular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4073675" y="792366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Yes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4073675" y="1742771"/>
            <a:ext cx="897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Yes</a:t>
            </a:r>
          </a:p>
        </p:txBody>
      </p:sp>
      <p:sp>
        <p:nvSpPr>
          <p:cNvPr id="423" name="TextBox 422"/>
          <p:cNvSpPr txBox="1"/>
          <p:nvPr/>
        </p:nvSpPr>
        <p:spPr>
          <a:xfrm rot="16200000">
            <a:off x="5367066" y="1206828"/>
            <a:ext cx="897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M Roman 10 Regular"/>
                <a:cs typeface="LM Roman 10 Regular"/>
              </a:rPr>
              <a:t>Specialized Errors</a:t>
            </a:r>
          </a:p>
        </p:txBody>
      </p:sp>
    </p:spTree>
    <p:extLst>
      <p:ext uri="{BB962C8B-B14F-4D97-AF65-F5344CB8AC3E}">
        <p14:creationId xmlns:p14="http://schemas.microsoft.com/office/powerpoint/2010/main" val="18153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68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Vojin Jovanovic</dc:creator>
  <cp:lastModifiedBy>Vojin Jovanovic</cp:lastModifiedBy>
  <cp:revision>19</cp:revision>
  <cp:lastPrinted>2015-10-27T01:17:34Z</cp:lastPrinted>
  <dcterms:created xsi:type="dcterms:W3CDTF">2015-10-26T20:51:31Z</dcterms:created>
  <dcterms:modified xsi:type="dcterms:W3CDTF">2015-10-27T01:17:36Z</dcterms:modified>
</cp:coreProperties>
</file>