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4" r:id="rId9"/>
    <p:sldId id="262" r:id="rId10"/>
    <p:sldId id="271" r:id="rId11"/>
    <p:sldId id="265" r:id="rId12"/>
    <p:sldId id="266" r:id="rId13"/>
    <p:sldId id="268" r:id="rId14"/>
    <p:sldId id="270" r:id="rId15"/>
    <p:sldId id="272" r:id="rId16"/>
    <p:sldId id="273" r:id="rId17"/>
    <p:sldId id="274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856" y="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FBC7-70A0-624A-8E2C-4A24B491B3CD}" type="datetimeFigureOut">
              <a:rPr lang="en-US" smtClean="0"/>
              <a:t>28/02/14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2C1D-B7F9-FE48-A45A-5B3A2B0CC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9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FBC7-70A0-624A-8E2C-4A24B491B3CD}" type="datetimeFigureOut">
              <a:rPr lang="en-US" smtClean="0"/>
              <a:t>02/04/14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2C1D-B7F9-FE48-A45A-5B3A2B0CC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2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FBC7-70A0-624A-8E2C-4A24B491B3CD}" type="datetimeFigureOut">
              <a:rPr lang="en-US" smtClean="0"/>
              <a:t>02/04/14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2C1D-B7F9-FE48-A45A-5B3A2B0CC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3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FBC7-70A0-624A-8E2C-4A24B491B3CD}" type="datetimeFigureOut">
              <a:rPr lang="en-US" smtClean="0"/>
              <a:t>02/04/14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2C1D-B7F9-FE48-A45A-5B3A2B0CC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FBC7-70A0-624A-8E2C-4A24B491B3CD}" type="datetimeFigureOut">
              <a:rPr lang="en-US" smtClean="0"/>
              <a:t>02/04/14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2C1D-B7F9-FE48-A45A-5B3A2B0CC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2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FBC7-70A0-624A-8E2C-4A24B491B3CD}" type="datetimeFigureOut">
              <a:rPr lang="en-US" smtClean="0"/>
              <a:t>02/04/14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2C1D-B7F9-FE48-A45A-5B3A2B0CC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1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FBC7-70A0-624A-8E2C-4A24B491B3CD}" type="datetimeFigureOut">
              <a:rPr lang="en-US" smtClean="0"/>
              <a:t>02/04/14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2C1D-B7F9-FE48-A45A-5B3A2B0CC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FBC7-70A0-624A-8E2C-4A24B491B3CD}" type="datetimeFigureOut">
              <a:rPr lang="en-US" smtClean="0"/>
              <a:t>02/04/14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2C1D-B7F9-FE48-A45A-5B3A2B0CC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0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FBC7-70A0-624A-8E2C-4A24B491B3CD}" type="datetimeFigureOut">
              <a:rPr lang="en-US" smtClean="0"/>
              <a:t>02/04/14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2C1D-B7F9-FE48-A45A-5B3A2B0CC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8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FBC7-70A0-624A-8E2C-4A24B491B3CD}" type="datetimeFigureOut">
              <a:rPr lang="en-US" smtClean="0"/>
              <a:t>02/04/14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2C1D-B7F9-FE48-A45A-5B3A2B0CC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9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FBC7-70A0-624A-8E2C-4A24B491B3CD}" type="datetimeFigureOut">
              <a:rPr lang="en-US" smtClean="0"/>
              <a:t>02/04/14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2C1D-B7F9-FE48-A45A-5B3A2B0CC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2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DFBC7-70A0-624A-8E2C-4A24B491B3CD}" type="datetimeFigureOut">
              <a:rPr lang="en-US" smtClean="0"/>
              <a:t>28/02/14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12C1D-B7F9-FE48-A45A-5B3A2B0CC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6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Towards Wide Adoption of Deeply Embedded DSLs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 smtClean="0"/>
              <a:t>Vojin Jovanovic</a:t>
            </a:r>
            <a:r>
              <a:rPr lang="en-US" dirty="0" smtClean="0"/>
              <a:t>, Amir </a:t>
            </a:r>
            <a:r>
              <a:rPr lang="en-US" dirty="0" err="1" smtClean="0"/>
              <a:t>Shaikhha</a:t>
            </a:r>
            <a:r>
              <a:rPr lang="en-US" dirty="0" smtClean="0"/>
              <a:t>, </a:t>
            </a:r>
            <a:r>
              <a:rPr lang="en-US" dirty="0" err="1" smtClean="0"/>
              <a:t>Sandro</a:t>
            </a:r>
            <a:r>
              <a:rPr lang="en-US" dirty="0" smtClean="0"/>
              <a:t> </a:t>
            </a:r>
            <a:r>
              <a:rPr lang="en-US" dirty="0" err="1" smtClean="0"/>
              <a:t>Stucki</a:t>
            </a:r>
            <a:r>
              <a:rPr lang="en-US" dirty="0" smtClean="0"/>
              <a:t>, Vladimir </a:t>
            </a:r>
            <a:r>
              <a:rPr lang="en-US" dirty="0" err="1" smtClean="0"/>
              <a:t>Nikolaev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5031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Restricting the Language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2181" y="22286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VectorDSL</a:t>
            </a:r>
            <a:r>
              <a:rPr lang="en-US" dirty="0"/>
              <a:t> </a:t>
            </a:r>
            <a:r>
              <a:rPr lang="en-US" dirty="0" smtClean="0"/>
              <a:t>{ // deep embedding</a:t>
            </a:r>
            <a:endParaRPr lang="en-US" dirty="0"/>
          </a:p>
          <a:p>
            <a:r>
              <a:rPr lang="en-US" dirty="0"/>
              <a:t>    </a:t>
            </a:r>
            <a:r>
              <a:rPr lang="en-US" b="1" dirty="0"/>
              <a:t>try</a:t>
            </a:r>
            <a:r>
              <a:rPr lang="en-US" dirty="0"/>
              <a:t> </a:t>
            </a:r>
            <a:r>
              <a:rPr lang="en-US" dirty="0" err="1"/>
              <a:t>Vector.fill</a:t>
            </a:r>
            <a:r>
              <a:rPr lang="en-US" dirty="0"/>
              <a:t>(-1,  100)</a:t>
            </a:r>
          </a:p>
          <a:p>
            <a:r>
              <a:rPr lang="en-US" dirty="0"/>
              <a:t>    </a:t>
            </a:r>
            <a:r>
              <a:rPr lang="en-US" b="1" dirty="0"/>
              <a:t>catch</a:t>
            </a:r>
            <a:r>
              <a:rPr lang="en-US" dirty="0"/>
              <a:t> { case _ =&gt; </a:t>
            </a:r>
            <a:r>
              <a:rPr lang="en-US" dirty="0" err="1"/>
              <a:t>println</a:t>
            </a:r>
            <a:r>
              <a:rPr lang="en-US" dirty="0"/>
              <a:t>("Error!") }</a:t>
            </a:r>
          </a:p>
          <a:p>
            <a:r>
              <a:rPr lang="en-US" dirty="0"/>
              <a:t>  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28470"/>
          </a:xfrm>
        </p:spPr>
        <p:txBody>
          <a:bodyPr/>
          <a:lstStyle/>
          <a:p>
            <a:r>
              <a:rPr lang="en-US" dirty="0" smtClean="0"/>
              <a:t>What does this do?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3519055"/>
            <a:ext cx="8229600" cy="1239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After Translation</a:t>
            </a:r>
          </a:p>
          <a:p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4581" y="4158872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VectorDSL</a:t>
            </a:r>
            <a:r>
              <a:rPr lang="en-US" dirty="0"/>
              <a:t> </a:t>
            </a:r>
            <a:r>
              <a:rPr lang="en-US" dirty="0" smtClean="0"/>
              <a:t>{ // deep embedding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__try(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Vector.fill</a:t>
            </a:r>
            <a:r>
              <a:rPr lang="en-US" dirty="0"/>
              <a:t>(-1,  100</a:t>
            </a:r>
            <a:r>
              <a:rPr lang="en-US" dirty="0" smtClean="0"/>
              <a:t>),</a:t>
            </a:r>
            <a:r>
              <a:rPr lang="en-US" b="1" dirty="0" smtClean="0"/>
              <a:t>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dirty="0" smtClean="0"/>
              <a:t>{ </a:t>
            </a:r>
            <a:r>
              <a:rPr lang="en-US" dirty="0"/>
              <a:t>case _ =&gt; </a:t>
            </a:r>
            <a:r>
              <a:rPr lang="en-US" dirty="0" err="1"/>
              <a:t>println</a:t>
            </a:r>
            <a:r>
              <a:rPr lang="en-US" dirty="0"/>
              <a:t>("Error!") </a:t>
            </a:r>
            <a:r>
              <a:rPr lang="en-US" dirty="0" smtClean="0"/>
              <a:t>}</a:t>
            </a:r>
          </a:p>
          <a:p>
            <a:r>
              <a:rPr lang="en-US" dirty="0"/>
              <a:t> </a:t>
            </a:r>
            <a:r>
              <a:rPr lang="en-US" dirty="0" smtClean="0"/>
              <a:t>  )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59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Reflective Evaluation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0472" y="2668135"/>
            <a:ext cx="74629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evalPow</a:t>
            </a:r>
            <a:r>
              <a:rPr lang="en-US" sz="2000" dirty="0"/>
              <a:t>(</a:t>
            </a:r>
            <a:r>
              <a:rPr lang="en-US" sz="2000" dirty="0" err="1"/>
              <a:t>expr</a:t>
            </a:r>
            <a:r>
              <a:rPr lang="en-US" sz="2000" dirty="0"/>
              <a:t>: Double): Double = </a:t>
            </a:r>
            <a:r>
              <a:rPr lang="en-US" sz="2000" b="1" dirty="0"/>
              <a:t>macro</a:t>
            </a:r>
            <a:r>
              <a:rPr lang="en-US" sz="2000" dirty="0"/>
              <a:t> _</a:t>
            </a:r>
            <a:r>
              <a:rPr lang="en-US" sz="2000" dirty="0" err="1"/>
              <a:t>evalPow</a:t>
            </a:r>
            <a:endParaRPr lang="en-US" sz="2000" dirty="0"/>
          </a:p>
          <a:p>
            <a:r>
              <a:rPr lang="en-US" sz="2000" b="1" dirty="0" err="1"/>
              <a:t>def</a:t>
            </a:r>
            <a:r>
              <a:rPr lang="en-US" sz="2000" dirty="0"/>
              <a:t> _</a:t>
            </a:r>
            <a:r>
              <a:rPr lang="en-US" sz="2000" dirty="0" err="1"/>
              <a:t>evalPow</a:t>
            </a:r>
            <a:r>
              <a:rPr lang="en-US" sz="2000" dirty="0"/>
              <a:t>(c: Context</a:t>
            </a:r>
            <a:r>
              <a:rPr lang="en-US" sz="2000" dirty="0" smtClean="0"/>
              <a:t>)(</a:t>
            </a:r>
            <a:r>
              <a:rPr lang="en-US" sz="2000" dirty="0" err="1"/>
              <a:t>expr</a:t>
            </a:r>
            <a:r>
              <a:rPr lang="en-US" sz="2000" dirty="0"/>
              <a:t>: </a:t>
            </a:r>
            <a:r>
              <a:rPr lang="en-US" sz="2000" dirty="0" err="1"/>
              <a:t>c.Expr</a:t>
            </a:r>
            <a:r>
              <a:rPr lang="en-US" sz="2000" dirty="0"/>
              <a:t>[Double]): </a:t>
            </a:r>
            <a:r>
              <a:rPr lang="en-US" sz="2000" dirty="0" err="1"/>
              <a:t>c.Expr</a:t>
            </a:r>
            <a:r>
              <a:rPr lang="en-US" sz="2000" dirty="0"/>
              <a:t>[Double] = {</a:t>
            </a:r>
          </a:p>
          <a:p>
            <a:r>
              <a:rPr lang="en-US" sz="2000" dirty="0"/>
              <a:t>  </a:t>
            </a:r>
            <a:r>
              <a:rPr lang="en-US" sz="2000" b="1" dirty="0"/>
              <a:t>import</a:t>
            </a:r>
            <a:r>
              <a:rPr lang="en-US" sz="2000" dirty="0"/>
              <a:t> </a:t>
            </a:r>
            <a:r>
              <a:rPr lang="en-US" sz="2000" dirty="0" err="1"/>
              <a:t>c.universe</a:t>
            </a:r>
            <a:r>
              <a:rPr lang="en-US" sz="2000" dirty="0"/>
              <a:t>._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expr.tree</a:t>
            </a:r>
            <a:r>
              <a:rPr lang="en-US" sz="2000" dirty="0"/>
              <a:t> </a:t>
            </a:r>
            <a:r>
              <a:rPr lang="en-US" sz="2000" b="1" dirty="0"/>
              <a:t>match</a:t>
            </a:r>
            <a:r>
              <a:rPr lang="en-US" sz="2000" dirty="0"/>
              <a:t> {</a:t>
            </a:r>
          </a:p>
          <a:p>
            <a:r>
              <a:rPr lang="en-US" sz="2000" dirty="0"/>
              <a:t>    </a:t>
            </a:r>
            <a:r>
              <a:rPr lang="en-US" sz="2000" b="1" dirty="0"/>
              <a:t>case</a:t>
            </a:r>
            <a:r>
              <a:rPr lang="en-US" sz="2000" dirty="0"/>
              <a:t> </a:t>
            </a:r>
            <a:r>
              <a:rPr lang="en-US" sz="2000" dirty="0" err="1"/>
              <a:t>q"math.pow</a:t>
            </a:r>
            <a:r>
              <a:rPr lang="en-US" sz="2000" dirty="0"/>
              <a:t>(${b: Literal},${e: Literal})" =&gt;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c.Expr</a:t>
            </a:r>
            <a:r>
              <a:rPr lang="en-US" sz="2000" dirty="0"/>
              <a:t>(q"${</a:t>
            </a:r>
            <a:r>
              <a:rPr lang="en-US" sz="2000" dirty="0" err="1"/>
              <a:t>c.eval</a:t>
            </a:r>
            <a:r>
              <a:rPr lang="en-US" sz="2000" dirty="0"/>
              <a:t>[Double](</a:t>
            </a:r>
            <a:r>
              <a:rPr lang="en-US" sz="2000" dirty="0" err="1"/>
              <a:t>expr</a:t>
            </a:r>
            <a:r>
              <a:rPr lang="en-US" sz="2000" dirty="0"/>
              <a:t>)}")</a:t>
            </a:r>
          </a:p>
          <a:p>
            <a:r>
              <a:rPr lang="en-US" sz="2000" dirty="0"/>
              <a:t>    </a:t>
            </a:r>
            <a:r>
              <a:rPr lang="en-US" sz="2000" b="1" dirty="0"/>
              <a:t>case</a:t>
            </a:r>
            <a:r>
              <a:rPr lang="en-US" sz="2000" dirty="0"/>
              <a:t> _ =&gt; </a:t>
            </a:r>
            <a:r>
              <a:rPr lang="en-US" sz="2000" dirty="0" err="1"/>
              <a:t>expr</a:t>
            </a:r>
            <a:endParaRPr lang="en-US" sz="2000" dirty="0"/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Execute code that is acquired by reflection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0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pic>
        <p:nvPicPr>
          <p:cNvPr id="7" name="Picture 6" descr="Screen Shot 2014-04-02 at 11.58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82" y="1302064"/>
            <a:ext cx="3622077" cy="519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53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Domain-Specific Error Reporting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DSL authors analyze errors in the domain of the embedded language </a:t>
            </a:r>
          </a:p>
          <a:p>
            <a:pPr lvl="1"/>
            <a:r>
              <a:rPr lang="en-US" dirty="0" smtClean="0"/>
              <a:t>Analyze a very simple IR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Report errors at host language compile-time</a:t>
            </a:r>
          </a:p>
        </p:txBody>
      </p:sp>
    </p:spTree>
    <p:extLst>
      <p:ext uri="{BB962C8B-B14F-4D97-AF65-F5344CB8AC3E}">
        <p14:creationId xmlns:p14="http://schemas.microsoft.com/office/powerpoint/2010/main" val="1286934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Dual </a:t>
            </a:r>
            <a:r>
              <a:rPr lang="en-US" dirty="0" err="1" smtClean="0"/>
              <a:t>Embeddings</a:t>
            </a:r>
            <a:r>
              <a:rPr lang="en-US" dirty="0" smtClean="0"/>
              <a:t> are Hard to Maintain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(Theory) Just reuse the translation to make direct-to-deep deep and generate the </a:t>
            </a:r>
            <a:r>
              <a:rPr lang="en-US" dirty="0" err="1" smtClean="0"/>
              <a:t>Scala</a:t>
            </a:r>
            <a:r>
              <a:rPr lang="en-US" dirty="0" smtClean="0"/>
              <a:t> source</a:t>
            </a:r>
            <a:endParaRPr lang="en-US" dirty="0"/>
          </a:p>
          <a:p>
            <a:r>
              <a:rPr lang="en-US" dirty="0" smtClean="0"/>
              <a:t>(Practice)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16" y="3833090"/>
            <a:ext cx="2701637" cy="2701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646" y="3833090"/>
            <a:ext cx="2701637" cy="270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19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Applicability to Other </a:t>
            </a:r>
            <a:r>
              <a:rPr lang="en-US" dirty="0" err="1" smtClean="0"/>
              <a:t>Langauges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Languages based on polymorphic lambda calculus of rank 1 advanced enough to embed DSLs (Haskell, C#, SML, etc.)</a:t>
            </a:r>
          </a:p>
          <a:p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Reflection capable of type and code introspection and transformation (</a:t>
            </a:r>
            <a:r>
              <a:rPr lang="en-US" dirty="0" err="1" smtClean="0"/>
              <a:t>Scala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174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6730881"/>
              </p:ext>
            </p:extLst>
          </p:nvPr>
        </p:nvGraphicFramePr>
        <p:xfrm>
          <a:off x="1842655" y="1447655"/>
          <a:ext cx="5486400" cy="42468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DSL Embedding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Idiomatic </a:t>
                      </a:r>
                      <a:r>
                        <a:rPr lang="en-US" baseline="0" dirty="0" smtClean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✓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Idiomatic Type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✓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Idiomatic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✓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Seamless Debugging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✓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Domain Error Reporting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✓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Restricting the Embedded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✓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Fast Compilation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✓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No run-time overheads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✓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Domain Specific Optimizations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✓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231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DSL user</a:t>
            </a:r>
          </a:p>
          <a:p>
            <a:pPr lvl="1"/>
            <a:r>
              <a:rPr lang="en-US" dirty="0" smtClean="0"/>
              <a:t>Same as the external DSL with the syntax of the host language</a:t>
            </a:r>
          </a:p>
          <a:p>
            <a:r>
              <a:rPr lang="en-US" dirty="0" smtClean="0"/>
              <a:t>DSL author</a:t>
            </a:r>
          </a:p>
          <a:p>
            <a:pPr lvl="1"/>
            <a:r>
              <a:rPr lang="en-US" dirty="0" smtClean="0"/>
              <a:t>Implement the direct embedding</a:t>
            </a:r>
          </a:p>
          <a:p>
            <a:pPr lvl="1"/>
            <a:r>
              <a:rPr lang="en-US" dirty="0" smtClean="0"/>
              <a:t>Implement optimizations and error reporting</a:t>
            </a:r>
          </a:p>
          <a:p>
            <a:pPr lvl="1"/>
            <a:r>
              <a:rPr lang="en-US" dirty="0" smtClean="0"/>
              <a:t>Completely shielded from the host language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37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Erik Meier: “DSLs always start as cute little puppies but end up as hairy beasts”</a:t>
            </a:r>
          </a:p>
          <a:p>
            <a:r>
              <a:rPr lang="en-US" dirty="0" smtClean="0"/>
              <a:t>Staging is rarely used</a:t>
            </a:r>
          </a:p>
          <a:p>
            <a:pPr lvl="1"/>
            <a:r>
              <a:rPr lang="en-US" dirty="0" smtClean="0"/>
              <a:t>Why not invert the types </a:t>
            </a:r>
          </a:p>
          <a:p>
            <a:pPr lvl="1"/>
            <a:r>
              <a:rPr lang="en-US" dirty="0" smtClean="0"/>
              <a:t>Now[T] instead of Rep[T]</a:t>
            </a:r>
          </a:p>
          <a:p>
            <a:r>
              <a:rPr lang="en-US" dirty="0" smtClean="0"/>
              <a:t>Configurable JIT compilation of DSLs</a:t>
            </a:r>
          </a:p>
          <a:p>
            <a:r>
              <a:rPr lang="en-US" dirty="0" smtClean="0"/>
              <a:t>Composing different DSLs</a:t>
            </a:r>
          </a:p>
          <a:p>
            <a:r>
              <a:rPr lang="en-US" dirty="0" smtClean="0"/>
              <a:t>Deep EDSLs should not exist in the first place</a:t>
            </a:r>
          </a:p>
        </p:txBody>
      </p:sp>
    </p:spTree>
    <p:extLst>
      <p:ext uri="{BB962C8B-B14F-4D97-AF65-F5344CB8AC3E}">
        <p14:creationId xmlns:p14="http://schemas.microsoft.com/office/powerpoint/2010/main" val="2127934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DSLs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DSLs (SQL, </a:t>
            </a:r>
            <a:r>
              <a:rPr lang="en-US" dirty="0" err="1" smtClean="0"/>
              <a:t>Matlab</a:t>
            </a:r>
            <a:r>
              <a:rPr lang="en-US" dirty="0" smtClean="0"/>
              <a:t>, Pig, etc.)</a:t>
            </a:r>
          </a:p>
          <a:p>
            <a:endParaRPr lang="en-US" dirty="0" smtClean="0"/>
          </a:p>
          <a:p>
            <a:r>
              <a:rPr lang="en-US" dirty="0" smtClean="0"/>
              <a:t>Custom compiler and tool-chain</a:t>
            </a:r>
          </a:p>
          <a:p>
            <a:endParaRPr lang="en-US" dirty="0" smtClean="0"/>
          </a:p>
          <a:p>
            <a:r>
              <a:rPr lang="en-US" dirty="0" smtClean="0"/>
              <a:t>Very user friendly but:</a:t>
            </a:r>
          </a:p>
          <a:p>
            <a:pPr lvl="1"/>
            <a:r>
              <a:rPr lang="en-US" dirty="0" smtClean="0"/>
              <a:t>People do not like new languages</a:t>
            </a:r>
          </a:p>
          <a:p>
            <a:pPr lvl="1"/>
            <a:r>
              <a:rPr lang="en-US" dirty="0" smtClean="0"/>
              <a:t>Hard to develop (man decades)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11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DSLs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Shallow Embedding</a:t>
            </a:r>
          </a:p>
          <a:p>
            <a:pPr lvl="1"/>
            <a:r>
              <a:rPr lang="en-US" dirty="0" smtClean="0"/>
              <a:t>Values in the host language represent values in the embedded language</a:t>
            </a:r>
          </a:p>
          <a:p>
            <a:r>
              <a:rPr lang="en-US" dirty="0" smtClean="0"/>
              <a:t>Deep Embedding</a:t>
            </a:r>
          </a:p>
          <a:p>
            <a:pPr lvl="1"/>
            <a:r>
              <a:rPr lang="en-US" dirty="0" smtClean="0"/>
              <a:t>Values in the host language symbolically represent values in the embedded language</a:t>
            </a:r>
          </a:p>
          <a:p>
            <a:r>
              <a:rPr lang="en-US" dirty="0" smtClean="0"/>
              <a:t>Direct Embedding</a:t>
            </a:r>
          </a:p>
          <a:p>
            <a:pPr lvl="1"/>
            <a:r>
              <a:rPr lang="en-US" dirty="0" smtClean="0"/>
              <a:t>Shallow embedding “on the nose”. Host language values are exact embedded language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22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DSL (</a:t>
            </a:r>
            <a:r>
              <a:rPr lang="en-US" dirty="0" smtClean="0"/>
              <a:t>Direct Embedding)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4364" y="1547842"/>
            <a:ext cx="7239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object</a:t>
            </a:r>
            <a:r>
              <a:rPr lang="en-US" sz="2000" dirty="0"/>
              <a:t> Vector {</a:t>
            </a:r>
          </a:p>
          <a:p>
            <a:r>
              <a:rPr lang="en-US" sz="2000" dirty="0"/>
              <a:t>  </a:t>
            </a:r>
            <a:r>
              <a:rPr lang="en-US" sz="2000" b="1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fromSeq</a:t>
            </a:r>
            <a:r>
              <a:rPr lang="en-US" sz="2000" dirty="0"/>
              <a:t>[T: Numeric](</a:t>
            </a:r>
            <a:r>
              <a:rPr lang="en-US" sz="2000" dirty="0" err="1"/>
              <a:t>seq</a:t>
            </a:r>
            <a:r>
              <a:rPr lang="en-US" sz="2000" dirty="0"/>
              <a:t>: </a:t>
            </a:r>
            <a:r>
              <a:rPr lang="en-US" sz="2000" dirty="0" err="1"/>
              <a:t>Seq</a:t>
            </a:r>
            <a:r>
              <a:rPr lang="en-US" sz="2000" dirty="0"/>
              <a:t>[T]): Vector[T] =</a:t>
            </a:r>
          </a:p>
          <a:p>
            <a:r>
              <a:rPr lang="en-US" sz="2000" dirty="0"/>
              <a:t>    </a:t>
            </a:r>
            <a:r>
              <a:rPr lang="en-US" sz="2000" b="1" dirty="0"/>
              <a:t>new</a:t>
            </a:r>
            <a:r>
              <a:rPr lang="en-US" sz="2000" dirty="0"/>
              <a:t> Vector(</a:t>
            </a:r>
            <a:r>
              <a:rPr lang="en-US" sz="2000" dirty="0" err="1"/>
              <a:t>seq</a:t>
            </a:r>
            <a:r>
              <a:rPr lang="en-US" sz="2000" dirty="0"/>
              <a:t>)</a:t>
            </a:r>
          </a:p>
          <a:p>
            <a:r>
              <a:rPr lang="en-US" sz="2000" dirty="0"/>
              <a:t>  </a:t>
            </a:r>
            <a:r>
              <a:rPr lang="en-US" sz="2000" b="1" dirty="0" err="1"/>
              <a:t>def</a:t>
            </a:r>
            <a:r>
              <a:rPr lang="en-US" sz="2000" dirty="0"/>
              <a:t> fill[T: Numeric](v: T, size: </a:t>
            </a:r>
            <a:r>
              <a:rPr lang="en-US" sz="2000" dirty="0" err="1"/>
              <a:t>Int</a:t>
            </a:r>
            <a:r>
              <a:rPr lang="en-US" sz="2000" dirty="0"/>
              <a:t>): Vector[T] =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fromSeq</a:t>
            </a:r>
            <a:r>
              <a:rPr lang="en-US" sz="2000" dirty="0"/>
              <a:t>(</a:t>
            </a:r>
            <a:r>
              <a:rPr lang="en-US" sz="2000" dirty="0" err="1"/>
              <a:t>Seq.fill</a:t>
            </a:r>
            <a:r>
              <a:rPr lang="en-US" sz="2000" dirty="0"/>
              <a:t>(size)(v))</a:t>
            </a:r>
          </a:p>
          <a:p>
            <a:r>
              <a:rPr lang="en-US" sz="2000" dirty="0"/>
              <a:t>  </a:t>
            </a:r>
            <a:r>
              <a:rPr lang="en-US" sz="2000" b="1" dirty="0" err="1"/>
              <a:t>def</a:t>
            </a:r>
            <a:r>
              <a:rPr lang="en-US" sz="2000" dirty="0"/>
              <a:t> range(start: </a:t>
            </a:r>
            <a:r>
              <a:rPr lang="en-US" sz="2000" dirty="0" err="1"/>
              <a:t>Int</a:t>
            </a:r>
            <a:r>
              <a:rPr lang="en-US" sz="2000" dirty="0"/>
              <a:t>, end: </a:t>
            </a:r>
            <a:r>
              <a:rPr lang="en-US" sz="2000" dirty="0" err="1"/>
              <a:t>Int</a:t>
            </a:r>
            <a:r>
              <a:rPr lang="en-US" sz="2000" dirty="0"/>
              <a:t>): Vector[</a:t>
            </a:r>
            <a:r>
              <a:rPr lang="en-US" sz="2000" dirty="0" err="1"/>
              <a:t>Int</a:t>
            </a:r>
            <a:r>
              <a:rPr lang="en-US" sz="2000" dirty="0"/>
              <a:t>] =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fromSeq</a:t>
            </a:r>
            <a:r>
              <a:rPr lang="en-US" sz="2000" dirty="0"/>
              <a:t>(</a:t>
            </a:r>
            <a:r>
              <a:rPr lang="en-US" sz="2000" dirty="0" err="1"/>
              <a:t>Seq.range</a:t>
            </a:r>
            <a:r>
              <a:rPr lang="en-US" sz="2000" dirty="0"/>
              <a:t>(start, end))</a:t>
            </a:r>
          </a:p>
          <a:p>
            <a:r>
              <a:rPr lang="en-US" sz="2000" dirty="0"/>
              <a:t>}</a:t>
            </a:r>
          </a:p>
          <a:p>
            <a:r>
              <a:rPr lang="en-US" sz="2000" b="1" dirty="0"/>
              <a:t>class</a:t>
            </a:r>
            <a:r>
              <a:rPr lang="en-US" sz="2000" dirty="0"/>
              <a:t> Vector[T: Numeric](</a:t>
            </a:r>
            <a:r>
              <a:rPr lang="en-US" sz="2000" b="1" dirty="0" err="1"/>
              <a:t>val</a:t>
            </a:r>
            <a:r>
              <a:rPr lang="en-US" sz="2000" dirty="0"/>
              <a:t> data: </a:t>
            </a:r>
            <a:r>
              <a:rPr lang="en-US" sz="2000" dirty="0" err="1"/>
              <a:t>Seq</a:t>
            </a:r>
            <a:r>
              <a:rPr lang="en-US" sz="2000" dirty="0"/>
              <a:t>[T]) {</a:t>
            </a:r>
          </a:p>
          <a:p>
            <a:r>
              <a:rPr lang="en-US" sz="2000" dirty="0"/>
              <a:t>  </a:t>
            </a:r>
            <a:r>
              <a:rPr lang="en-US" sz="2000" b="1" dirty="0" err="1"/>
              <a:t>def</a:t>
            </a:r>
            <a:r>
              <a:rPr lang="en-US" sz="2000" dirty="0"/>
              <a:t> map[S: Numeric](f: T =&gt; S): Vector[S] =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Vector.fromSeq</a:t>
            </a:r>
            <a:r>
              <a:rPr lang="en-US" sz="2000" dirty="0"/>
              <a:t>(</a:t>
            </a:r>
            <a:r>
              <a:rPr lang="en-US" sz="2000" dirty="0" err="1"/>
              <a:t>data.map</a:t>
            </a:r>
            <a:r>
              <a:rPr lang="en-US" sz="2000" dirty="0"/>
              <a:t>(x =&gt; f(x)))</a:t>
            </a:r>
          </a:p>
          <a:p>
            <a:r>
              <a:rPr lang="en-US" sz="2000" dirty="0"/>
              <a:t>  </a:t>
            </a:r>
            <a:r>
              <a:rPr lang="en-US" sz="2000" b="1" dirty="0" err="1"/>
              <a:t>def</a:t>
            </a:r>
            <a:r>
              <a:rPr lang="en-US" sz="2000" dirty="0"/>
              <a:t> +(that: Vector[T]): Vector[T] =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Vector.fromSeq</a:t>
            </a:r>
            <a:r>
              <a:rPr lang="en-US" sz="2000" dirty="0"/>
              <a:t>(</a:t>
            </a:r>
            <a:r>
              <a:rPr lang="en-US" sz="2000" dirty="0" err="1"/>
              <a:t>data.zip</a:t>
            </a:r>
            <a:r>
              <a:rPr lang="en-US" sz="2000" dirty="0"/>
              <a:t>(</a:t>
            </a:r>
            <a:r>
              <a:rPr lang="en-US" sz="2000" dirty="0" err="1"/>
              <a:t>that.data</a:t>
            </a:r>
            <a:r>
              <a:rPr lang="en-US" sz="2000" dirty="0" smtClean="0"/>
              <a:t>)</a:t>
            </a:r>
            <a:r>
              <a:rPr lang="fr-FR" sz="2000" dirty="0" smtClean="0"/>
              <a:t>.</a:t>
            </a:r>
            <a:r>
              <a:rPr lang="fr-FR" sz="2000" dirty="0" err="1"/>
              <a:t>map</a:t>
            </a:r>
            <a:r>
              <a:rPr lang="fr-FR" sz="2000" dirty="0"/>
              <a:t>(x =&gt; x._1 + x._2))</a:t>
            </a:r>
          </a:p>
          <a:p>
            <a:r>
              <a:rPr lang="fr-FR" sz="2000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7551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DSL Deep Embedding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9817" y="1271489"/>
            <a:ext cx="7620001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object Vector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fill[</a:t>
            </a:r>
            <a:r>
              <a:rPr lang="en-US" dirty="0" err="1"/>
              <a:t>T:Numeric:</a:t>
            </a:r>
            <a:r>
              <a:rPr lang="en-US" dirty="0" err="1">
                <a:solidFill>
                  <a:srgbClr val="FF0000"/>
                </a:solidFill>
              </a:rPr>
              <a:t>TypeTag</a:t>
            </a:r>
            <a:r>
              <a:rPr lang="en-US" dirty="0"/>
              <a:t>]</a:t>
            </a:r>
          </a:p>
          <a:p>
            <a:r>
              <a:rPr lang="fi-FI" dirty="0"/>
              <a:t>      (</a:t>
            </a:r>
            <a:r>
              <a:rPr lang="fi-FI" dirty="0" err="1"/>
              <a:t>value</a:t>
            </a:r>
            <a:r>
              <a:rPr lang="fi-FI" dirty="0"/>
              <a:t>: </a:t>
            </a:r>
            <a:r>
              <a:rPr lang="fi-FI" dirty="0" err="1">
                <a:solidFill>
                  <a:srgbClr val="FF0000"/>
                </a:solidFill>
              </a:rPr>
              <a:t>Rep</a:t>
            </a:r>
            <a:r>
              <a:rPr lang="fi-FI" dirty="0" err="1"/>
              <a:t>[T</a:t>
            </a:r>
            <a:r>
              <a:rPr lang="fi-FI" dirty="0"/>
              <a:t>], </a:t>
            </a:r>
            <a:r>
              <a:rPr lang="fi-FI" dirty="0" err="1"/>
              <a:t>size</a:t>
            </a:r>
            <a:r>
              <a:rPr lang="fi-FI" dirty="0"/>
              <a:t>: </a:t>
            </a:r>
            <a:r>
              <a:rPr lang="fi-FI" dirty="0" err="1">
                <a:solidFill>
                  <a:srgbClr val="FF0000"/>
                </a:solidFill>
              </a:rPr>
              <a:t>Rep</a:t>
            </a:r>
            <a:r>
              <a:rPr lang="fi-FI" dirty="0" err="1"/>
              <a:t>[Int</a:t>
            </a:r>
            <a:r>
              <a:rPr lang="fi-FI" dirty="0"/>
              <a:t>])</a:t>
            </a:r>
          </a:p>
          <a:p>
            <a:r>
              <a:rPr lang="fi-FI" dirty="0"/>
              <a:t>      (</a:t>
            </a:r>
            <a:r>
              <a:rPr lang="fi-FI" dirty="0" err="1"/>
              <a:t>implicit</a:t>
            </a:r>
            <a:r>
              <a:rPr lang="fi-FI" dirty="0"/>
              <a:t> </a:t>
            </a:r>
            <a:r>
              <a:rPr lang="fi-FI" dirty="0" err="1"/>
              <a:t>sc</a:t>
            </a:r>
            <a:r>
              <a:rPr lang="fi-FI" dirty="0"/>
              <a:t>: </a:t>
            </a:r>
            <a:r>
              <a:rPr lang="fi-FI" dirty="0" err="1">
                <a:solidFill>
                  <a:srgbClr val="FF0000"/>
                </a:solidFill>
              </a:rPr>
              <a:t>SourceContext</a:t>
            </a:r>
            <a:r>
              <a:rPr lang="fi-FI" dirty="0"/>
              <a:t>): </a:t>
            </a:r>
            <a:r>
              <a:rPr lang="fi-FI" dirty="0" err="1">
                <a:solidFill>
                  <a:srgbClr val="FF0000"/>
                </a:solidFill>
              </a:rPr>
              <a:t>Rep</a:t>
            </a:r>
            <a:r>
              <a:rPr lang="fi-FI" dirty="0" err="1"/>
              <a:t>[Vector[T</a:t>
            </a:r>
            <a:r>
              <a:rPr lang="fi-FI" dirty="0"/>
              <a:t>]] =</a:t>
            </a:r>
          </a:p>
          <a:p>
            <a:r>
              <a:rPr lang="fi-FI" dirty="0"/>
              <a:t>      </a:t>
            </a:r>
            <a:r>
              <a:rPr lang="fi-FI" dirty="0" err="1"/>
              <a:t>vector_fill(value</a:t>
            </a:r>
            <a:r>
              <a:rPr lang="fi-FI" dirty="0"/>
              <a:t>, </a:t>
            </a:r>
            <a:r>
              <a:rPr lang="fi-FI" dirty="0" err="1"/>
              <a:t>size</a:t>
            </a:r>
            <a:r>
              <a:rPr lang="fi-FI" dirty="0"/>
              <a:t>)</a:t>
            </a:r>
          </a:p>
          <a:p>
            <a:r>
              <a:rPr lang="fi-FI" dirty="0"/>
              <a:t>    </a:t>
            </a:r>
            <a:r>
              <a:rPr lang="fi-FI" dirty="0" err="1"/>
              <a:t>def</a:t>
            </a:r>
            <a:r>
              <a:rPr lang="fi-FI" dirty="0"/>
              <a:t> </a:t>
            </a:r>
            <a:r>
              <a:rPr lang="fi-FI" dirty="0" err="1"/>
              <a:t>range(start</a:t>
            </a:r>
            <a:r>
              <a:rPr lang="fi-FI" dirty="0"/>
              <a:t>: </a:t>
            </a:r>
            <a:r>
              <a:rPr lang="fi-FI" dirty="0" err="1">
                <a:solidFill>
                  <a:srgbClr val="FF0000"/>
                </a:solidFill>
              </a:rPr>
              <a:t>Rep</a:t>
            </a:r>
            <a:r>
              <a:rPr lang="fi-FI" dirty="0" err="1"/>
              <a:t>[Int</a:t>
            </a:r>
            <a:r>
              <a:rPr lang="fi-FI" dirty="0"/>
              <a:t>], </a:t>
            </a:r>
            <a:r>
              <a:rPr lang="fi-FI" dirty="0" err="1"/>
              <a:t>end</a:t>
            </a:r>
            <a:r>
              <a:rPr lang="fi-FI" dirty="0"/>
              <a:t>: </a:t>
            </a:r>
            <a:r>
              <a:rPr lang="fi-FI" dirty="0" err="1">
                <a:solidFill>
                  <a:srgbClr val="FF0000"/>
                </a:solidFill>
              </a:rPr>
              <a:t>Rep</a:t>
            </a:r>
            <a:r>
              <a:rPr lang="fi-FI" dirty="0" err="1"/>
              <a:t>[Int</a:t>
            </a:r>
            <a:r>
              <a:rPr lang="fi-FI" dirty="0"/>
              <a:t>]</a:t>
            </a:r>
            <a:r>
              <a:rPr lang="fi-FI" dirty="0" smtClean="0"/>
              <a:t>)</a:t>
            </a:r>
          </a:p>
          <a:p>
            <a:r>
              <a:rPr lang="fi-FI" dirty="0"/>
              <a:t> </a:t>
            </a:r>
            <a:r>
              <a:rPr lang="fi-FI" dirty="0" smtClean="0"/>
              <a:t>     (</a:t>
            </a:r>
            <a:r>
              <a:rPr lang="fi-FI" dirty="0" err="1"/>
              <a:t>implicit</a:t>
            </a:r>
            <a:r>
              <a:rPr lang="fi-FI" dirty="0"/>
              <a:t> </a:t>
            </a:r>
            <a:r>
              <a:rPr lang="fi-FI" dirty="0" err="1" smtClean="0"/>
              <a:t>sc</a:t>
            </a:r>
            <a:r>
              <a:rPr lang="fi-FI" dirty="0" smtClean="0"/>
              <a:t>: </a:t>
            </a:r>
            <a:r>
              <a:rPr lang="fi-FI" dirty="0" err="1" smtClean="0">
                <a:solidFill>
                  <a:srgbClr val="FF0000"/>
                </a:solidFill>
              </a:rPr>
              <a:t>SourceContext</a:t>
            </a:r>
            <a:r>
              <a:rPr lang="fi-FI" dirty="0"/>
              <a:t>)</a:t>
            </a:r>
            <a:r>
              <a:rPr lang="fi-FI" dirty="0" smtClean="0"/>
              <a:t>: </a:t>
            </a:r>
            <a:r>
              <a:rPr lang="fi-FI" dirty="0" err="1" smtClean="0">
                <a:solidFill>
                  <a:srgbClr val="FF0000"/>
                </a:solidFill>
              </a:rPr>
              <a:t>Rep</a:t>
            </a:r>
            <a:r>
              <a:rPr lang="fi-FI" dirty="0" err="1"/>
              <a:t>[Vector[Int</a:t>
            </a:r>
            <a:r>
              <a:rPr lang="fi-FI" dirty="0"/>
              <a:t>]]=</a:t>
            </a:r>
          </a:p>
          <a:p>
            <a:r>
              <a:rPr lang="fi-FI" dirty="0"/>
              <a:t>      </a:t>
            </a:r>
            <a:r>
              <a:rPr lang="fi-FI" dirty="0" err="1"/>
              <a:t>vector_range(start</a:t>
            </a:r>
            <a:r>
              <a:rPr lang="fi-FI" dirty="0"/>
              <a:t>, </a:t>
            </a:r>
            <a:r>
              <a:rPr lang="fi-FI" dirty="0" err="1"/>
              <a:t>end</a:t>
            </a:r>
            <a:r>
              <a:rPr lang="fi-FI" dirty="0"/>
              <a:t>)</a:t>
            </a:r>
          </a:p>
          <a:p>
            <a:r>
              <a:rPr lang="fi-FI" dirty="0"/>
              <a:t>  }</a:t>
            </a:r>
          </a:p>
          <a:p>
            <a:endParaRPr lang="fi-FI" dirty="0"/>
          </a:p>
          <a:p>
            <a:r>
              <a:rPr lang="fi-FI" dirty="0"/>
              <a:t>  </a:t>
            </a:r>
            <a:r>
              <a:rPr lang="fi-FI" dirty="0" err="1"/>
              <a:t>implicit</a:t>
            </a:r>
            <a:r>
              <a:rPr lang="fi-FI" dirty="0"/>
              <a:t> </a:t>
            </a:r>
            <a:r>
              <a:rPr lang="fi-FI" dirty="0" err="1"/>
              <a:t>class</a:t>
            </a:r>
            <a:r>
              <a:rPr lang="fi-FI" dirty="0"/>
              <a:t> </a:t>
            </a:r>
            <a:r>
              <a:rPr lang="fi-FI" dirty="0" err="1"/>
              <a:t>VectorRep[T:Numeric:</a:t>
            </a:r>
            <a:r>
              <a:rPr lang="fi-FI" dirty="0" err="1">
                <a:solidFill>
                  <a:srgbClr val="FF0000"/>
                </a:solidFill>
              </a:rPr>
              <a:t>TypeTag</a:t>
            </a:r>
            <a:r>
              <a:rPr lang="fi-FI" dirty="0" smtClean="0"/>
              <a:t>]</a:t>
            </a:r>
            <a:r>
              <a:rPr lang="es-ES_tradnl" dirty="0" smtClean="0"/>
              <a:t>(</a:t>
            </a:r>
            <a:r>
              <a:rPr lang="es-ES_tradnl" dirty="0"/>
              <a:t>v: </a:t>
            </a:r>
            <a:r>
              <a:rPr lang="es-ES_tradnl" dirty="0" err="1">
                <a:solidFill>
                  <a:srgbClr val="FF0000"/>
                </a:solidFill>
              </a:rPr>
              <a:t>Rep</a:t>
            </a:r>
            <a:r>
              <a:rPr lang="es-ES_tradnl" dirty="0"/>
              <a:t>[Vector[T]]) {</a:t>
            </a:r>
          </a:p>
          <a:p>
            <a:r>
              <a:rPr lang="es-ES_tradnl" dirty="0" smtClean="0"/>
              <a:t>    </a:t>
            </a:r>
            <a:r>
              <a:rPr lang="es-ES_tradnl" dirty="0" err="1" smtClean="0"/>
              <a:t>def</a:t>
            </a:r>
            <a:r>
              <a:rPr lang="es-ES_tradnl" dirty="0" smtClean="0"/>
              <a:t> </a:t>
            </a:r>
            <a:r>
              <a:rPr lang="es-ES_tradnl" dirty="0"/>
              <a:t>+(</a:t>
            </a:r>
            <a:r>
              <a:rPr lang="es-ES_tradnl" dirty="0" err="1"/>
              <a:t>that</a:t>
            </a:r>
            <a:r>
              <a:rPr lang="es-ES_tradnl" dirty="0"/>
              <a:t>: </a:t>
            </a:r>
            <a:r>
              <a:rPr lang="es-ES_tradnl" dirty="0" err="1">
                <a:solidFill>
                  <a:srgbClr val="FF0000"/>
                </a:solidFill>
              </a:rPr>
              <a:t>Rep</a:t>
            </a:r>
            <a:r>
              <a:rPr lang="es-ES_tradnl" dirty="0"/>
              <a:t>[Vector[T]</a:t>
            </a:r>
            <a:r>
              <a:rPr lang="es-ES_tradnl" dirty="0" smtClean="0"/>
              <a:t>]</a:t>
            </a:r>
            <a:r>
              <a:rPr lang="es-ES_tradnl" dirty="0"/>
              <a:t>)</a:t>
            </a:r>
            <a:r>
              <a:rPr lang="es-ES_tradnl" dirty="0" smtClean="0"/>
              <a:t>(</a:t>
            </a:r>
            <a:r>
              <a:rPr lang="es-ES_tradnl" dirty="0" err="1"/>
              <a:t>implicit</a:t>
            </a:r>
            <a:r>
              <a:rPr lang="es-ES_tradnl" dirty="0"/>
              <a:t> </a:t>
            </a:r>
            <a:r>
              <a:rPr lang="es-ES_tradnl" dirty="0" err="1"/>
              <a:t>sc</a:t>
            </a:r>
            <a:r>
              <a:rPr lang="es-ES_tradnl" dirty="0"/>
              <a:t>: </a:t>
            </a:r>
            <a:r>
              <a:rPr lang="es-ES_tradnl" dirty="0" err="1">
                <a:solidFill>
                  <a:srgbClr val="FF0000"/>
                </a:solidFill>
              </a:rPr>
              <a:t>SourceContext</a:t>
            </a:r>
            <a:r>
              <a:rPr lang="es-ES_tradnl" dirty="0"/>
              <a:t>):</a:t>
            </a:r>
            <a:r>
              <a:rPr lang="es-ES_tradnl" dirty="0" err="1">
                <a:solidFill>
                  <a:srgbClr val="FF0000"/>
                </a:solidFill>
              </a:rPr>
              <a:t>Rep</a:t>
            </a:r>
            <a:r>
              <a:rPr lang="es-ES_tradnl" dirty="0"/>
              <a:t>[Vector[T]] =</a:t>
            </a:r>
          </a:p>
          <a:p>
            <a:r>
              <a:rPr lang="es-ES_tradnl" dirty="0"/>
              <a:t>      </a:t>
            </a:r>
            <a:r>
              <a:rPr lang="es-ES_tradnl" dirty="0" err="1"/>
              <a:t>vector_plus</a:t>
            </a:r>
            <a:r>
              <a:rPr lang="es-ES_tradnl" dirty="0"/>
              <a:t>(v, </a:t>
            </a:r>
            <a:r>
              <a:rPr lang="es-ES_tradnl" dirty="0" err="1"/>
              <a:t>that</a:t>
            </a:r>
            <a:r>
              <a:rPr lang="es-ES_tradnl" dirty="0"/>
              <a:t>)</a:t>
            </a:r>
          </a:p>
          <a:p>
            <a:r>
              <a:rPr lang="es-ES_tradnl" dirty="0"/>
              <a:t>    </a:t>
            </a:r>
            <a:r>
              <a:rPr lang="es-ES_tradnl" dirty="0" err="1"/>
              <a:t>def</a:t>
            </a:r>
            <a:r>
              <a:rPr lang="es-ES_tradnl" dirty="0"/>
              <a:t> </a:t>
            </a:r>
            <a:r>
              <a:rPr lang="es-ES_tradnl" dirty="0" err="1"/>
              <a:t>map</a:t>
            </a:r>
            <a:r>
              <a:rPr lang="es-ES_tradnl" dirty="0"/>
              <a:t>[</a:t>
            </a:r>
            <a:r>
              <a:rPr lang="es-ES_tradnl" dirty="0" err="1"/>
              <a:t>S:Numeric:</a:t>
            </a:r>
            <a:r>
              <a:rPr lang="es-ES_tradnl" dirty="0" err="1">
                <a:solidFill>
                  <a:srgbClr val="FF0000"/>
                </a:solidFill>
              </a:rPr>
              <a:t>TypeTag</a:t>
            </a:r>
            <a:r>
              <a:rPr lang="es-ES_tradnl" dirty="0"/>
              <a:t>](f: </a:t>
            </a:r>
            <a:r>
              <a:rPr lang="es-ES_tradnl" dirty="0" err="1">
                <a:solidFill>
                  <a:srgbClr val="FF0000"/>
                </a:solidFill>
              </a:rPr>
              <a:t>Rep</a:t>
            </a:r>
            <a:r>
              <a:rPr lang="es-ES_tradnl" dirty="0"/>
              <a:t>[T] =&gt; </a:t>
            </a:r>
            <a:r>
              <a:rPr lang="es-ES_tradnl" dirty="0" err="1">
                <a:solidFill>
                  <a:srgbClr val="FF0000"/>
                </a:solidFill>
              </a:rPr>
              <a:t>Rep</a:t>
            </a:r>
            <a:r>
              <a:rPr lang="es-ES_tradnl" dirty="0"/>
              <a:t>[S]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      (</a:t>
            </a:r>
            <a:r>
              <a:rPr lang="es-ES_tradnl" dirty="0" err="1" smtClean="0"/>
              <a:t>implicit</a:t>
            </a:r>
            <a:r>
              <a:rPr lang="es-ES_tradnl" dirty="0" smtClean="0"/>
              <a:t> </a:t>
            </a:r>
            <a:r>
              <a:rPr lang="es-ES_tradnl" dirty="0" err="1" smtClean="0"/>
              <a:t>sc</a:t>
            </a:r>
            <a:r>
              <a:rPr lang="es-ES_tradnl" dirty="0" smtClean="0"/>
              <a:t>: </a:t>
            </a:r>
            <a:r>
              <a:rPr lang="es-ES_tradnl" dirty="0" err="1" smtClean="0">
                <a:solidFill>
                  <a:srgbClr val="FF0000"/>
                </a:solidFill>
              </a:rPr>
              <a:t>SourceContext</a:t>
            </a:r>
            <a:r>
              <a:rPr lang="es-ES_tradnl" dirty="0" smtClean="0"/>
              <a:t>): </a:t>
            </a:r>
            <a:r>
              <a:rPr lang="es-ES_tradnl" dirty="0" err="1" smtClean="0">
                <a:solidFill>
                  <a:srgbClr val="FF0000"/>
                </a:solidFill>
              </a:rPr>
              <a:t>Rep</a:t>
            </a:r>
            <a:r>
              <a:rPr lang="es-ES_tradnl" dirty="0" smtClean="0"/>
              <a:t>[Vector[S]] =</a:t>
            </a:r>
          </a:p>
          <a:p>
            <a:r>
              <a:rPr lang="es-ES_tradnl" dirty="0" smtClean="0"/>
              <a:t>      </a:t>
            </a:r>
            <a:r>
              <a:rPr lang="es-ES_tradnl" dirty="0" err="1"/>
              <a:t>vector_map</a:t>
            </a:r>
            <a:r>
              <a:rPr lang="es-ES_tradnl" dirty="0"/>
              <a:t>(v, f)</a:t>
            </a:r>
          </a:p>
          <a:p>
            <a:r>
              <a:rPr lang="es-ES_tradnl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49784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Embedding 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95496"/>
              </p:ext>
            </p:extLst>
          </p:nvPr>
        </p:nvGraphicFramePr>
        <p:xfrm>
          <a:off x="457200" y="1958109"/>
          <a:ext cx="8229600" cy="42468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Deep Embedding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Direct Embedding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Idiomatic </a:t>
                      </a:r>
                      <a:r>
                        <a:rPr lang="en-US" baseline="0" dirty="0" smtClean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✓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Idiomatic Type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✓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Idiomatic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✓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Seamless Debugging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✓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Domain Error Reporting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Restricting the Embedded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✓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Fast Compilation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✓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No run-time overheads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✓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Domain Specific </a:t>
                      </a:r>
                      <a:r>
                        <a:rPr lang="en-US" baseline="0" dirty="0" err="1" smtClean="0"/>
                        <a:t>Optimizaitons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✓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54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Idea: Complement </a:t>
            </a:r>
            <a:r>
              <a:rPr lang="en-US" dirty="0" err="1" smtClean="0"/>
              <a:t>Embeddings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34163"/>
          </a:xfrm>
        </p:spPr>
        <p:txBody>
          <a:bodyPr/>
          <a:lstStyle/>
          <a:p>
            <a:r>
              <a:rPr lang="en-US" dirty="0" smtClean="0"/>
              <a:t>Won</a:t>
            </a:r>
            <a:r>
              <a:rPr lang="fr-FR" dirty="0" smtClean="0"/>
              <a:t>’</a:t>
            </a:r>
            <a:r>
              <a:rPr lang="en-US" dirty="0" smtClean="0"/>
              <a:t>t work</a:t>
            </a:r>
          </a:p>
          <a:p>
            <a:r>
              <a:rPr lang="en-US" dirty="0" smtClean="0"/>
              <a:t>Intrinsic differences in the interface</a:t>
            </a:r>
          </a:p>
          <a:p>
            <a:pPr lvl="1"/>
            <a:r>
              <a:rPr lang="en-US" dirty="0" smtClean="0"/>
              <a:t>Language </a:t>
            </a:r>
            <a:r>
              <a:rPr lang="en-US" dirty="0" err="1" smtClean="0"/>
              <a:t>intrinsics</a:t>
            </a:r>
            <a:r>
              <a:rPr lang="en-US" dirty="0" smtClean="0"/>
              <a:t> accept primitive types</a:t>
            </a:r>
          </a:p>
          <a:p>
            <a:pPr lvl="1"/>
            <a:r>
              <a:rPr lang="en-US" dirty="0" smtClean="0"/>
              <a:t>Types always show up (ascription methods)</a:t>
            </a:r>
          </a:p>
          <a:p>
            <a:pPr lvl="1"/>
            <a:r>
              <a:rPr lang="en-US" dirty="0" smtClean="0"/>
              <a:t>Deep embedding is usually in a different domain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3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(the only way)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DSL </a:t>
            </a:r>
            <a:r>
              <a:rPr lang="en-US" dirty="0" err="1" smtClean="0"/>
              <a:t>Intrinsification</a:t>
            </a:r>
            <a:endParaRPr lang="en-US" dirty="0" smtClean="0"/>
          </a:p>
          <a:p>
            <a:pPr lvl="1"/>
            <a:r>
              <a:rPr lang="en-US" i="1" dirty="0" smtClean="0"/>
              <a:t>Constants</a:t>
            </a:r>
            <a:r>
              <a:rPr lang="en-US" dirty="0" smtClean="0"/>
              <a:t> ([[1]] </a:t>
            </a:r>
            <a:r>
              <a:rPr lang="en-US" dirty="0"/>
              <a:t>= lift[</a:t>
            </a:r>
            <a:r>
              <a:rPr lang="en-US" dirty="0" err="1"/>
              <a:t>Int</a:t>
            </a:r>
            <a:r>
              <a:rPr lang="en-US" dirty="0"/>
              <a:t>](1</a:t>
            </a:r>
            <a:r>
              <a:rPr lang="en-US" dirty="0" smtClean="0"/>
              <a:t>)) </a:t>
            </a:r>
          </a:p>
          <a:p>
            <a:pPr lvl="1"/>
            <a:r>
              <a:rPr lang="en-US" i="1" dirty="0" smtClean="0"/>
              <a:t>Free Variables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[[[x]] = hole[</a:t>
            </a:r>
            <a:r>
              <a:rPr lang="en-US" dirty="0" err="1" smtClean="0"/>
              <a:t>x.type</a:t>
            </a:r>
            <a:r>
              <a:rPr lang="en-US" dirty="0" smtClean="0"/>
              <a:t>](</a:t>
            </a:r>
            <a:r>
              <a:rPr lang="en-US" dirty="0" err="1" smtClean="0"/>
              <a:t>typeTag</a:t>
            </a:r>
            <a:r>
              <a:rPr lang="en-US" dirty="0" smtClean="0"/>
              <a:t>[</a:t>
            </a:r>
            <a:r>
              <a:rPr lang="en-US" dirty="0" err="1" smtClean="0"/>
              <a:t>x.type</a:t>
            </a:r>
            <a:r>
              <a:rPr lang="en-US" dirty="0" smtClean="0"/>
              <a:t>], </a:t>
            </a:r>
            <a:r>
              <a:rPr lang="en-US" dirty="0" err="1" smtClean="0"/>
              <a:t>uniqueId</a:t>
            </a:r>
            <a:r>
              <a:rPr lang="en-US" dirty="0" smtClean="0"/>
              <a:t>)]</a:t>
            </a:r>
          </a:p>
          <a:p>
            <a:pPr lvl="1"/>
            <a:r>
              <a:rPr lang="en-US" i="1" dirty="0" smtClean="0"/>
              <a:t>Operations </a:t>
            </a:r>
            <a:r>
              <a:rPr lang="en-US" dirty="0" smtClean="0"/>
              <a:t>[[</a:t>
            </a:r>
            <a:r>
              <a:rPr lang="en-US" dirty="0" err="1" smtClean="0"/>
              <a:t>vect.Vector.range</a:t>
            </a:r>
            <a:r>
              <a:rPr lang="en-US" dirty="0" smtClean="0"/>
              <a:t>]]  = </a:t>
            </a:r>
            <a:r>
              <a:rPr lang="en-US" i="1" dirty="0" err="1" smtClean="0"/>
              <a:t>this.Vector.range</a:t>
            </a:r>
            <a:r>
              <a:rPr lang="en-US" i="1" dirty="0" smtClean="0"/>
              <a:t> </a:t>
            </a:r>
            <a:endParaRPr lang="en-US" i="1" dirty="0"/>
          </a:p>
          <a:p>
            <a:pPr lvl="1"/>
            <a:endParaRPr lang="en-US" i="1" dirty="0" smtClean="0"/>
          </a:p>
          <a:p>
            <a:pPr lvl="1"/>
            <a:endParaRPr lang="en-US" dirty="0"/>
          </a:p>
        </p:txBody>
      </p:sp>
      <p:pic>
        <p:nvPicPr>
          <p:cNvPr id="5" name="Picture 4" descr="Screen Shot 2014-04-02 at 12.08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19" y="2070164"/>
            <a:ext cx="4929909" cy="87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Type Translations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6818" y="228610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aseline="30000" dirty="0" err="1"/>
              <a:t>τ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T,argument</a:t>
            </a:r>
            <a:r>
              <a:rPr lang="en-US" sz="2800" baseline="30000" dirty="0"/>
              <a:t>) </a:t>
            </a:r>
            <a:r>
              <a:rPr lang="en-US" sz="2800" baseline="30000" dirty="0" smtClean="0"/>
              <a:t> </a:t>
            </a:r>
            <a:r>
              <a:rPr lang="en-US" sz="2800" baseline="30000" dirty="0" smtClean="0"/>
              <a:t>= T</a:t>
            </a:r>
            <a:endParaRPr lang="en-US" sz="2800" baseline="30000" dirty="0" smtClean="0"/>
          </a:p>
          <a:p>
            <a:r>
              <a:rPr lang="en-US" sz="2800" baseline="30000" dirty="0" err="1" smtClean="0"/>
              <a:t>τ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T,other</a:t>
            </a:r>
            <a:r>
              <a:rPr lang="en-US" sz="2800" baseline="30000" dirty="0" smtClean="0"/>
              <a:t>)</a:t>
            </a:r>
            <a:r>
              <a:rPr lang="en-US" sz="2800" baseline="30000" dirty="0" smtClean="0"/>
              <a:t>          = Rep[T]</a:t>
            </a:r>
            <a:endParaRPr lang="en-US" sz="2800" dirty="0" smtClean="0"/>
          </a:p>
          <a:p>
            <a:endParaRPr lang="en-US" sz="2800" baseline="30000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85982"/>
          </a:xfrm>
        </p:spPr>
        <p:txBody>
          <a:bodyPr>
            <a:normAutofit/>
          </a:bodyPr>
          <a:lstStyle/>
          <a:p>
            <a:r>
              <a:rPr lang="en-US" dirty="0" smtClean="0"/>
              <a:t>Generic Polymorphic Embedding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884056"/>
            <a:ext cx="8229600" cy="98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LMS (Automatic </a:t>
            </a:r>
            <a:r>
              <a:rPr lang="en-US" dirty="0" err="1" smtClean="0"/>
              <a:t>Inlining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96818" y="3533078"/>
            <a:ext cx="4572000" cy="13849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aseline="30000" dirty="0" err="1"/>
              <a:t>τ</a:t>
            </a:r>
            <a:r>
              <a:rPr lang="en-US" sz="2800" baseline="30000" dirty="0"/>
              <a:t>(</a:t>
            </a:r>
            <a:r>
              <a:rPr lang="en-US" sz="2800" baseline="30000" dirty="0" smtClean="0"/>
              <a:t>T</a:t>
            </a:r>
            <a:r>
              <a:rPr lang="en-US" sz="2800" baseline="-25000" dirty="0" smtClean="0"/>
              <a:t> </a:t>
            </a:r>
            <a:r>
              <a:rPr lang="en-US" sz="2800" baseline="30000" dirty="0"/>
              <a:t>⇒ </a:t>
            </a:r>
            <a:r>
              <a:rPr lang="en-US" sz="2800" baseline="30000" dirty="0" err="1"/>
              <a:t>U</a:t>
            </a:r>
            <a:r>
              <a:rPr lang="en-US" sz="2800" baseline="30000" dirty="0" err="1" smtClean="0"/>
              <a:t>,</a:t>
            </a:r>
            <a:r>
              <a:rPr lang="en-US" sz="2800" baseline="30000" dirty="0" err="1"/>
              <a:t>argument</a:t>
            </a:r>
            <a:r>
              <a:rPr lang="en-US" sz="2800" baseline="30000" dirty="0"/>
              <a:t>) </a:t>
            </a:r>
            <a:r>
              <a:rPr lang="en-US" sz="2800" baseline="30000" dirty="0" smtClean="0"/>
              <a:t>= error</a:t>
            </a:r>
            <a:endParaRPr lang="en-US" sz="2800" baseline="30000" dirty="0" smtClean="0"/>
          </a:p>
          <a:p>
            <a:r>
              <a:rPr lang="en-US" sz="2800" baseline="30000" dirty="0" err="1" smtClean="0"/>
              <a:t>τ</a:t>
            </a:r>
            <a:r>
              <a:rPr lang="en-US" sz="2800" baseline="30000" dirty="0" smtClean="0"/>
              <a:t>(T</a:t>
            </a:r>
            <a:r>
              <a:rPr lang="en-US" sz="2800" dirty="0" smtClean="0"/>
              <a:t> </a:t>
            </a:r>
            <a:r>
              <a:rPr lang="en-US" sz="2800" baseline="30000" dirty="0" smtClean="0"/>
              <a:t>⇒ </a:t>
            </a:r>
            <a:r>
              <a:rPr lang="en-US" sz="2800" baseline="30000" dirty="0" err="1"/>
              <a:t>U</a:t>
            </a:r>
            <a:r>
              <a:rPr lang="en-US" sz="2800" baseline="30000" dirty="0" err="1" smtClean="0"/>
              <a:t>,</a:t>
            </a:r>
            <a:r>
              <a:rPr lang="en-US" sz="2800" baseline="30000" dirty="0" err="1"/>
              <a:t>other</a:t>
            </a:r>
            <a:r>
              <a:rPr lang="en-US" sz="2800" baseline="30000" dirty="0"/>
              <a:t>) </a:t>
            </a:r>
            <a:r>
              <a:rPr lang="en-US" sz="2800" baseline="30000" dirty="0" smtClean="0"/>
              <a:t>       </a:t>
            </a:r>
            <a:r>
              <a:rPr lang="en-US" sz="2800" baseline="30000" dirty="0" smtClean="0"/>
              <a:t>= </a:t>
            </a:r>
            <a:r>
              <a:rPr lang="en-US" sz="2800" baseline="30000" dirty="0" err="1" smtClean="0"/>
              <a:t>τ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T,other</a:t>
            </a:r>
            <a:r>
              <a:rPr lang="en-US" sz="2800" baseline="30000" dirty="0" smtClean="0"/>
              <a:t>) ⇒ </a:t>
            </a:r>
            <a:r>
              <a:rPr lang="en-US" sz="2800" baseline="30000" dirty="0" err="1" smtClean="0"/>
              <a:t>τ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U,other</a:t>
            </a:r>
            <a:r>
              <a:rPr lang="en-US" sz="2800" baseline="30000" dirty="0" smtClean="0"/>
              <a:t>)</a:t>
            </a:r>
            <a:endParaRPr lang="en-US" sz="2800" baseline="30000" dirty="0" smtClean="0"/>
          </a:p>
          <a:p>
            <a:r>
              <a:rPr lang="en-US" sz="2800" baseline="30000" dirty="0" err="1" smtClean="0"/>
              <a:t>τ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T,argument</a:t>
            </a:r>
            <a:r>
              <a:rPr lang="en-US" sz="2800" baseline="30000" dirty="0" smtClean="0"/>
              <a:t>)</a:t>
            </a:r>
            <a:r>
              <a:rPr lang="en-US" sz="2800" baseline="30000" dirty="0" smtClean="0"/>
              <a:t>          = T</a:t>
            </a:r>
            <a:endParaRPr lang="en-US" sz="2800" baseline="30000" dirty="0"/>
          </a:p>
          <a:p>
            <a:r>
              <a:rPr lang="en-US" sz="2800" baseline="30000" dirty="0" err="1" smtClean="0"/>
              <a:t>τ</a:t>
            </a:r>
            <a:r>
              <a:rPr lang="en-US" sz="2800" baseline="30000" dirty="0" smtClean="0"/>
              <a:t>(</a:t>
            </a:r>
            <a:r>
              <a:rPr lang="en-US" sz="2800" baseline="30000" dirty="0"/>
              <a:t>T , other</a:t>
            </a:r>
            <a:r>
              <a:rPr lang="en-US" sz="2800" baseline="30000" dirty="0" smtClean="0"/>
              <a:t>)</a:t>
            </a:r>
            <a:r>
              <a:rPr lang="en-US" sz="2800" baseline="30000" dirty="0" smtClean="0"/>
              <a:t>               = Rep[T ]</a:t>
            </a:r>
            <a:endParaRPr lang="en-US" sz="28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931702"/>
            <a:ext cx="8229600" cy="98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Dynamic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96818" y="5567327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aseline="30000" dirty="0" err="1"/>
              <a:t>τ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T</a:t>
            </a:r>
            <a:r>
              <a:rPr lang="en-US" sz="2800" baseline="30000" dirty="0" err="1" smtClean="0"/>
              <a:t>,other</a:t>
            </a:r>
            <a:r>
              <a:rPr lang="en-US" sz="2800" baseline="30000" dirty="0" smtClean="0"/>
              <a:t>)                  </a:t>
            </a:r>
            <a:r>
              <a:rPr lang="en-US" sz="2800" baseline="30000" dirty="0" smtClean="0"/>
              <a:t>= Dynamic</a:t>
            </a:r>
          </a:p>
          <a:p>
            <a:r>
              <a:rPr lang="en-US" sz="2800" baseline="30000" dirty="0" err="1" smtClean="0"/>
              <a:t>τ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T,argument</a:t>
            </a:r>
            <a:r>
              <a:rPr lang="en-US" sz="2800" baseline="30000" dirty="0" smtClean="0"/>
              <a:t>)</a:t>
            </a:r>
            <a:r>
              <a:rPr lang="en-US" sz="2800" baseline="30000" dirty="0" smtClean="0"/>
              <a:t>          = T</a:t>
            </a:r>
            <a:endParaRPr lang="en-US" sz="2800" dirty="0" smtClean="0"/>
          </a:p>
          <a:p>
            <a:endParaRPr lang="en-US" sz="28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2820865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47608</TotalTime>
  <Words>1139</Words>
  <Application>Microsoft Macintosh PowerPoint</Application>
  <PresentationFormat>On-screen Show (4:3)</PresentationFormat>
  <Paragraphs>193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Towards Wide Adoption of Deeply Embedded DSLs</vt:lpstr>
      <vt:lpstr>External DSLs</vt:lpstr>
      <vt:lpstr>Embedded DSLs</vt:lpstr>
      <vt:lpstr>Vector DSL (Direct Embedding)</vt:lpstr>
      <vt:lpstr>Vector DSL Deep Embedding</vt:lpstr>
      <vt:lpstr>Deep Embedding Summary</vt:lpstr>
      <vt:lpstr>Idea: Complement Embeddings</vt:lpstr>
      <vt:lpstr>Translation (the only way)</vt:lpstr>
      <vt:lpstr>Alternative Type Translations</vt:lpstr>
      <vt:lpstr>Restricting the Language</vt:lpstr>
      <vt:lpstr>Reflective Evaluation</vt:lpstr>
      <vt:lpstr>Work Flow</vt:lpstr>
      <vt:lpstr>Domain-Specific Error Reporting</vt:lpstr>
      <vt:lpstr>Dual Embeddings are Hard to Maintain</vt:lpstr>
      <vt:lpstr>Applicability to Other Langauges</vt:lpstr>
      <vt:lpstr>Summary</vt:lpstr>
      <vt:lpstr>User Perspective</vt:lpstr>
      <vt:lpstr>TODO</vt:lpstr>
    </vt:vector>
  </TitlesOfParts>
  <Company>EPFL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Usable Deeply Embedded DSLs</dc:title>
  <dc:creator>Vojin Jovanovic</dc:creator>
  <cp:lastModifiedBy>Vojin Jovanovic</cp:lastModifiedBy>
  <cp:revision>14</cp:revision>
  <dcterms:created xsi:type="dcterms:W3CDTF">2014-02-28T15:45:55Z</dcterms:created>
  <dcterms:modified xsi:type="dcterms:W3CDTF">2014-04-02T17:14:00Z</dcterms:modified>
</cp:coreProperties>
</file>