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6"/>
  </p:notesMasterIdLst>
  <p:sldIdLst>
    <p:sldId id="285" r:id="rId2"/>
    <p:sldId id="378" r:id="rId3"/>
    <p:sldId id="380" r:id="rId4"/>
    <p:sldId id="379" r:id="rId5"/>
    <p:sldId id="381" r:id="rId6"/>
    <p:sldId id="369" r:id="rId7"/>
    <p:sldId id="382" r:id="rId8"/>
    <p:sldId id="345" r:id="rId9"/>
    <p:sldId id="383" r:id="rId10"/>
    <p:sldId id="384" r:id="rId11"/>
    <p:sldId id="343" r:id="rId12"/>
    <p:sldId id="376" r:id="rId13"/>
    <p:sldId id="290" r:id="rId14"/>
    <p:sldId id="408" r:id="rId15"/>
    <p:sldId id="314" r:id="rId16"/>
    <p:sldId id="402" r:id="rId17"/>
    <p:sldId id="403" r:id="rId18"/>
    <p:sldId id="409" r:id="rId19"/>
    <p:sldId id="405" r:id="rId20"/>
    <p:sldId id="406" r:id="rId21"/>
    <p:sldId id="404" r:id="rId22"/>
    <p:sldId id="377" r:id="rId23"/>
    <p:sldId id="339" r:id="rId24"/>
    <p:sldId id="342" r:id="rId25"/>
    <p:sldId id="297" r:id="rId26"/>
    <p:sldId id="298" r:id="rId27"/>
    <p:sldId id="300" r:id="rId28"/>
    <p:sldId id="333" r:id="rId29"/>
    <p:sldId id="329" r:id="rId30"/>
    <p:sldId id="312" r:id="rId31"/>
    <p:sldId id="360" r:id="rId32"/>
    <p:sldId id="385" r:id="rId33"/>
    <p:sldId id="393" r:id="rId34"/>
    <p:sldId id="394" r:id="rId35"/>
    <p:sldId id="395" r:id="rId36"/>
    <p:sldId id="396" r:id="rId37"/>
    <p:sldId id="397" r:id="rId38"/>
    <p:sldId id="392" r:id="rId39"/>
    <p:sldId id="386" r:id="rId40"/>
    <p:sldId id="387" r:id="rId41"/>
    <p:sldId id="388" r:id="rId42"/>
    <p:sldId id="389" r:id="rId43"/>
    <p:sldId id="390" r:id="rId44"/>
    <p:sldId id="39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 / Intro" id="{4CE5A32C-5AE8-498B-90E5-E397B6D07438}">
          <p14:sldIdLst>
            <p14:sldId id="285"/>
            <p14:sldId id="378"/>
            <p14:sldId id="380"/>
            <p14:sldId id="379"/>
            <p14:sldId id="381"/>
            <p14:sldId id="369"/>
            <p14:sldId id="382"/>
            <p14:sldId id="345"/>
            <p14:sldId id="383"/>
            <p14:sldId id="384"/>
          </p14:sldIdLst>
        </p14:section>
        <p14:section name="Background" id="{A4D47E4A-5AA7-43F1-BA0E-CF2ABA342C76}">
          <p14:sldIdLst/>
        </p14:section>
        <p14:section name="Optimizations" id="{DCA1F82B-C930-4132-94BF-ED5F91B88FCC}">
          <p14:sldIdLst>
            <p14:sldId id="343"/>
          </p14:sldIdLst>
        </p14:section>
        <p14:section name="Projection Insertion" id="{C1DCC653-972C-4F27-BE8D-D4770F243D53}">
          <p14:sldIdLst>
            <p14:sldId id="376"/>
            <p14:sldId id="290"/>
            <p14:sldId id="408"/>
            <p14:sldId id="314"/>
            <p14:sldId id="402"/>
            <p14:sldId id="403"/>
            <p14:sldId id="409"/>
            <p14:sldId id="405"/>
            <p14:sldId id="406"/>
            <p14:sldId id="404"/>
            <p14:sldId id="377"/>
            <p14:sldId id="339"/>
          </p14:sldIdLst>
        </p14:section>
        <p14:section name="Results" id="{BB0550D5-AD95-4970-98EC-7B8880F24722}">
          <p14:sldIdLst>
            <p14:sldId id="342"/>
            <p14:sldId id="297"/>
            <p14:sldId id="298"/>
            <p14:sldId id="300"/>
            <p14:sldId id="333"/>
            <p14:sldId id="329"/>
          </p14:sldIdLst>
        </p14:section>
        <p14:section name="Summary" id="{3DD62945-8736-4E44-A139-EA254AC53E3B}">
          <p14:sldIdLst>
            <p14:sldId id="312"/>
            <p14:sldId id="360"/>
            <p14:sldId id="385"/>
            <p14:sldId id="393"/>
            <p14:sldId id="394"/>
            <p14:sldId id="395"/>
            <p14:sldId id="396"/>
            <p14:sldId id="397"/>
            <p14:sldId id="392"/>
            <p14:sldId id="386"/>
            <p14:sldId id="387"/>
            <p14:sldId id="388"/>
            <p14:sldId id="389"/>
            <p14:sldId id="390"/>
            <p14:sldId id="3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647"/>
    <a:srgbClr val="4F81BD"/>
    <a:srgbClr val="F80A61"/>
    <a:srgbClr val="7B7EFF"/>
    <a:srgbClr val="D5D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2" autoAdjust="0"/>
    <p:restoredTop sz="86267" autoAdjust="0"/>
  </p:normalViewPr>
  <p:slideViewPr>
    <p:cSldViewPr>
      <p:cViewPr>
        <p:scale>
          <a:sx n="83" d="100"/>
          <a:sy n="83" d="100"/>
        </p:scale>
        <p:origin x="-1282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howGuides="1">
      <p:cViewPr varScale="1">
        <p:scale>
          <a:sx n="105" d="100"/>
          <a:sy n="105" d="100"/>
        </p:scale>
        <p:origin x="-24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bigdata2012\bigdata2012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bigdata2012\bigdata2012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bigdata2012\bigdata2012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Wordcount!$C$34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5901332600471295E-4"/>
                  <c:y val="-5.3144716803249096E-3"/>
                </c:manualLayout>
              </c:layout>
              <c:tx>
                <c:strRef>
                  <c:f>Wordcount!$I$35</c:f>
                  <c:strCache>
                    <c:ptCount val="1"/>
                    <c:pt idx="0">
                      <c:v>987 s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6549623141287824E-3"/>
                  <c:y val="-1.1641752483863949E-2"/>
                </c:manualLayout>
              </c:layout>
              <c:tx>
                <c:strRef>
                  <c:f>Wordcount!$I$36</c:f>
                  <c:strCache>
                    <c:ptCount val="1"/>
                    <c:pt idx="0">
                      <c:v>454 s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Wordcount!$I$36</c:f>
                  <c:strCache>
                    <c:ptCount val="1"/>
                    <c:pt idx="0">
                      <c:v>454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Wordcount!$C$35:$C$36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Wordcount!$D$34</c:f>
              <c:strCache>
                <c:ptCount val="1"/>
                <c:pt idx="0">
                  <c:v>1) Fusion + Projection </c:v>
                </c:pt>
              </c:strCache>
            </c:strRef>
          </c:tx>
          <c:invertIfNegative val="0"/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Wordcount!$D$35:$D$36</c:f>
              <c:numCache>
                <c:formatCode>General</c:formatCode>
                <c:ptCount val="2"/>
                <c:pt idx="0">
                  <c:v>1.0064522663965561</c:v>
                </c:pt>
                <c:pt idx="1">
                  <c:v>0.93395942182344616</c:v>
                </c:pt>
              </c:numCache>
            </c:numRef>
          </c:val>
        </c:ser>
        <c:ser>
          <c:idx val="2"/>
          <c:order val="2"/>
          <c:tx>
            <c:strRef>
              <c:f>Wordcount!$E$34</c:f>
              <c:strCache>
                <c:ptCount val="1"/>
                <c:pt idx="0">
                  <c:v>2) 1 + Code Motion  </c:v>
                </c:pt>
              </c:strCache>
            </c:strRef>
          </c:tx>
          <c:invertIfNegative val="0"/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Wordcount!$E$35:$E$36</c:f>
              <c:numCache>
                <c:formatCode>General</c:formatCode>
                <c:ptCount val="2"/>
                <c:pt idx="0">
                  <c:v>0.83734278720351141</c:v>
                </c:pt>
                <c:pt idx="1">
                  <c:v>0.61932791017246835</c:v>
                </c:pt>
              </c:numCache>
            </c:numRef>
          </c:val>
        </c:ser>
        <c:ser>
          <c:idx val="3"/>
          <c:order val="3"/>
          <c:tx>
            <c:strRef>
              <c:f>Wordcount!$F$34</c:f>
              <c:strCache>
                <c:ptCount val="1"/>
                <c:pt idx="0">
                  <c:v>3) 2 + Opt. Split</c:v>
                </c:pt>
              </c:strCache>
            </c:strRef>
          </c:tx>
          <c:invertIfNegative val="0"/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Wordcount!$F$35:$F$36</c:f>
              <c:numCache>
                <c:formatCode>General</c:formatCode>
                <c:ptCount val="2"/>
                <c:pt idx="0">
                  <c:v>0.75901072001350556</c:v>
                </c:pt>
                <c:pt idx="1">
                  <c:v>0.54022912487232055</c:v>
                </c:pt>
              </c:numCache>
            </c:numRef>
          </c:val>
        </c:ser>
        <c:ser>
          <c:idx val="4"/>
          <c:order val="4"/>
          <c:tx>
            <c:strRef>
              <c:f>Wordcount!$G$34</c:f>
              <c:strCache>
                <c:ptCount val="1"/>
                <c:pt idx="0">
                  <c:v>4) 3 + Opt. Automaton</c:v>
                </c:pt>
              </c:strCache>
            </c:strRef>
          </c:tx>
          <c:invertIfNegative val="0"/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Wordcount!$G$35:$G$36</c:f>
              <c:numCache>
                <c:formatCode>General</c:formatCode>
                <c:ptCount val="2"/>
                <c:pt idx="0">
                  <c:v>0.71650544441630792</c:v>
                </c:pt>
                <c:pt idx="1">
                  <c:v>0.41202060507190469</c:v>
                </c:pt>
              </c:numCache>
            </c:numRef>
          </c:val>
        </c:ser>
        <c:ser>
          <c:idx val="5"/>
          <c:order val="5"/>
          <c:tx>
            <c:strRef>
              <c:f>Wordcount!$H$34</c:f>
              <c:strCache>
                <c:ptCount val="1"/>
                <c:pt idx="0">
                  <c:v>Hand Opt.</c:v>
                </c:pt>
              </c:strCache>
            </c:strRef>
          </c:tx>
          <c:invertIfNegative val="0"/>
          <c:cat>
            <c:strRef>
              <c:f>Wordcount!$B$35:$B$36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Wordcount!$H$35:$H$36</c:f>
              <c:numCache>
                <c:formatCode>General</c:formatCode>
                <c:ptCount val="2"/>
                <c:pt idx="0">
                  <c:v>0.49297206043724151</c:v>
                </c:pt>
                <c:pt idx="1">
                  <c:v>0.41202060507190469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123776"/>
        <c:axId val="113693184"/>
      </c:barChart>
      <c:catAx>
        <c:axId val="15412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3693184"/>
        <c:crosses val="autoZero"/>
        <c:auto val="1"/>
        <c:lblAlgn val="ctr"/>
        <c:lblOffset val="100"/>
        <c:noMultiLvlLbl val="0"/>
      </c:catAx>
      <c:valAx>
        <c:axId val="113693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4123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57825819338955"/>
          <c:y val="0.23307057451151938"/>
          <c:w val="0.32969135106400116"/>
          <c:h val="0.55505090157596804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TPCH!$C$38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5500334270850997E-3"/>
                  <c:y val="1.4410856310569829E-3"/>
                </c:manualLayout>
              </c:layout>
              <c:tx>
                <c:strRef>
                  <c:f>TPCH!$I$39</c:f>
                  <c:strCache>
                    <c:ptCount val="1"/>
                    <c:pt idx="0">
                      <c:v>840 s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6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5.4428650227941711E-4"/>
                  <c:y val="2.3476282655412266E-3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 sz="16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TPCH!$C$39:$C$40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TPCH!$D$38</c:f>
              <c:strCache>
                <c:ptCount val="1"/>
                <c:pt idx="0">
                  <c:v>Opt. Split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TPCH!$D$39:$D$40</c:f>
              <c:numCache>
                <c:formatCode>General</c:formatCode>
                <c:ptCount val="2"/>
                <c:pt idx="0">
                  <c:v>0.8310834143727549</c:v>
                </c:pt>
                <c:pt idx="1">
                  <c:v>0.90904567048656226</c:v>
                </c:pt>
              </c:numCache>
            </c:numRef>
          </c:val>
        </c:ser>
        <c:ser>
          <c:idx val="2"/>
          <c:order val="2"/>
          <c:tx>
            <c:strRef>
              <c:f>TPCH!$E$38</c:f>
              <c:strCache>
                <c:ptCount val="1"/>
                <c:pt idx="0">
                  <c:v>Projection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TPCH!$E$39:$E$40</c:f>
              <c:numCache>
                <c:formatCode>General</c:formatCode>
                <c:ptCount val="2"/>
                <c:pt idx="0">
                  <c:v>0.76819417706948223</c:v>
                </c:pt>
                <c:pt idx="1">
                  <c:v>0.73926258471254125</c:v>
                </c:pt>
              </c:numCache>
            </c:numRef>
          </c:val>
        </c:ser>
        <c:ser>
          <c:idx val="3"/>
          <c:order val="3"/>
          <c:tx>
            <c:strRef>
              <c:f>TPCH!$F$38</c:f>
              <c:strCache>
                <c:ptCount val="1"/>
                <c:pt idx="0">
                  <c:v>Fusion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TPCH!$F$39:$F$40</c:f>
              <c:numCache>
                <c:formatCode>General</c:formatCode>
                <c:ptCount val="2"/>
                <c:pt idx="0">
                  <c:v>0.7571278305912239</c:v>
                </c:pt>
                <c:pt idx="1">
                  <c:v>0.87861896630114522</c:v>
                </c:pt>
              </c:numCache>
            </c:numRef>
          </c:val>
        </c:ser>
        <c:ser>
          <c:idx val="4"/>
          <c:order val="4"/>
          <c:tx>
            <c:strRef>
              <c:f>TPCH!$G$38</c:f>
              <c:strCache>
                <c:ptCount val="1"/>
                <c:pt idx="0">
                  <c:v>Combined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TPCH!$G$39:$G$40</c:f>
              <c:numCache>
                <c:formatCode>General</c:formatCode>
                <c:ptCount val="2"/>
                <c:pt idx="0">
                  <c:v>0.44228868557365991</c:v>
                </c:pt>
                <c:pt idx="1">
                  <c:v>0.57223970471884211</c:v>
                </c:pt>
              </c:numCache>
            </c:numRef>
          </c:val>
        </c:ser>
        <c:ser>
          <c:idx val="5"/>
          <c:order val="5"/>
          <c:tx>
            <c:strRef>
              <c:f>TPCH!$H$38</c:f>
              <c:strCache>
                <c:ptCount val="1"/>
                <c:pt idx="0">
                  <c:v>Hand Opt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TPCH!$H$39:$H$40</c:f>
              <c:numCache>
                <c:formatCode>General</c:formatCode>
                <c:ptCount val="2"/>
                <c:pt idx="0">
                  <c:v>0.42153730128803069</c:v>
                </c:pt>
                <c:pt idx="1">
                  <c:v>0.57223970471884211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044928"/>
        <c:axId val="113694912"/>
      </c:barChart>
      <c:catAx>
        <c:axId val="15404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3694912"/>
        <c:crosses val="autoZero"/>
        <c:auto val="1"/>
        <c:lblAlgn val="ctr"/>
        <c:lblOffset val="100"/>
        <c:noMultiLvlLbl val="0"/>
      </c:catAx>
      <c:valAx>
        <c:axId val="113694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4044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12095685679404"/>
          <c:y val="0.14971070282881307"/>
          <c:w val="0.1849642043269665"/>
          <c:h val="0.56299212598425197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Pig!$G$4</c:f>
              <c:strCache>
                <c:ptCount val="1"/>
                <c:pt idx="0">
                  <c:v>Pig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4.6840555727726161E-3"/>
                  <c:y val="-1.35683350693494E-3"/>
                </c:manualLayout>
              </c:layout>
              <c:tx>
                <c:strRef>
                  <c:f>Pig!$C$8</c:f>
                  <c:strCache>
                    <c:ptCount val="1"/>
                    <c:pt idx="0">
                      <c:v>1166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5984169400281058E-3"/>
                  <c:y val="2.3476657251139212E-3"/>
                </c:manualLayout>
              </c:layout>
              <c:tx>
                <c:strRef>
                  <c:f>Pig!$D$8</c:f>
                  <c:strCache>
                    <c:ptCount val="1"/>
                    <c:pt idx="0">
                      <c:v>569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Wordcount!$I$36</c:f>
                  <c:strCache>
                    <c:ptCount val="1"/>
                    <c:pt idx="0">
                      <c:v>454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Pig!$H$3:$I$3</c:f>
              <c:strCache>
                <c:ptCount val="2"/>
                <c:pt idx="0">
                  <c:v>Word Count</c:v>
                </c:pt>
                <c:pt idx="1">
                  <c:v>TPCH Q12</c:v>
                </c:pt>
              </c:strCache>
            </c:strRef>
          </c:cat>
          <c:val>
            <c:numRef>
              <c:f>Pig!$H$4:$I$4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Pig!$G$5</c:f>
              <c:strCache>
                <c:ptCount val="1"/>
                <c:pt idx="0">
                  <c:v>Crunch</c:v>
                </c:pt>
              </c:strCache>
            </c:strRef>
          </c:tx>
          <c:invertIfNegative val="0"/>
          <c:cat>
            <c:strRef>
              <c:f>Pig!$H$3:$I$3</c:f>
              <c:strCache>
                <c:ptCount val="2"/>
                <c:pt idx="0">
                  <c:v>Word Count</c:v>
                </c:pt>
                <c:pt idx="1">
                  <c:v>TPCH Q12</c:v>
                </c:pt>
              </c:strCache>
            </c:strRef>
          </c:cat>
          <c:val>
            <c:numRef>
              <c:f>Pig!$H$5:$I$5</c:f>
              <c:numCache>
                <c:formatCode>General</c:formatCode>
                <c:ptCount val="2"/>
                <c:pt idx="0">
                  <c:v>0.60648955917467962</c:v>
                </c:pt>
                <c:pt idx="1">
                  <c:v>0.65322632649591694</c:v>
                </c:pt>
              </c:numCache>
            </c:numRef>
          </c:val>
        </c:ser>
        <c:ser>
          <c:idx val="2"/>
          <c:order val="2"/>
          <c:tx>
            <c:strRef>
              <c:f>Pig!$G$6</c:f>
              <c:strCache>
                <c:ptCount val="1"/>
                <c:pt idx="0">
                  <c:v>Opt. MR</c:v>
                </c:pt>
              </c:strCache>
            </c:strRef>
          </c:tx>
          <c:invertIfNegative val="0"/>
          <c:cat>
            <c:strRef>
              <c:f>Pig!$H$3:$I$3</c:f>
              <c:strCache>
                <c:ptCount val="2"/>
                <c:pt idx="0">
                  <c:v>Word Count</c:v>
                </c:pt>
                <c:pt idx="1">
                  <c:v>TPCH Q12</c:v>
                </c:pt>
              </c:strCache>
            </c:strRef>
          </c:cat>
          <c:val>
            <c:numRef>
              <c:f>Pig!$H$6:$I$6</c:f>
              <c:numCache>
                <c:formatCode>General</c:formatCode>
                <c:ptCount val="2"/>
                <c:pt idx="0">
                  <c:v>0.41727862635234875</c:v>
                </c:pt>
                <c:pt idx="1">
                  <c:v>0.62257813003792917</c:v>
                </c:pt>
              </c:numCache>
            </c:numRef>
          </c:val>
        </c:ser>
        <c:ser>
          <c:idx val="3"/>
          <c:order val="3"/>
          <c:tx>
            <c:strRef>
              <c:f>Pig!$G$7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strRef>
              <c:f>Pig!$H$3:$I$3</c:f>
              <c:strCache>
                <c:ptCount val="2"/>
                <c:pt idx="0">
                  <c:v>Word Count</c:v>
                </c:pt>
                <c:pt idx="1">
                  <c:v>TPCH Q12</c:v>
                </c:pt>
              </c:strCache>
            </c:strRef>
          </c:cat>
          <c:val>
            <c:numRef>
              <c:f>Pig!$H$7:$I$7</c:f>
              <c:numCache>
                <c:formatCode>General</c:formatCode>
                <c:ptCount val="2"/>
                <c:pt idx="0">
                  <c:v>0.16024269756687973</c:v>
                </c:pt>
                <c:pt idx="1">
                  <c:v>0.93704457120077855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07744"/>
        <c:axId val="151560768"/>
      </c:barChart>
      <c:catAx>
        <c:axId val="1542077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1560768"/>
        <c:crosses val="autoZero"/>
        <c:auto val="1"/>
        <c:lblAlgn val="ctr"/>
        <c:lblOffset val="100"/>
        <c:noMultiLvlLbl val="0"/>
      </c:catAx>
      <c:valAx>
        <c:axId val="1515607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Normalized Execution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4207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351775073101108"/>
          <c:y val="0.272976086322543"/>
          <c:w val="0.17648224926898887"/>
          <c:h val="0.3753280839895012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4C50-94A0-41F9-B596-28DDCDC30335}" type="datetimeFigureOut">
              <a:rPr lang="de-CH" smtClean="0"/>
              <a:t>16.05.2013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129D4-69BB-4F91-8B10-46ECF353A8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84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Thank</a:t>
            </a:r>
            <a:r>
              <a:rPr lang="de-CH" baseline="0" dirty="0" smtClean="0"/>
              <a:t> you for comming.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8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precious. Whatever you can extract from a hot loop gives you a high speedup.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52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3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Next:</a:t>
            </a:r>
            <a:r>
              <a:rPr lang="de-CH" baseline="0" dirty="0" smtClean="0"/>
              <a:t> Effect of this on generated code.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344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RegexFrontend</a:t>
            </a:r>
            <a:r>
              <a:rPr lang="en-US" dirty="0" smtClean="0"/>
              <a:t> is</a:t>
            </a:r>
            <a:r>
              <a:rPr lang="en-US" baseline="0" dirty="0" smtClean="0"/>
              <a:t> created once, used like the Pattern class in Java Regex.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84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57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Tests the speed of the mapper mostly, as the data involved in the reduce phase is very small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6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Crunch vs Pig important.</a:t>
            </a:r>
          </a:p>
          <a:p>
            <a:r>
              <a:rPr lang="de-CH" dirty="0" smtClean="0"/>
              <a:t>Spark</a:t>
            </a:r>
            <a:r>
              <a:rPr lang="de-CH" baseline="0" dirty="0" smtClean="0"/>
              <a:t> vs Hadoop not directly comparable. Spark does not distribute the jar etc.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599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Effort for crunch includes benchmarking, getting to</a:t>
            </a:r>
            <a:r>
              <a:rPr lang="de-CH" baseline="0" dirty="0" smtClean="0"/>
              <a:t> know crunch, adding new serialization type, and implementation.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92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333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the attention.</a:t>
            </a:r>
          </a:p>
          <a:p>
            <a:r>
              <a:rPr lang="en-US" dirty="0" smtClean="0"/>
              <a:t>Questions?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3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baseline="0" dirty="0" smtClean="0"/>
              <a:t> has greatly simplified big data processing. </a:t>
            </a:r>
          </a:p>
          <a:p>
            <a:r>
              <a:rPr lang="en-US" baseline="0" dirty="0" err="1" smtClean="0"/>
              <a:t>MapReduce</a:t>
            </a:r>
            <a:r>
              <a:rPr lang="en-US" baseline="0" dirty="0" smtClean="0"/>
              <a:t> greatly alleviates problems arising in distributed processing; machine </a:t>
            </a:r>
            <a:r>
              <a:rPr lang="en-US" baseline="0" dirty="0" err="1" smtClean="0"/>
              <a:t>faliures</a:t>
            </a:r>
            <a:r>
              <a:rPr lang="en-US" baseline="0" dirty="0" smtClean="0"/>
              <a:t> and communication.</a:t>
            </a:r>
          </a:p>
          <a:p>
            <a:r>
              <a:rPr lang="en-US" baseline="0" dirty="0" smtClean="0"/>
              <a:t>It provides a low level programming model which allows us to write highly optimal and general code.</a:t>
            </a:r>
          </a:p>
          <a:p>
            <a:r>
              <a:rPr lang="en-US" baseline="0" dirty="0" smtClean="0"/>
              <a:t>Over time users started writing complex pipelines of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jobs which were hard to maintain. Simple algorithms like are not trivial in.</a:t>
            </a:r>
          </a:p>
          <a:p>
            <a:r>
              <a:rPr lang="en-US" baseline="0" dirty="0" smtClean="0"/>
              <a:t>Native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does not support relational optimizations.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6817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750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270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http://yuml.me/diagram/scruffy/class/draw</a:t>
            </a:r>
          </a:p>
          <a:p>
            <a:r>
              <a:rPr lang="de-CH" dirty="0" smtClean="0"/>
              <a:t>[Customer]&lt;&gt;-orders*&gt;[Order]</a:t>
            </a:r>
          </a:p>
          <a:p>
            <a:r>
              <a:rPr lang="de-CH" dirty="0" smtClean="0"/>
              <a:t>[Order]++-0..*&gt;[LineItem]</a:t>
            </a:r>
          </a:p>
          <a:p>
            <a:r>
              <a:rPr lang="de-CH" dirty="0" smtClean="0"/>
              <a:t>[Order]-[note:Aggregate root.]</a:t>
            </a:r>
          </a:p>
          <a:p>
            <a:r>
              <a:rPr lang="de-CH" dirty="0" smtClean="0"/>
              <a:t>[Complex|re;im|]^-[Complex_0_1||re;im], [Complex]^-[Complex_0||re]</a:t>
            </a:r>
          </a:p>
          <a:p>
            <a:r>
              <a:rPr lang="de-CH" dirty="0" smtClean="0"/>
              <a:t>Needed others</a:t>
            </a:r>
            <a:r>
              <a:rPr lang="de-CH" baseline="0" dirty="0" smtClean="0"/>
              <a:t> to </a:t>
            </a:r>
            <a:endParaRPr lang="de-CH" dirty="0" smtClean="0"/>
          </a:p>
          <a:p>
            <a:r>
              <a:rPr lang="de-CH" dirty="0" smtClean="0"/>
              <a:t>Use plain, huge. Make screencapture of it (background</a:t>
            </a:r>
            <a:r>
              <a:rPr lang="de-CH" baseline="0" dirty="0" smtClean="0"/>
              <a:t> is otherwise black?). Crop to size.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002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Mention that I call this</a:t>
            </a:r>
            <a:r>
              <a:rPr lang="de-CH" baseline="0" dirty="0" smtClean="0"/>
              <a:t> a narrower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8923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Mention that I call this</a:t>
            </a:r>
            <a:r>
              <a:rPr lang="de-CH" baseline="0" dirty="0" smtClean="0"/>
              <a:t> a narrower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892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Additionally these approaches are hard</a:t>
            </a:r>
            <a:r>
              <a:rPr lang="en-US" baseline="0" dirty="0" smtClean="0"/>
              <a:t> to extend with user constructs that allow relational optimizations.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6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82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545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641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Next:</a:t>
            </a:r>
            <a:r>
              <a:rPr lang="de-CH" baseline="0" dirty="0" smtClean="0"/>
              <a:t> Effect of this on generated code.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34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Next:</a:t>
            </a:r>
            <a:r>
              <a:rPr lang="de-CH" baseline="0" dirty="0" smtClean="0"/>
              <a:t> Effect of this on generated code.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3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precious. Whatever you can extract from a hot loop gives you a high speedup.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5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E8D1-ACA3-489E-9F24-DBD5EF0CD08F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2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84CD-1E94-4E76-8DD5-F5342C4660A9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89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D1E-5B71-41AE-B267-501D7FC120AE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548-DE5D-49F6-B3C6-5547B775BD86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8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CBFE-7EEA-40EF-85D3-16E29B874BAC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98-AC5A-4629-8C05-4F07933D5CC4}" type="datetime1">
              <a:rPr lang="de-CH" smtClean="0"/>
              <a:t>16.05.2013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217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6CA-6D84-497D-A892-78636577A53A}" type="datetime1">
              <a:rPr lang="de-CH" smtClean="0"/>
              <a:t>16.05.2013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44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6C7-D482-43EA-A20A-3F21A2EB92C2}" type="datetime1">
              <a:rPr lang="de-CH" smtClean="0"/>
              <a:t>16.05.2013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92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5DAF-C7AF-44DD-A0E9-CE5BA3BF7844}" type="datetime1">
              <a:rPr lang="de-CH" smtClean="0"/>
              <a:t>16.05.2013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862E-6676-469D-8660-AEB255EA5E4F}" type="datetime1">
              <a:rPr lang="de-CH" smtClean="0"/>
              <a:t>16.05.2013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6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459E-79E2-4807-BDDA-DC6CF0549448}" type="datetime1">
              <a:rPr lang="de-CH" smtClean="0"/>
              <a:t>16.05.2013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91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899C-3D7E-4336-8EE7-06DD354021C8}" type="datetime1">
              <a:rPr lang="de-CH" smtClean="0"/>
              <a:t>16.05.2013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CH" b="1" dirty="0" smtClean="0"/>
              <a:t>Jet:</a:t>
            </a:r>
            <a:r>
              <a:rPr lang="de-CH" dirty="0" smtClean="0"/>
              <a:t> An embedded DSL for Distributed Data Parallel Computing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128792" cy="1270992"/>
          </a:xfrm>
        </p:spPr>
        <p:txBody>
          <a:bodyPr>
            <a:noAutofit/>
          </a:bodyPr>
          <a:lstStyle/>
          <a:p>
            <a:r>
              <a:rPr lang="de-CH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Stefan </a:t>
            </a:r>
            <a:r>
              <a:rPr lang="de-CH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Ackermann (ETH Zürich</a:t>
            </a:r>
            <a:r>
              <a:rPr lang="de-CH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), </a:t>
            </a:r>
            <a:r>
              <a:rPr lang="de-CH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Vojin Jovanovic</a:t>
            </a:r>
            <a:r>
              <a:rPr lang="de-CH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Tiark Rompf,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Martin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Odersky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(EPFL)</a:t>
            </a:r>
            <a:endParaRPr lang="de-CH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vjovanovic\Downloads\EPFL_LOG_RVB-96 (1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57192"/>
            <a:ext cx="2268848" cy="10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186952" y="5618006"/>
            <a:ext cx="3456384" cy="633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Methods Laboratory</a:t>
            </a:r>
            <a:endParaRPr lang="de-CH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vjovanovic\Downloads\eth_logo_black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49819"/>
            <a:ext cx="2808312" cy="7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scalaside.c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3237334" cy="46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3"/>
    </mc:Choice>
    <mc:Fallback xmlns="">
      <p:transition spd="slow" advTm="170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Modular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embedded DSLs [GPCE ‘10]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10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899592" y="299695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jet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DColl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hdfs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://"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input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71703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map(x 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(x, 1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110" y="4538597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reduce(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801" y="410799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groupByKey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992376" y="2348740"/>
            <a:ext cx="3096346" cy="1654443"/>
            <a:chOff x="5724126" y="2173506"/>
            <a:chExt cx="3096346" cy="1654443"/>
          </a:xfrm>
        </p:grpSpPr>
        <p:grpSp>
          <p:nvGrpSpPr>
            <p:cNvPr id="12" name="Group 11"/>
            <p:cNvGrpSpPr/>
            <p:nvPr/>
          </p:nvGrpSpPr>
          <p:grpSpPr>
            <a:xfrm>
              <a:off x="5724126" y="3292535"/>
              <a:ext cx="1460133" cy="535414"/>
              <a:chOff x="5456068" y="3292535"/>
              <a:chExt cx="1728192" cy="53541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456068" y="3292535"/>
                <a:ext cx="1728192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0968" y="3375576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DColl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352646" y="2877036"/>
              <a:ext cx="588201" cy="535414"/>
              <a:chOff x="5456068" y="3252541"/>
              <a:chExt cx="1728192" cy="535414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56068" y="3252541"/>
                <a:ext cx="1728192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20080" y="3335582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stCxn id="10" idx="6"/>
              <a:endCxn id="24" idx="2"/>
            </p:cNvCxnSpPr>
            <p:nvPr/>
          </p:nvCxnSpPr>
          <p:spPr>
            <a:xfrm flipV="1">
              <a:off x="7184259" y="3144743"/>
              <a:ext cx="168387" cy="41549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809126" y="2708920"/>
              <a:ext cx="219258" cy="23641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748078" y="2173506"/>
              <a:ext cx="1072394" cy="535414"/>
              <a:chOff x="5456068" y="3252541"/>
              <a:chExt cx="3150799" cy="53541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456068" y="3252541"/>
                <a:ext cx="3150799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20080" y="3335582"/>
                <a:ext cx="1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550571" y="2174111"/>
              <a:ext cx="1072394" cy="535414"/>
              <a:chOff x="5456068" y="3252541"/>
              <a:chExt cx="3150799" cy="5354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456068" y="3252541"/>
                <a:ext cx="3150799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57777" y="3335582"/>
                <a:ext cx="286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"</a:t>
                </a:r>
                <a:r>
                  <a:rPr lang="en-US" dirty="0" err="1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hdfs</a:t>
                </a:r>
                <a:r>
                  <a:rPr lang="en-US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://"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 flipH="1" flipV="1">
              <a:off x="7268453" y="2708920"/>
              <a:ext cx="180187" cy="2364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992377" y="4003183"/>
            <a:ext cx="1460131" cy="710648"/>
            <a:chOff x="5724127" y="3827949"/>
            <a:chExt cx="1460131" cy="710648"/>
          </a:xfrm>
        </p:grpSpPr>
        <p:grpSp>
          <p:nvGrpSpPr>
            <p:cNvPr id="13" name="Group 12"/>
            <p:cNvGrpSpPr/>
            <p:nvPr/>
          </p:nvGrpSpPr>
          <p:grpSpPr>
            <a:xfrm>
              <a:off x="5724127" y="4003183"/>
              <a:ext cx="1460131" cy="535414"/>
              <a:chOff x="5456068" y="3292535"/>
              <a:chExt cx="1728192" cy="53541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56068" y="3292535"/>
                <a:ext cx="1728192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79239" y="3375576"/>
                <a:ext cx="1081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Map(…)</a:t>
                </a:r>
                <a:endParaRPr lang="en-US" dirty="0"/>
              </a:p>
            </p:txBody>
          </p:sp>
        </p:grpSp>
        <p:cxnSp>
          <p:nvCxnSpPr>
            <p:cNvPr id="48" name="Straight Arrow Connector 47"/>
            <p:cNvCxnSpPr>
              <a:stCxn id="14" idx="0"/>
              <a:endCxn id="10" idx="4"/>
            </p:cNvCxnSpPr>
            <p:nvPr/>
          </p:nvCxnSpPr>
          <p:spPr>
            <a:xfrm flipV="1">
              <a:off x="6454193" y="3827949"/>
              <a:ext cx="0" cy="17523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92376" y="4713831"/>
            <a:ext cx="1460133" cy="683205"/>
            <a:chOff x="5724126" y="4538597"/>
            <a:chExt cx="1460133" cy="683205"/>
          </a:xfrm>
        </p:grpSpPr>
        <p:grpSp>
          <p:nvGrpSpPr>
            <p:cNvPr id="16" name="Group 15"/>
            <p:cNvGrpSpPr/>
            <p:nvPr/>
          </p:nvGrpSpPr>
          <p:grpSpPr>
            <a:xfrm>
              <a:off x="5724126" y="4686388"/>
              <a:ext cx="1460133" cy="535414"/>
              <a:chOff x="5456068" y="3292535"/>
              <a:chExt cx="1728192" cy="53541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56068" y="3292535"/>
                <a:ext cx="1728192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55591" y="3372038"/>
                <a:ext cx="1333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GroupByKey</a:t>
                </a:r>
                <a:endParaRPr lang="en-US" dirty="0"/>
              </a:p>
            </p:txBody>
          </p:sp>
        </p:grpSp>
        <p:cxnSp>
          <p:nvCxnSpPr>
            <p:cNvPr id="51" name="Straight Arrow Connector 50"/>
            <p:cNvCxnSpPr>
              <a:stCxn id="17" idx="0"/>
              <a:endCxn id="14" idx="4"/>
            </p:cNvCxnSpPr>
            <p:nvPr/>
          </p:nvCxnSpPr>
          <p:spPr>
            <a:xfrm flipV="1">
              <a:off x="6454193" y="4538597"/>
              <a:ext cx="0" cy="14779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992376" y="3748916"/>
            <a:ext cx="3161808" cy="2358768"/>
            <a:chOff x="5724126" y="3573682"/>
            <a:chExt cx="3161808" cy="2358768"/>
          </a:xfrm>
        </p:grpSpPr>
        <p:grpSp>
          <p:nvGrpSpPr>
            <p:cNvPr id="91" name="Group 90"/>
            <p:cNvGrpSpPr/>
            <p:nvPr/>
          </p:nvGrpSpPr>
          <p:grpSpPr>
            <a:xfrm>
              <a:off x="5724126" y="5228394"/>
              <a:ext cx="1460133" cy="704056"/>
              <a:chOff x="5724126" y="5228394"/>
              <a:chExt cx="1460133" cy="70405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724126" y="5397036"/>
                <a:ext cx="1460133" cy="535414"/>
                <a:chOff x="5456068" y="3292535"/>
                <a:chExt cx="1728192" cy="535414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456068" y="3292535"/>
                  <a:ext cx="1728192" cy="535414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881195" y="3392053"/>
                  <a:ext cx="877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Reduce</a:t>
                  </a:r>
                  <a:endParaRPr lang="en-US" dirty="0"/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454188" y="5228394"/>
                <a:ext cx="1" cy="175234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7799745" y="4302428"/>
              <a:ext cx="588201" cy="535414"/>
              <a:chOff x="5456068" y="3252541"/>
              <a:chExt cx="1728192" cy="53541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456068" y="3252541"/>
                <a:ext cx="1728192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020080" y="3335582"/>
                <a:ext cx="30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195177" y="3598898"/>
              <a:ext cx="690757" cy="535414"/>
              <a:chOff x="5456068" y="3252541"/>
              <a:chExt cx="3150799" cy="53541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456068" y="3252541"/>
                <a:ext cx="3150799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41756" y="3335582"/>
                <a:ext cx="1399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in2</a:t>
                </a:r>
                <a:endParaRPr lang="en-US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396034" y="5044047"/>
              <a:ext cx="1395922" cy="535414"/>
              <a:chOff x="5456068" y="3252541"/>
              <a:chExt cx="4101356" cy="535414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456068" y="3252541"/>
                <a:ext cx="4101356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020080" y="3335582"/>
                <a:ext cx="3297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Function2</a:t>
                </a:r>
                <a:endParaRPr lang="en-US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418107" y="3573682"/>
              <a:ext cx="686135" cy="535414"/>
              <a:chOff x="5456068" y="3252541"/>
              <a:chExt cx="3150799" cy="535414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456068" y="3252541"/>
                <a:ext cx="3150799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06736" y="3328626"/>
                <a:ext cx="1399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in1</a:t>
                </a:r>
                <a:endParaRPr lang="en-US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7190606" y="5403628"/>
              <a:ext cx="258034" cy="27759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8195177" y="4111639"/>
              <a:ext cx="219258" cy="23641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7774522" y="4111638"/>
              <a:ext cx="180187" cy="2364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2" idx="4"/>
            </p:cNvCxnSpPr>
            <p:nvPr/>
          </p:nvCxnSpPr>
          <p:spPr>
            <a:xfrm flipV="1">
              <a:off x="8083598" y="4837842"/>
              <a:ext cx="10248" cy="22235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75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Integration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Optimizations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Projection Insertion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Code Motion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Regular Expressions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/>
              <a:t>Future Work and Conclusions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43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6"/>
    </mc:Choice>
    <mc:Fallback xmlns="">
      <p:transition spd="slow" advTm="79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Relational optimizations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12</a:t>
            </a:fld>
            <a:endParaRPr lang="de-CH"/>
          </a:p>
        </p:txBody>
      </p:sp>
      <p:pic>
        <p:nvPicPr>
          <p:cNvPr id="1026" name="Picture 2" descr="Source: http://blog.jteam.nl/2009/08/04/introduction-to-hadoop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3" y="1901860"/>
            <a:ext cx="8258762" cy="38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38464" y="2996952"/>
            <a:ext cx="739254" cy="3168352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 smtClean="0"/>
              <a:t>Less Data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04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0"/>
    </mc:Choice>
    <mc:Fallback xmlns="">
      <p:transition spd="slow" advTm="49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Column Pruning - Projection Insertion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IO, CPU time, Memory usage</a:t>
            </a:r>
          </a:p>
          <a:p>
            <a:r>
              <a:rPr lang="en-US" dirty="0"/>
              <a:t>C</a:t>
            </a:r>
            <a:r>
              <a:rPr lang="en-US" dirty="0" smtClean="0"/>
              <a:t>olumn pruning over user functions and user defined classes of finite nesting</a:t>
            </a:r>
          </a:p>
          <a:p>
            <a:r>
              <a:rPr lang="en-US" dirty="0" smtClean="0"/>
              <a:t>First step: apply field access analysis for UFs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13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1115616" y="3645024"/>
            <a:ext cx="68323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0055"/>
                </a:solidFill>
              </a:rPr>
              <a:t>def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lastName</a:t>
            </a:r>
            <a:r>
              <a:rPr lang="en-US" sz="2800" dirty="0" smtClean="0">
                <a:solidFill>
                  <a:srgbClr val="000000"/>
                </a:solidFill>
              </a:rPr>
              <a:t> (user</a:t>
            </a:r>
            <a:r>
              <a:rPr lang="en-US" sz="2800" b="1" dirty="0" smtClean="0">
                <a:solidFill>
                  <a:srgbClr val="7F0055"/>
                </a:solidFill>
              </a:rPr>
              <a:t>: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</a:rPr>
              <a:t>Rep</a:t>
            </a:r>
            <a:r>
              <a:rPr lang="en-US" sz="2800" dirty="0" smtClean="0">
                <a:solidFill>
                  <a:srgbClr val="000000"/>
                </a:solidFill>
              </a:rPr>
              <a:t>[User]) </a:t>
            </a:r>
            <a:r>
              <a:rPr lang="en-US" sz="2800" b="1" dirty="0" smtClean="0">
                <a:solidFill>
                  <a:srgbClr val="7F0055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 {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</a:rPr>
              <a:t>if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</a:rPr>
              <a:t>user.gender</a:t>
            </a:r>
            <a:r>
              <a:rPr lang="en-US" sz="2800" dirty="0" smtClean="0">
                <a:solidFill>
                  <a:srgbClr val="000000"/>
                </a:solidFill>
              </a:rPr>
              <a:t> == 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“F”</a:t>
            </a:r>
            <a:r>
              <a:rPr lang="en-US" sz="2800" dirty="0" smtClean="0">
                <a:solidFill>
                  <a:srgbClr val="000000"/>
                </a:solidFill>
              </a:rPr>
              <a:t> &amp;&amp; </a:t>
            </a:r>
            <a:r>
              <a:rPr lang="en-US" sz="2800" dirty="0" err="1" smtClean="0">
                <a:solidFill>
                  <a:srgbClr val="000000"/>
                </a:solidFill>
              </a:rPr>
              <a:t>user.maritalStatus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</a:rPr>
              <a:t>user.maidenName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</a:rPr>
              <a:t>else </a:t>
            </a:r>
          </a:p>
          <a:p>
            <a:r>
              <a:rPr lang="en-US" sz="2800" b="1" dirty="0">
                <a:solidFill>
                  <a:srgbClr val="7F0055"/>
                </a:solidFill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</a:rPr>
              <a:t>user.lastName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5736" y="4142184"/>
            <a:ext cx="5536176" cy="1721728"/>
            <a:chOff x="2195736" y="3926160"/>
            <a:chExt cx="5536176" cy="1721728"/>
          </a:xfrm>
        </p:grpSpPr>
        <p:sp>
          <p:nvSpPr>
            <p:cNvPr id="6" name="Rectangle 5"/>
            <p:cNvSpPr/>
            <p:nvPr/>
          </p:nvSpPr>
          <p:spPr>
            <a:xfrm>
              <a:off x="5724128" y="3933056"/>
              <a:ext cx="2007784" cy="4186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926160"/>
              <a:ext cx="1080120" cy="4186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5736" y="4351744"/>
              <a:ext cx="2007784" cy="4186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5736" y="5229200"/>
              <a:ext cx="1512168" cy="4186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67"/>
    </mc:Choice>
    <mc:Fallback xmlns="">
      <p:transition spd="slow" advTm="59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Field Analysis</a:t>
            </a:r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3835581" y="3764261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join</a:t>
            </a:r>
          </a:p>
        </p:txBody>
      </p:sp>
      <p:sp>
        <p:nvSpPr>
          <p:cNvPr id="9" name="Oval 8"/>
          <p:cNvSpPr/>
          <p:nvPr/>
        </p:nvSpPr>
        <p:spPr>
          <a:xfrm>
            <a:off x="3839041" y="5155334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  <a:endParaRPr lang="de-CH" sz="2000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115867" y="3228724"/>
            <a:ext cx="929659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5059233" y="3228724"/>
            <a:ext cx="978857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9" idx="0"/>
          </p:cNvCxnSpPr>
          <p:nvPr/>
        </p:nvCxnSpPr>
        <p:spPr>
          <a:xfrm>
            <a:off x="4552380" y="4678661"/>
            <a:ext cx="3460" cy="4766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0398" y="4605598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(LogEvent, User))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8144916" y="60464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394929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LogEvent)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7580337" y="3394929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User)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199889" y="21369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8172400" y="21369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14</a:t>
            </a:fld>
            <a:endParaRPr lang="de-CH" dirty="0"/>
          </a:p>
        </p:txBody>
      </p:sp>
      <p:cxnSp>
        <p:nvCxnSpPr>
          <p:cNvPr id="30" name="Straight Arrow Connector 29"/>
          <p:cNvCxnSpPr>
            <a:stCxn id="9" idx="4"/>
          </p:cNvCxnSpPr>
          <p:nvPr/>
        </p:nvCxnSpPr>
        <p:spPr>
          <a:xfrm flipH="1">
            <a:off x="4555839" y="6069734"/>
            <a:ext cx="1" cy="322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89680" y="6073366"/>
            <a:ext cx="85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{string}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1763656" y="2448663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1547662" y="2382676"/>
            <a:ext cx="447991" cy="1998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19672" y="4647897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CH" dirty="0" smtClean="0">
                <a:solidFill>
                  <a:prstClr val="black"/>
                </a:solidFill>
              </a:rPr>
              <a:t>{</a:t>
            </a:r>
            <a:r>
              <a:rPr lang="de-CH" dirty="0" smtClean="0">
                <a:solidFill>
                  <a:srgbClr val="0070C0"/>
                </a:solidFill>
              </a:rPr>
              <a:t>logevent.date</a:t>
            </a:r>
            <a:r>
              <a:rPr lang="de-CH" dirty="0" smtClean="0">
                <a:solidFill>
                  <a:prstClr val="black"/>
                </a:solidFill>
              </a:rPr>
              <a:t>, </a:t>
            </a:r>
            <a:r>
              <a:rPr lang="de-CH" dirty="0" smtClean="0">
                <a:solidFill>
                  <a:srgbClr val="7030A0"/>
                </a:solidFill>
              </a:rPr>
              <a:t>user.name</a:t>
            </a:r>
            <a:r>
              <a:rPr lang="de-CH" dirty="0" smtClean="0">
                <a:solidFill>
                  <a:prstClr val="black"/>
                </a:solidFill>
              </a:rPr>
              <a:t>}</a:t>
            </a:r>
            <a:endParaRPr lang="de-CH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27783" y="3378782"/>
            <a:ext cx="21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{long, </a:t>
            </a:r>
            <a:r>
              <a:rPr lang="de-CH" dirty="0" smtClean="0">
                <a:solidFill>
                  <a:srgbClr val="0070C0"/>
                </a:solidFill>
              </a:rPr>
              <a:t>logevent.date</a:t>
            </a:r>
            <a:r>
              <a:rPr lang="de-CH" dirty="0" smtClean="0"/>
              <a:t>}</a:t>
            </a:r>
            <a:endParaRPr lang="de-CH" dirty="0"/>
          </a:p>
        </p:txBody>
      </p:sp>
      <p:sp>
        <p:nvSpPr>
          <p:cNvPr id="53" name="Rectangle 52"/>
          <p:cNvSpPr/>
          <p:nvPr/>
        </p:nvSpPr>
        <p:spPr>
          <a:xfrm>
            <a:off x="4932040" y="3378048"/>
            <a:ext cx="18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</a:t>
            </a:r>
            <a:r>
              <a:rPr lang="de-CH"/>
              <a:t>, </a:t>
            </a:r>
            <a:r>
              <a:rPr lang="de-CH" smtClean="0">
                <a:solidFill>
                  <a:srgbClr val="7030A0"/>
                </a:solidFill>
              </a:rPr>
              <a:t>user.name</a:t>
            </a:r>
            <a:r>
              <a:rPr lang="de-CH" smtClean="0"/>
              <a:t>}</a:t>
            </a:r>
            <a:endParaRPr lang="de-CH" dirty="0"/>
          </a:p>
        </p:txBody>
      </p:sp>
      <p:sp>
        <p:nvSpPr>
          <p:cNvPr id="56" name="Oval 55"/>
          <p:cNvSpPr/>
          <p:nvPr/>
        </p:nvSpPr>
        <p:spPr>
          <a:xfrm>
            <a:off x="5961475" y="2581284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188609" y="2473025"/>
            <a:ext cx="392924" cy="2165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18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4"/>
    </mc:Choice>
    <mc:Fallback xmlns="">
      <p:transition spd="slow" advTm="2839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763657" y="1231381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(parse, project)</a:t>
            </a:r>
            <a:endParaRPr lang="de-CH" sz="2000" dirty="0"/>
          </a:p>
        </p:txBody>
      </p:sp>
      <p:sp>
        <p:nvSpPr>
          <p:cNvPr id="58" name="Oval 57"/>
          <p:cNvSpPr/>
          <p:nvPr/>
        </p:nvSpPr>
        <p:spPr>
          <a:xfrm>
            <a:off x="5836429" y="1248000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(parse, project)</a:t>
            </a:r>
            <a:endParaRPr lang="de-CH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</a:t>
            </a:r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3835581" y="3764261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join</a:t>
            </a:r>
          </a:p>
        </p:txBody>
      </p:sp>
      <p:sp>
        <p:nvSpPr>
          <p:cNvPr id="6" name="Oval 5"/>
          <p:cNvSpPr/>
          <p:nvPr/>
        </p:nvSpPr>
        <p:spPr>
          <a:xfrm>
            <a:off x="1763687" y="2448235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(project)</a:t>
            </a:r>
            <a:endParaRPr lang="de-CH" sz="2000" dirty="0"/>
          </a:p>
        </p:txBody>
      </p:sp>
      <p:sp>
        <p:nvSpPr>
          <p:cNvPr id="9" name="Oval 8"/>
          <p:cNvSpPr/>
          <p:nvPr/>
        </p:nvSpPr>
        <p:spPr>
          <a:xfrm>
            <a:off x="3839041" y="5155334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  <a:endParaRPr lang="de-CH" sz="2000" dirty="0"/>
          </a:p>
        </p:txBody>
      </p:sp>
      <p:cxnSp>
        <p:nvCxnSpPr>
          <p:cNvPr id="10" name="Straight Arrow Connector 9"/>
          <p:cNvCxnSpPr>
            <a:stCxn id="6" idx="5"/>
            <a:endCxn id="5" idx="1"/>
          </p:cNvCxnSpPr>
          <p:nvPr/>
        </p:nvCxnSpPr>
        <p:spPr>
          <a:xfrm>
            <a:off x="3115867" y="3228724"/>
            <a:ext cx="929659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5059233" y="3228724"/>
            <a:ext cx="978857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9" idx="0"/>
          </p:cNvCxnSpPr>
          <p:nvPr/>
        </p:nvCxnSpPr>
        <p:spPr>
          <a:xfrm>
            <a:off x="4552380" y="4678661"/>
            <a:ext cx="3460" cy="4766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0398" y="4605598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(LogEvent, User))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8144916" y="60464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394929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LogEvent)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7580337" y="3394929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User)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98072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8172400" y="9883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15</a:t>
            </a:fld>
            <a:endParaRPr lang="de-CH" dirty="0"/>
          </a:p>
        </p:txBody>
      </p:sp>
      <p:cxnSp>
        <p:nvCxnSpPr>
          <p:cNvPr id="30" name="Straight Arrow Connector 29"/>
          <p:cNvCxnSpPr>
            <a:stCxn id="9" idx="4"/>
          </p:cNvCxnSpPr>
          <p:nvPr/>
        </p:nvCxnSpPr>
        <p:spPr>
          <a:xfrm flipH="1">
            <a:off x="4555839" y="6069734"/>
            <a:ext cx="1" cy="322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4"/>
            <a:endCxn id="6" idx="0"/>
          </p:cNvCxnSpPr>
          <p:nvPr/>
        </p:nvCxnSpPr>
        <p:spPr>
          <a:xfrm>
            <a:off x="2555747" y="2145781"/>
            <a:ext cx="29" cy="3024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89680" y="6073366"/>
            <a:ext cx="85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{string}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1763658" y="1231381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1" y="2145781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LogEvent)</a:t>
            </a:r>
            <a:endParaRPr lang="de-CH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1547664" y="1165394"/>
            <a:ext cx="447991" cy="1998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19672" y="4647897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CH" smtClean="0">
                <a:solidFill>
                  <a:prstClr val="black"/>
                </a:solidFill>
              </a:rPr>
              <a:t>{</a:t>
            </a:r>
            <a:r>
              <a:rPr lang="de-CH" smtClean="0">
                <a:solidFill>
                  <a:srgbClr val="0070C0"/>
                </a:solidFill>
              </a:rPr>
              <a:t>logevent.date</a:t>
            </a:r>
            <a:r>
              <a:rPr lang="de-CH" dirty="0" smtClean="0">
                <a:solidFill>
                  <a:prstClr val="black"/>
                </a:solidFill>
              </a:rPr>
              <a:t>, </a:t>
            </a:r>
            <a:r>
              <a:rPr lang="de-CH" dirty="0" smtClean="0">
                <a:solidFill>
                  <a:srgbClr val="7030A0"/>
                </a:solidFill>
              </a:rPr>
              <a:t>user.name</a:t>
            </a:r>
            <a:r>
              <a:rPr lang="de-CH" dirty="0" smtClean="0">
                <a:solidFill>
                  <a:prstClr val="black"/>
                </a:solidFill>
              </a:rPr>
              <a:t>}</a:t>
            </a:r>
            <a:endParaRPr lang="de-CH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27783" y="3378782"/>
            <a:ext cx="21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</a:t>
            </a:r>
            <a:r>
              <a:rPr lang="de-CH"/>
              <a:t>, </a:t>
            </a:r>
            <a:r>
              <a:rPr lang="de-CH" smtClean="0">
                <a:solidFill>
                  <a:srgbClr val="0070C0"/>
                </a:solidFill>
              </a:rPr>
              <a:t>logevent.date</a:t>
            </a:r>
            <a:r>
              <a:rPr lang="de-CH" dirty="0" smtClean="0"/>
              <a:t>}</a:t>
            </a:r>
            <a:endParaRPr lang="de-CH" dirty="0"/>
          </a:p>
        </p:txBody>
      </p:sp>
      <p:sp>
        <p:nvSpPr>
          <p:cNvPr id="53" name="Rectangle 52"/>
          <p:cNvSpPr/>
          <p:nvPr/>
        </p:nvSpPr>
        <p:spPr>
          <a:xfrm>
            <a:off x="4932040" y="3378048"/>
            <a:ext cx="18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</a:t>
            </a:r>
            <a:r>
              <a:rPr lang="de-CH"/>
              <a:t>, </a:t>
            </a:r>
            <a:r>
              <a:rPr lang="de-CH" smtClean="0">
                <a:solidFill>
                  <a:srgbClr val="7030A0"/>
                </a:solidFill>
              </a:rPr>
              <a:t>user.name</a:t>
            </a:r>
            <a:r>
              <a:rPr lang="de-CH" smtClean="0"/>
              <a:t>}</a:t>
            </a:r>
            <a:endParaRPr lang="de-CH" dirty="0"/>
          </a:p>
        </p:txBody>
      </p:sp>
      <p:sp>
        <p:nvSpPr>
          <p:cNvPr id="54" name="Oval 53"/>
          <p:cNvSpPr/>
          <p:nvPr/>
        </p:nvSpPr>
        <p:spPr>
          <a:xfrm>
            <a:off x="5836459" y="2464854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(project)</a:t>
            </a:r>
            <a:endParaRPr lang="de-CH" sz="2000" dirty="0"/>
          </a:p>
        </p:txBody>
      </p:sp>
      <p:cxnSp>
        <p:nvCxnSpPr>
          <p:cNvPr id="55" name="Straight Arrow Connector 54"/>
          <p:cNvCxnSpPr>
            <a:stCxn id="56" idx="4"/>
            <a:endCxn id="54" idx="0"/>
          </p:cNvCxnSpPr>
          <p:nvPr/>
        </p:nvCxnSpPr>
        <p:spPr>
          <a:xfrm>
            <a:off x="6628519" y="2162400"/>
            <a:ext cx="29" cy="3024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836430" y="1248000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cxnSp>
        <p:nvCxnSpPr>
          <p:cNvPr id="57" name="Straight Arrow Connector 56"/>
          <p:cNvCxnSpPr>
            <a:endCxn id="58" idx="7"/>
          </p:cNvCxnSpPr>
          <p:nvPr/>
        </p:nvCxnSpPr>
        <p:spPr>
          <a:xfrm flipH="1">
            <a:off x="7188609" y="1165394"/>
            <a:ext cx="392924" cy="2165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1533" y="2128961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User)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5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4"/>
    </mc:Choice>
    <mc:Fallback xmlns="">
      <p:transition spd="slow" advTm="2839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Compiler Optimizations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16</a:t>
            </a:fld>
            <a:endParaRPr lang="de-CH"/>
          </a:p>
        </p:txBody>
      </p:sp>
      <p:pic>
        <p:nvPicPr>
          <p:cNvPr id="1026" name="Picture 2" descr="Source: http://blog.jteam.nl/2009/08/04/introduction-to-hadoop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3" y="1901860"/>
            <a:ext cx="8258762" cy="383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29767" y="2564904"/>
            <a:ext cx="2833635" cy="3528392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 smtClean="0"/>
              <a:t>Reduce CPU Time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6156176" y="2564904"/>
            <a:ext cx="1260140" cy="3528392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/>
              <a:t>Reduce CPU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9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0"/>
    </mc:Choice>
    <mc:Fallback xmlns="">
      <p:transition spd="slow" advTm="49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Optimizations: Code Motion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26" y="3515661"/>
            <a:ext cx="8229600" cy="24091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becomes</a:t>
            </a:r>
          </a:p>
          <a:p>
            <a:pPr marL="0" indent="0" algn="ctr">
              <a:buNone/>
            </a:pP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724645" y="4221088"/>
            <a:ext cx="5904656" cy="17426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lvl="0" hangingPunct="0"/>
            <a:r>
              <a:rPr lang="en-US" sz="2800" b="1" i="0" u="none" strike="noStrike" kern="1200" dirty="0" err="1" smtClean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val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pattern </a:t>
            </a:r>
            <a:r>
              <a:rPr lang="en-US" sz="2800" b="1" i="0" u="none" strike="noStrike" kern="1200" dirty="0" smtClean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= </a:t>
            </a:r>
            <a:r>
              <a:rPr lang="en-US" sz="28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Pattern.compile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"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wiki"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)</a:t>
            </a:r>
            <a:endParaRPr lang="en-US" sz="2800" b="0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in.filter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(s</a:t>
            </a:r>
            <a:r>
              <a:rPr lang="en-US" sz="2800" b="1" i="0" u="none" strike="noStrike" kern="1200" dirty="0" smtClean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: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String </a:t>
            </a:r>
            <a:r>
              <a:rPr lang="en-US" sz="2800" b="1" i="0" u="none" strike="noStrike" kern="120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=&gt;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 </a:t>
            </a:r>
            <a:r>
              <a:rPr lang="en-US" sz="28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pattern.matcher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(s).</a:t>
            </a:r>
            <a:r>
              <a:rPr lang="en-US" sz="28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matches</a:t>
            </a: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)</a:t>
            </a:r>
            <a:endParaRPr lang="en-US" sz="2800" b="0" i="0" u="none" strike="noStrike" kern="1200" dirty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139" y="2708920"/>
            <a:ext cx="6176691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2800" dirty="0" smtClean="0">
                <a:latin typeface="Arial" pitchFamily="34" charset="0"/>
                <a:cs typeface="Arial" pitchFamily="34" charset="0"/>
              </a:rPr>
              <a:t>in.filter(s</a:t>
            </a:r>
            <a:r>
              <a:rPr lang="en-US" sz="2800" b="1" dirty="0" smtClean="0"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: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 String </a:t>
            </a:r>
            <a:r>
              <a:rPr lang="en-US" sz="2800" b="1" dirty="0"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=&gt;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 s.matches(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wiki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"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))</a:t>
            </a:r>
            <a:endParaRPr lang="de-CH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17</a:t>
            </a:fld>
            <a:endParaRPr lang="de-CH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Constant expressions out of functions and loops</a:t>
            </a:r>
          </a:p>
        </p:txBody>
      </p:sp>
    </p:spTree>
    <p:extLst>
      <p:ext uri="{BB962C8B-B14F-4D97-AF65-F5344CB8AC3E}">
        <p14:creationId xmlns:p14="http://schemas.microsoft.com/office/powerpoint/2010/main" val="17965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3"/>
    </mc:Choice>
    <mc:Fallback xmlns="">
      <p:transition spd="slow" advTm="5088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Optimizations: Code Motion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26" y="3515661"/>
            <a:ext cx="8229600" cy="24091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becomes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1571459" y="2276523"/>
            <a:ext cx="5339923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date = parse(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“31.08.2012"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Arial" pitchFamily="18"/>
                <a:cs typeface="Arial" pitchFamily="34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(today)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println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“VLDB “ 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+ date)</a:t>
            </a:r>
            <a:endParaRPr lang="de-CH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18</a:t>
            </a:fld>
            <a:endParaRPr lang="de-CH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Unused values inside conditionals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458" y="4365104"/>
            <a:ext cx="5404043" cy="18158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Arial" pitchFamily="18"/>
                <a:cs typeface="Arial" pitchFamily="34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(today)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  </a:t>
            </a:r>
            <a:r>
              <a:rPr lang="en-US" sz="2800" b="1" dirty="0" err="1" smtClean="0">
                <a:solidFill>
                  <a:srgbClr val="7F0055"/>
                </a:solidFill>
                <a:latin typeface="Arial" pitchFamily="18"/>
                <a:ea typeface="Droid Sans Fallback" pitchFamily="2"/>
                <a:cs typeface="Lohit Hindi" pitchFamily="2"/>
              </a:rPr>
              <a:t>val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date = parse(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“31.08.2012"</a:t>
            </a:r>
            <a:r>
              <a:rPr lang="de-CH" sz="2800" dirty="0" smtClean="0">
                <a:latin typeface="Arial" pitchFamily="34" charset="0"/>
                <a:cs typeface="Arial" pitchFamily="34" charset="0"/>
              </a:rPr>
              <a:t>))</a:t>
            </a:r>
            <a:endParaRPr lang="en-US" sz="2800" dirty="0" smtClean="0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println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ea typeface="Droid Sans Fallback" pitchFamily="2"/>
                <a:cs typeface="Arial" pitchFamily="34" charset="0"/>
              </a:rPr>
              <a:t>“VLDB “ 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Droid Sans Fallback" pitchFamily="2"/>
                <a:cs typeface="Lohit Hindi" pitchFamily="2"/>
              </a:rPr>
              <a:t>+ date)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itchFamily="18"/>
                <a:cs typeface="Arial" pitchFamily="34" charset="0"/>
              </a:rPr>
              <a:t>}</a:t>
            </a:r>
            <a:endParaRPr lang="de-CH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83"/>
    </mc:Choice>
    <mc:Fallback xmlns="">
      <p:transition spd="slow" advTm="5088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Optimizations: Loop Fusion</a:t>
            </a:r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851920" y="1885786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map</a:t>
            </a:r>
          </a:p>
          <a:p>
            <a:pPr algn="ctr"/>
            <a:r>
              <a:rPr lang="de-CH" sz="2000" dirty="0"/>
              <a:t>(parse)</a:t>
            </a:r>
          </a:p>
        </p:txBody>
      </p:sp>
      <p:sp>
        <p:nvSpPr>
          <p:cNvPr id="8" name="Oval 7"/>
          <p:cNvSpPr/>
          <p:nvPr/>
        </p:nvSpPr>
        <p:spPr>
          <a:xfrm>
            <a:off x="3851920" y="3318520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filter</a:t>
            </a:r>
            <a:endParaRPr lang="de-CH" dirty="0"/>
          </a:p>
        </p:txBody>
      </p:sp>
      <p:sp>
        <p:nvSpPr>
          <p:cNvPr id="9" name="Oval 8"/>
          <p:cNvSpPr/>
          <p:nvPr/>
        </p:nvSpPr>
        <p:spPr>
          <a:xfrm>
            <a:off x="3851920" y="4653136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map</a:t>
            </a:r>
          </a:p>
          <a:p>
            <a:pPr algn="ctr"/>
            <a:r>
              <a:rPr lang="de-CH" sz="2000" dirty="0"/>
              <a:t>(tuple)</a:t>
            </a:r>
          </a:p>
        </p:txBody>
      </p:sp>
      <p:cxnSp>
        <p:nvCxnSpPr>
          <p:cNvPr id="11" name="Straight Arrow Connector 10"/>
          <p:cNvCxnSpPr>
            <a:stCxn id="4" idx="4"/>
            <a:endCxn id="8" idx="0"/>
          </p:cNvCxnSpPr>
          <p:nvPr/>
        </p:nvCxnSpPr>
        <p:spPr>
          <a:xfrm>
            <a:off x="4568719" y="2800186"/>
            <a:ext cx="0" cy="5183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>
            <a:off x="4568719" y="4232920"/>
            <a:ext cx="0" cy="4202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308579" y="2858735"/>
            <a:ext cx="2520280" cy="1772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flatMap</a:t>
            </a:r>
          </a:p>
          <a:p>
            <a:pPr algn="ctr"/>
            <a:r>
              <a:rPr lang="de-CH" sz="2000" dirty="0"/>
              <a:t>(parse, filter, tuple)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72400" y="136198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33" name="TextBox 32"/>
          <p:cNvSpPr txBox="1"/>
          <p:nvPr/>
        </p:nvSpPr>
        <p:spPr>
          <a:xfrm>
            <a:off x="7869606" y="2682170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LogEvent</a:t>
            </a:r>
            <a:endParaRPr lang="de-CH" dirty="0"/>
          </a:p>
        </p:txBody>
      </p:sp>
      <p:sp>
        <p:nvSpPr>
          <p:cNvPr id="34" name="TextBox 33"/>
          <p:cNvSpPr txBox="1"/>
          <p:nvPr/>
        </p:nvSpPr>
        <p:spPr>
          <a:xfrm>
            <a:off x="7869561" y="4443028"/>
            <a:ext cx="10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LogEvent</a:t>
            </a:r>
            <a:endParaRPr lang="de-CH" dirty="0"/>
          </a:p>
        </p:txBody>
      </p:sp>
      <p:sp>
        <p:nvSpPr>
          <p:cNvPr id="35" name="TextBox 34"/>
          <p:cNvSpPr txBox="1"/>
          <p:nvPr/>
        </p:nvSpPr>
        <p:spPr>
          <a:xfrm>
            <a:off x="7164881" y="5567536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(Long, LogEvent)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19</a:t>
            </a:fld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7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11"/>
    </mc:Choice>
    <mc:Fallback xmlns="">
      <p:transition spd="slow" advTm="40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86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0052 -0.213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69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25" grpId="0" animBg="1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simplified big data processing</a:t>
            </a:r>
          </a:p>
          <a:p>
            <a:r>
              <a:rPr lang="en-US" dirty="0" smtClean="0"/>
              <a:t>Low level programming model</a:t>
            </a:r>
          </a:p>
          <a:p>
            <a:pPr lvl="1"/>
            <a:r>
              <a:rPr lang="en-US" dirty="0" smtClean="0"/>
              <a:t>Complex pipelines, low level code</a:t>
            </a:r>
          </a:p>
          <a:p>
            <a:pPr lvl="1"/>
            <a:r>
              <a:rPr lang="en-US" dirty="0" smtClean="0"/>
              <a:t>Joins are hard to write</a:t>
            </a:r>
          </a:p>
          <a:p>
            <a:pPr lvl="1"/>
            <a:r>
              <a:rPr lang="en-US" dirty="0" smtClean="0"/>
              <a:t>Hand written relational optimizations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</a:t>
            </a:fld>
            <a:endParaRPr lang="de-CH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5157192"/>
            <a:ext cx="799288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600" dirty="0" smtClean="0"/>
              <a:t>Hard to write and maintain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54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763657" y="1231381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(parse, project)</a:t>
            </a:r>
            <a:endParaRPr lang="de-CH" sz="2000" dirty="0"/>
          </a:p>
        </p:txBody>
      </p:sp>
      <p:sp>
        <p:nvSpPr>
          <p:cNvPr id="58" name="Oval 57"/>
          <p:cNvSpPr/>
          <p:nvPr/>
        </p:nvSpPr>
        <p:spPr>
          <a:xfrm>
            <a:off x="5836429" y="1248000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(parse, project)</a:t>
            </a:r>
            <a:endParaRPr lang="de-CH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 with Fusion</a:t>
            </a:r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3835581" y="3764261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join</a:t>
            </a:r>
          </a:p>
        </p:txBody>
      </p:sp>
      <p:sp>
        <p:nvSpPr>
          <p:cNvPr id="6" name="Oval 5"/>
          <p:cNvSpPr/>
          <p:nvPr/>
        </p:nvSpPr>
        <p:spPr>
          <a:xfrm>
            <a:off x="1763687" y="2448235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(project)</a:t>
            </a:r>
            <a:endParaRPr lang="de-CH" sz="2000" dirty="0"/>
          </a:p>
        </p:txBody>
      </p:sp>
      <p:sp>
        <p:nvSpPr>
          <p:cNvPr id="9" name="Oval 8"/>
          <p:cNvSpPr/>
          <p:nvPr/>
        </p:nvSpPr>
        <p:spPr>
          <a:xfrm>
            <a:off x="3839041" y="5155334"/>
            <a:ext cx="14335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  <a:endParaRPr lang="de-CH" sz="2000" dirty="0"/>
          </a:p>
        </p:txBody>
      </p:sp>
      <p:cxnSp>
        <p:nvCxnSpPr>
          <p:cNvPr id="10" name="Straight Arrow Connector 9"/>
          <p:cNvCxnSpPr>
            <a:stCxn id="6" idx="5"/>
            <a:endCxn id="5" idx="1"/>
          </p:cNvCxnSpPr>
          <p:nvPr/>
        </p:nvCxnSpPr>
        <p:spPr>
          <a:xfrm>
            <a:off x="3115867" y="3228724"/>
            <a:ext cx="929659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5059233" y="3228724"/>
            <a:ext cx="978857" cy="6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9" idx="0"/>
          </p:cNvCxnSpPr>
          <p:nvPr/>
        </p:nvCxnSpPr>
        <p:spPr>
          <a:xfrm>
            <a:off x="4552380" y="4678661"/>
            <a:ext cx="3460" cy="4766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0398" y="4605598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(LogEvent, User))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8144916" y="604645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394929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LogEvent)</a:t>
            </a:r>
            <a:endParaRPr lang="de-CH" dirty="0"/>
          </a:p>
        </p:txBody>
      </p:sp>
      <p:sp>
        <p:nvSpPr>
          <p:cNvPr id="27" name="TextBox 26"/>
          <p:cNvSpPr txBox="1"/>
          <p:nvPr/>
        </p:nvSpPr>
        <p:spPr>
          <a:xfrm>
            <a:off x="7580337" y="3394929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User)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98072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8172400" y="9883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30" name="Straight Arrow Connector 29"/>
          <p:cNvCxnSpPr>
            <a:stCxn id="9" idx="4"/>
          </p:cNvCxnSpPr>
          <p:nvPr/>
        </p:nvCxnSpPr>
        <p:spPr>
          <a:xfrm flipH="1">
            <a:off x="4555839" y="6069734"/>
            <a:ext cx="1" cy="322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4"/>
            <a:endCxn id="6" idx="0"/>
          </p:cNvCxnSpPr>
          <p:nvPr/>
        </p:nvCxnSpPr>
        <p:spPr>
          <a:xfrm>
            <a:off x="2555747" y="2145781"/>
            <a:ext cx="29" cy="3024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89680" y="6073366"/>
            <a:ext cx="85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{string}</a:t>
            </a:r>
            <a:endParaRPr lang="de-CH" dirty="0"/>
          </a:p>
        </p:txBody>
      </p:sp>
      <p:sp>
        <p:nvSpPr>
          <p:cNvPr id="34" name="Oval 33"/>
          <p:cNvSpPr/>
          <p:nvPr/>
        </p:nvSpPr>
        <p:spPr>
          <a:xfrm>
            <a:off x="1763658" y="1231381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79511" y="2145781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LogEvent)</a:t>
            </a:r>
            <a:endParaRPr lang="de-CH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1547664" y="1165394"/>
            <a:ext cx="447991" cy="1998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19672" y="4647897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CH" smtClean="0">
                <a:solidFill>
                  <a:prstClr val="black"/>
                </a:solidFill>
              </a:rPr>
              <a:t>{</a:t>
            </a:r>
            <a:r>
              <a:rPr lang="de-CH" smtClean="0">
                <a:solidFill>
                  <a:srgbClr val="0070C0"/>
                </a:solidFill>
              </a:rPr>
              <a:t>logevent.date</a:t>
            </a:r>
            <a:r>
              <a:rPr lang="de-CH" dirty="0" smtClean="0">
                <a:solidFill>
                  <a:prstClr val="black"/>
                </a:solidFill>
              </a:rPr>
              <a:t>, </a:t>
            </a:r>
            <a:r>
              <a:rPr lang="de-CH" dirty="0" smtClean="0">
                <a:solidFill>
                  <a:srgbClr val="7030A0"/>
                </a:solidFill>
              </a:rPr>
              <a:t>user.name</a:t>
            </a:r>
            <a:r>
              <a:rPr lang="de-CH" dirty="0" smtClean="0">
                <a:solidFill>
                  <a:prstClr val="black"/>
                </a:solidFill>
              </a:rPr>
              <a:t>}</a:t>
            </a:r>
            <a:endParaRPr lang="de-CH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27783" y="3378782"/>
            <a:ext cx="213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</a:t>
            </a:r>
            <a:r>
              <a:rPr lang="de-CH"/>
              <a:t>, </a:t>
            </a:r>
            <a:r>
              <a:rPr lang="de-CH" smtClean="0">
                <a:solidFill>
                  <a:srgbClr val="0070C0"/>
                </a:solidFill>
              </a:rPr>
              <a:t>logevent.date</a:t>
            </a:r>
            <a:r>
              <a:rPr lang="de-CH" dirty="0" smtClean="0"/>
              <a:t>}</a:t>
            </a:r>
            <a:endParaRPr lang="de-CH" dirty="0"/>
          </a:p>
        </p:txBody>
      </p:sp>
      <p:sp>
        <p:nvSpPr>
          <p:cNvPr id="53" name="Rectangle 52"/>
          <p:cNvSpPr/>
          <p:nvPr/>
        </p:nvSpPr>
        <p:spPr>
          <a:xfrm>
            <a:off x="4932040" y="3378048"/>
            <a:ext cx="18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{long</a:t>
            </a:r>
            <a:r>
              <a:rPr lang="de-CH"/>
              <a:t>, </a:t>
            </a:r>
            <a:r>
              <a:rPr lang="de-CH" smtClean="0">
                <a:solidFill>
                  <a:srgbClr val="7030A0"/>
                </a:solidFill>
              </a:rPr>
              <a:t>user.name</a:t>
            </a:r>
            <a:r>
              <a:rPr lang="de-CH" smtClean="0"/>
              <a:t>}</a:t>
            </a:r>
            <a:endParaRPr lang="de-CH" dirty="0"/>
          </a:p>
        </p:txBody>
      </p:sp>
      <p:sp>
        <p:nvSpPr>
          <p:cNvPr id="54" name="Oval 53"/>
          <p:cNvSpPr/>
          <p:nvPr/>
        </p:nvSpPr>
        <p:spPr>
          <a:xfrm>
            <a:off x="5836459" y="2464854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(project)</a:t>
            </a:r>
            <a:endParaRPr lang="de-CH" sz="2000" dirty="0"/>
          </a:p>
        </p:txBody>
      </p:sp>
      <p:cxnSp>
        <p:nvCxnSpPr>
          <p:cNvPr id="55" name="Straight Arrow Connector 54"/>
          <p:cNvCxnSpPr>
            <a:stCxn id="56" idx="4"/>
            <a:endCxn id="54" idx="0"/>
          </p:cNvCxnSpPr>
          <p:nvPr/>
        </p:nvCxnSpPr>
        <p:spPr>
          <a:xfrm>
            <a:off x="6628519" y="2162400"/>
            <a:ext cx="29" cy="3024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836430" y="1248000"/>
            <a:ext cx="158417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map</a:t>
            </a:r>
          </a:p>
          <a:p>
            <a:pPr algn="ctr"/>
            <a:r>
              <a:rPr lang="de-CH" sz="2000" dirty="0" smtClean="0"/>
              <a:t>(parse)</a:t>
            </a:r>
            <a:endParaRPr lang="de-CH" sz="2000" dirty="0"/>
          </a:p>
        </p:txBody>
      </p:sp>
      <p:cxnSp>
        <p:nvCxnSpPr>
          <p:cNvPr id="57" name="Straight Arrow Connector 56"/>
          <p:cNvCxnSpPr>
            <a:endCxn id="58" idx="7"/>
          </p:cNvCxnSpPr>
          <p:nvPr/>
        </p:nvCxnSpPr>
        <p:spPr>
          <a:xfrm flipH="1">
            <a:off x="7188609" y="1165394"/>
            <a:ext cx="392924" cy="2165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1533" y="2128961"/>
            <a:ext cx="132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</a:t>
            </a:r>
            <a:r>
              <a:rPr lang="de-CH" smtClean="0"/>
              <a:t>, User)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5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4"/>
    </mc:Choice>
    <mc:Fallback xmlns="">
      <p:transition spd="slow" advTm="2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18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3.88889E-6 0.180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7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00312 0.181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180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3.88889E-6 0.180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0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9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-4.81481E-6 L 0.00312 0.18195 " pathEditMode="relative" rAng="0" ptsTypes="AA">
                                      <p:cBhvr>
                                        <p:cTn id="40" dur="1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9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8" grpId="0" animBg="1"/>
      <p:bldP spid="58" grpId="1" animBg="1"/>
      <p:bldP spid="6" grpId="0" animBg="1"/>
      <p:bldP spid="34" grpId="0" animBg="1"/>
      <p:bldP spid="34" grpId="1" animBg="1"/>
      <p:bldP spid="36" grpId="0"/>
      <p:bldP spid="54" grpId="0" animBg="1"/>
      <p:bldP spid="56" grpId="0" animBg="1"/>
      <p:bldP spid="56" grpId="1" animBg="1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Optimizations: Regular Expressions</a:t>
            </a:r>
            <a:endParaRPr lang="de-CH" dirty="0"/>
          </a:p>
        </p:txBody>
      </p:sp>
      <p:grpSp>
        <p:nvGrpSpPr>
          <p:cNvPr id="9" name="Group 8"/>
          <p:cNvGrpSpPr/>
          <p:nvPr/>
        </p:nvGrpSpPr>
        <p:grpSpPr>
          <a:xfrm>
            <a:off x="1331640" y="4577509"/>
            <a:ext cx="6998041" cy="1782115"/>
            <a:chOff x="1331640" y="4577509"/>
            <a:chExt cx="6998041" cy="1782115"/>
          </a:xfrm>
        </p:grpSpPr>
        <p:sp>
          <p:nvSpPr>
            <p:cNvPr id="5" name="Rounded Rectangle 4"/>
            <p:cNvSpPr/>
            <p:nvPr/>
          </p:nvSpPr>
          <p:spPr>
            <a:xfrm>
              <a:off x="1331640" y="5445224"/>
              <a:ext cx="1728192" cy="914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Java Regex</a:t>
              </a:r>
              <a:endParaRPr lang="de-CH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23927" y="5424129"/>
              <a:ext cx="1728192" cy="914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Automaton</a:t>
              </a:r>
              <a:endParaRPr lang="de-CH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88224" y="5445224"/>
              <a:ext cx="1741457" cy="9144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Fast Splitter</a:t>
              </a:r>
              <a:endParaRPr lang="de-CH" sz="2400" dirty="0"/>
            </a:p>
          </p:txBody>
        </p:sp>
        <p:cxnSp>
          <p:nvCxnSpPr>
            <p:cNvPr id="11" name="Straight Arrow Connector 10"/>
            <p:cNvCxnSpPr>
              <a:stCxn id="4" idx="3"/>
              <a:endCxn id="5" idx="0"/>
            </p:cNvCxnSpPr>
            <p:nvPr/>
          </p:nvCxnSpPr>
          <p:spPr>
            <a:xfrm flipH="1">
              <a:off x="2195736" y="4577509"/>
              <a:ext cx="1451337" cy="867715"/>
            </a:xfrm>
            <a:prstGeom prst="straightConnector1">
              <a:avLst/>
            </a:prstGeom>
            <a:ln w="31750" cmpd="sng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6" idx="0"/>
            </p:cNvCxnSpPr>
            <p:nvPr/>
          </p:nvCxnSpPr>
          <p:spPr>
            <a:xfrm flipH="1">
              <a:off x="4788023" y="4725144"/>
              <a:ext cx="1" cy="698985"/>
            </a:xfrm>
            <a:prstGeom prst="straightConnector1">
              <a:avLst/>
            </a:prstGeom>
            <a:ln w="31750" cmpd="sng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5"/>
              <a:endCxn id="7" idx="0"/>
            </p:cNvCxnSpPr>
            <p:nvPr/>
          </p:nvCxnSpPr>
          <p:spPr>
            <a:xfrm>
              <a:off x="5928974" y="4577509"/>
              <a:ext cx="1529979" cy="867715"/>
            </a:xfrm>
            <a:prstGeom prst="straightConnector1">
              <a:avLst/>
            </a:prstGeom>
            <a:ln w="31750" cmpd="sng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627784" y="1988840"/>
            <a:ext cx="432048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matches / split / </a:t>
            </a:r>
            <a:r>
              <a:rPr lang="en-US" sz="2400" dirty="0" err="1" smtClean="0"/>
              <a:t>replaceAll</a:t>
            </a:r>
            <a:endParaRPr lang="de-CH" dirty="0"/>
          </a:p>
        </p:txBody>
      </p:sp>
      <p:grpSp>
        <p:nvGrpSpPr>
          <p:cNvPr id="10" name="Group 9"/>
          <p:cNvGrpSpPr/>
          <p:nvPr/>
        </p:nvGrpSpPr>
        <p:grpSpPr>
          <a:xfrm>
            <a:off x="670707" y="2903240"/>
            <a:ext cx="5730864" cy="1821904"/>
            <a:chOff x="670707" y="2903240"/>
            <a:chExt cx="5730864" cy="1821904"/>
          </a:xfrm>
        </p:grpSpPr>
        <p:cxnSp>
          <p:nvCxnSpPr>
            <p:cNvPr id="47" name="Straight Arrow Connector 46"/>
            <p:cNvCxnSpPr>
              <a:stCxn id="34" idx="2"/>
              <a:endCxn id="4" idx="0"/>
            </p:cNvCxnSpPr>
            <p:nvPr/>
          </p:nvCxnSpPr>
          <p:spPr>
            <a:xfrm>
              <a:off x="4788024" y="2903240"/>
              <a:ext cx="0" cy="813792"/>
            </a:xfrm>
            <a:prstGeom prst="straightConnector1">
              <a:avLst/>
            </a:prstGeom>
            <a:ln w="31750" cmpd="sng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70707" y="3717032"/>
              <a:ext cx="5730864" cy="1008112"/>
              <a:chOff x="670707" y="3717032"/>
              <a:chExt cx="5730864" cy="100811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74476" y="3717032"/>
                <a:ext cx="3227095" cy="10081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RegexFrontend</a:t>
                </a:r>
                <a:endParaRPr lang="de-CH" sz="2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707" y="3763888"/>
                <a:ext cx="1224136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Regex Pattern</a:t>
                </a:r>
                <a:endParaRPr lang="de-CH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47982" y="3763888"/>
                <a:ext cx="773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</a:t>
                </a:r>
                <a:endParaRPr lang="de-CH" dirty="0"/>
              </a:p>
            </p:txBody>
          </p:sp>
          <p:cxnSp>
            <p:nvCxnSpPr>
              <p:cNvPr id="50" name="Straight Arrow Connector 49"/>
              <p:cNvCxnSpPr>
                <a:stCxn id="26" idx="3"/>
                <a:endCxn id="4" idx="2"/>
              </p:cNvCxnSpPr>
              <p:nvPr/>
            </p:nvCxnSpPr>
            <p:spPr>
              <a:xfrm>
                <a:off x="1894843" y="4221088"/>
                <a:ext cx="1279633" cy="0"/>
              </a:xfrm>
              <a:prstGeom prst="straightConnector1">
                <a:avLst/>
              </a:prstGeom>
              <a:ln w="31750" cmpd="sng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93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43"/>
    </mc:Choice>
    <mc:Fallback xmlns="">
      <p:transition spd="slow" advTm="57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Optimizations: Mapper </a:t>
            </a:r>
            <a:r>
              <a:rPr lang="en-US" dirty="0"/>
              <a:t>of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22</a:t>
            </a:fld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851920" y="5603304"/>
            <a:ext cx="1433597" cy="914400"/>
          </a:xfrm>
          <a:prstGeom prst="ellipse">
            <a:avLst/>
          </a:prstGeom>
          <a:solidFill>
            <a:srgbClr val="18F6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(tuple)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63755" y="2543200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9217" y="4881491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956" y="2781536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</a:rPr>
              <a:t>filter</a:t>
            </a:r>
            <a:endParaRPr lang="de-CH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>
            <a:off x="4563755" y="3695936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51920" y="3934272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2678" y="5373216"/>
            <a:ext cx="1730" cy="2308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51920" y="1628800"/>
            <a:ext cx="1433597" cy="914400"/>
          </a:xfrm>
          <a:prstGeom prst="ellipse">
            <a:avLst/>
          </a:prstGeom>
          <a:solidFill>
            <a:srgbClr val="F80A6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(parse)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0744" y="5000659"/>
            <a:ext cx="15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(3 more filters)</a:t>
            </a:r>
            <a:endParaRPr lang="de-CH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54407" y="1390464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8718" y="6529833"/>
            <a:ext cx="1730" cy="230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6391343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(Long, LineItem)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3249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247770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5303971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249660" y="3630438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1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Optimizations: Mapper of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65168" y="6333902"/>
            <a:ext cx="2133600" cy="365125"/>
          </a:xfrm>
        </p:spPr>
        <p:txBody>
          <a:bodyPr/>
          <a:lstStyle/>
          <a:p>
            <a:fld id="{BBCC0717-3AFA-459E-8745-8D6601B2D84C}" type="slidenum">
              <a:rPr lang="de-CH" smtClean="0"/>
              <a:t>23</a:t>
            </a:fld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152"/>
            <a:ext cx="7265780" cy="5449335"/>
          </a:xfrm>
        </p:spPr>
      </p:pic>
      <p:sp>
        <p:nvSpPr>
          <p:cNvPr id="10" name="TextBox 9"/>
          <p:cNvSpPr txBox="1"/>
          <p:nvPr/>
        </p:nvSpPr>
        <p:spPr>
          <a:xfrm>
            <a:off x="3635896" y="1348483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Projection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71999" y="134848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Loop Fusion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32670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Unoptimized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92656" y="647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Fields: 16 / 16		      5 / 16		    	1 – 5 / 1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3203848" y="1314015"/>
            <a:ext cx="2376264" cy="5498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5796136" y="1326704"/>
            <a:ext cx="2376264" cy="552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012160" y="4803854"/>
            <a:ext cx="2160240" cy="457200"/>
          </a:xfrm>
          <a:prstGeom prst="rect">
            <a:avLst/>
          </a:prstGeom>
          <a:solidFill>
            <a:srgbClr val="F80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Parsing</a:t>
            </a:r>
            <a:endParaRPr lang="de-CH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160" y="5261054"/>
            <a:ext cx="2160240" cy="457200"/>
          </a:xfrm>
          <a:prstGeom prst="rect">
            <a:avLst/>
          </a:prstGeom>
          <a:solidFill>
            <a:srgbClr val="7B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Filtering</a:t>
            </a:r>
            <a:endParaRPr lang="de-CH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160" y="5718254"/>
            <a:ext cx="2160240" cy="457200"/>
          </a:xfrm>
          <a:prstGeom prst="rect">
            <a:avLst/>
          </a:prstGeom>
          <a:solidFill>
            <a:srgbClr val="18F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Creating Tuple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05"/>
    </mc:Choice>
    <mc:Fallback xmlns="">
      <p:transition spd="slow" advTm="86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Integration</a:t>
            </a:r>
          </a:p>
          <a:p>
            <a:r>
              <a:rPr lang="en-US" dirty="0" smtClean="0"/>
              <a:t>Optimizations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Word Count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TPCH Q12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Extensibility</a:t>
            </a:r>
          </a:p>
          <a:p>
            <a:r>
              <a:rPr lang="en-US" dirty="0"/>
              <a:t>Future Work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148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2"/>
    </mc:Choice>
    <mc:Fallback xmlns="">
      <p:transition spd="slow" advTm="1769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Setup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EC2 Cloud</a:t>
            </a:r>
          </a:p>
          <a:p>
            <a:r>
              <a:rPr lang="en-US" dirty="0" smtClean="0"/>
              <a:t>21 EC2 m1.large nodes (1 master, 20 slaves)</a:t>
            </a:r>
          </a:p>
          <a:p>
            <a:pPr lvl="1"/>
            <a:r>
              <a:rPr lang="en-US" dirty="0" smtClean="0"/>
              <a:t>7.5 Gb Ram</a:t>
            </a:r>
          </a:p>
          <a:p>
            <a:pPr lvl="1"/>
            <a:r>
              <a:rPr lang="en-US" dirty="0" smtClean="0"/>
              <a:t>2 Cores</a:t>
            </a:r>
          </a:p>
          <a:p>
            <a:pPr lvl="1"/>
            <a:r>
              <a:rPr lang="en-US" dirty="0" smtClean="0"/>
              <a:t>2 Hard disks</a:t>
            </a:r>
            <a:endParaRPr lang="de-CH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network connection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distribution cd3u4</a:t>
            </a:r>
          </a:p>
          <a:p>
            <a:r>
              <a:rPr lang="en-US" dirty="0" smtClean="0"/>
              <a:t>Latest Spark 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1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7"/>
    </mc:Choice>
    <mc:Fallback xmlns="">
      <p:transition spd="slow" advTm="1672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Word Count with Parsing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parsing with 5 regular expressions</a:t>
            </a:r>
          </a:p>
          <a:p>
            <a:r>
              <a:rPr lang="en-US" dirty="0" smtClean="0"/>
              <a:t>Input</a:t>
            </a:r>
            <a:r>
              <a:rPr lang="en-US" smtClean="0"/>
              <a:t>: 124 </a:t>
            </a:r>
            <a:r>
              <a:rPr lang="en-US" dirty="0" smtClean="0"/>
              <a:t>Gb Wikipedia articles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26</a:t>
            </a:fld>
            <a:endParaRPr lang="de-CH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180031"/>
              </p:ext>
            </p:extLst>
          </p:nvPr>
        </p:nvGraphicFramePr>
        <p:xfrm>
          <a:off x="611560" y="2780928"/>
          <a:ext cx="784887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6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96"/>
    </mc:Choice>
    <mc:Fallback xmlns="">
      <p:transition spd="slow" advTm="3199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TPCH Q12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  <a:r>
              <a:rPr lang="en-US" dirty="0" err="1" smtClean="0"/>
              <a:t>dbgen</a:t>
            </a:r>
            <a:r>
              <a:rPr lang="en-US" dirty="0" smtClean="0"/>
              <a:t> with scaling factor 200 (~ 200Gb)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27</a:t>
            </a:fld>
            <a:endParaRPr lang="de-CH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87448"/>
              </p:ext>
            </p:extLst>
          </p:nvPr>
        </p:nvGraphicFramePr>
        <p:xfrm>
          <a:off x="1043608" y="2348880"/>
          <a:ext cx="691276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87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19"/>
    </mc:Choice>
    <mc:Fallback xmlns="">
      <p:transition spd="slow" advTm="3691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Pig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28</a:t>
            </a:fld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750290"/>
              </p:ext>
            </p:extLst>
          </p:nvPr>
        </p:nvGraphicFramePr>
        <p:xfrm>
          <a:off x="467544" y="1714500"/>
          <a:ext cx="8208912" cy="445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84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70"/>
    </mc:Choice>
    <mc:Fallback xmlns="">
      <p:transition spd="slow" advTm="5067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Extensibility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Crunch </a:t>
            </a:r>
            <a:r>
              <a:rPr lang="en-US" dirty="0"/>
              <a:t>backend: One week of </a:t>
            </a:r>
            <a:r>
              <a:rPr lang="en-US" dirty="0" smtClean="0"/>
              <a:t>effort</a:t>
            </a:r>
          </a:p>
          <a:p>
            <a:pPr lvl="1"/>
            <a:r>
              <a:rPr lang="en-US" dirty="0"/>
              <a:t>Code generation around 400 lines of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Vector extension for k-means</a:t>
            </a:r>
          </a:p>
          <a:p>
            <a:pPr lvl="1"/>
            <a:r>
              <a:rPr lang="en-US" dirty="0" smtClean="0"/>
              <a:t>Less than a day effort</a:t>
            </a:r>
          </a:p>
          <a:p>
            <a:pPr lvl="1"/>
            <a:r>
              <a:rPr lang="en-US" dirty="0" smtClean="0"/>
              <a:t>~ 200 lines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50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19"/>
    </mc:Choice>
    <mc:Fallback xmlns="">
      <p:transition spd="slow" advTm="361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340968"/>
          </a:xfrm>
        </p:spPr>
        <p:txBody>
          <a:bodyPr/>
          <a:lstStyle/>
          <a:p>
            <a:r>
              <a:rPr lang="en-US" dirty="0" smtClean="0"/>
              <a:t>Dryad/LINQ and Flume Java frameworks</a:t>
            </a:r>
          </a:p>
          <a:p>
            <a:pPr lvl="1"/>
            <a:r>
              <a:rPr lang="en-US" dirty="0" smtClean="0"/>
              <a:t>High level interface</a:t>
            </a:r>
          </a:p>
          <a:p>
            <a:pPr lvl="1"/>
            <a:r>
              <a:rPr lang="en-US" dirty="0" smtClean="0"/>
              <a:t>Language integration</a:t>
            </a:r>
          </a:p>
          <a:p>
            <a:r>
              <a:rPr lang="en-US" dirty="0" smtClean="0"/>
              <a:t>Limited knowledge about program structure</a:t>
            </a:r>
          </a:p>
          <a:p>
            <a:pPr lvl="1"/>
            <a:r>
              <a:rPr lang="en-US" dirty="0" smtClean="0"/>
              <a:t>Relational optimizations hard</a:t>
            </a:r>
          </a:p>
          <a:p>
            <a:pPr lvl="1"/>
            <a:r>
              <a:rPr lang="en-US" dirty="0" smtClean="0"/>
              <a:t>Suboptimal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</a:t>
            </a:fld>
            <a:endParaRPr lang="de-CH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5157192"/>
            <a:ext cx="799288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600" dirty="0" smtClean="0"/>
              <a:t>Performance penalty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12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relational optimizations</a:t>
            </a:r>
          </a:p>
          <a:p>
            <a:pPr lvl="1"/>
            <a:r>
              <a:rPr lang="en-US" dirty="0" smtClean="0"/>
              <a:t>Cost based join reordering</a:t>
            </a:r>
          </a:p>
          <a:p>
            <a:pPr lvl="1"/>
            <a:r>
              <a:rPr lang="en-US" dirty="0" smtClean="0"/>
              <a:t>Predicate pushdown </a:t>
            </a:r>
          </a:p>
          <a:p>
            <a:pPr lvl="1"/>
            <a:r>
              <a:rPr lang="en-US" dirty="0" smtClean="0"/>
              <a:t>Use indexes</a:t>
            </a:r>
          </a:p>
          <a:p>
            <a:r>
              <a:rPr lang="en-US" dirty="0" smtClean="0"/>
              <a:t>Integrate with other DSLs</a:t>
            </a:r>
          </a:p>
          <a:p>
            <a:pPr lvl="1"/>
            <a:r>
              <a:rPr lang="en-US" dirty="0" smtClean="0"/>
              <a:t>Regular Expressions DSL</a:t>
            </a:r>
          </a:p>
          <a:p>
            <a:pPr lvl="1"/>
            <a:r>
              <a:rPr lang="en-US" dirty="0" smtClean="0"/>
              <a:t>XML Parsing DSL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6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41"/>
    </mc:Choice>
    <mc:Fallback xmlns="">
      <p:transition spd="slow" advTm="4834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31</a:t>
            </a:fld>
            <a:endParaRPr lang="de-CH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/>
          <a:lstStyle/>
          <a:p>
            <a:r>
              <a:rPr lang="en-US" dirty="0" smtClean="0"/>
              <a:t>Compiler optimizations are relevant in </a:t>
            </a:r>
            <a:r>
              <a:rPr lang="en-US" dirty="0" err="1" smtClean="0"/>
              <a:t>MapReduce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Developed Jet</a:t>
            </a:r>
          </a:p>
          <a:p>
            <a:pPr lvl="1"/>
            <a:r>
              <a:rPr lang="en-US" dirty="0"/>
              <a:t>Declarative, high level interface</a:t>
            </a:r>
          </a:p>
          <a:p>
            <a:pPr lvl="1"/>
            <a:r>
              <a:rPr lang="en-US" dirty="0"/>
              <a:t>General (loops, conditionals, classes)</a:t>
            </a:r>
          </a:p>
          <a:p>
            <a:pPr lvl="1"/>
            <a:r>
              <a:rPr lang="en-US" dirty="0"/>
              <a:t>Language integration</a:t>
            </a:r>
          </a:p>
          <a:p>
            <a:pPr lvl="1"/>
            <a:r>
              <a:rPr lang="en-US" dirty="0"/>
              <a:t>Relational optimizations</a:t>
            </a:r>
          </a:p>
          <a:p>
            <a:pPr lvl="1"/>
            <a:r>
              <a:rPr lang="en-US" dirty="0" smtClean="0"/>
              <a:t>Extensible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5444241"/>
            <a:ext cx="230425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5"/>
    </mc:Choice>
    <mc:Fallback xmlns="">
      <p:transition spd="slow" advTm="16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8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Background: LMS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Framework for writing DSL’s</a:t>
            </a:r>
          </a:p>
          <a:p>
            <a:r>
              <a:rPr lang="de-CH" dirty="0"/>
              <a:t>Basis for </a:t>
            </a:r>
            <a:r>
              <a:rPr lang="de-CH" dirty="0" smtClean="0"/>
              <a:t>Jet</a:t>
            </a:r>
          </a:p>
          <a:p>
            <a:r>
              <a:rPr lang="en-US" dirty="0" smtClean="0"/>
              <a:t>Deeply embedded </a:t>
            </a:r>
            <a:r>
              <a:rPr lang="en-US" dirty="0"/>
              <a:t>in </a:t>
            </a:r>
            <a:r>
              <a:rPr lang="en-US" dirty="0" err="1" smtClean="0"/>
              <a:t>Scala</a:t>
            </a:r>
            <a:endParaRPr lang="de-CH" dirty="0" smtClean="0"/>
          </a:p>
          <a:p>
            <a:r>
              <a:rPr lang="de-CH" dirty="0" smtClean="0"/>
              <a:t>Modular / Extensible</a:t>
            </a:r>
          </a:p>
          <a:p>
            <a:r>
              <a:rPr lang="de-CH" dirty="0"/>
              <a:t>Effects </a:t>
            </a:r>
            <a:r>
              <a:rPr lang="de-CH" dirty="0" smtClean="0"/>
              <a:t>tracking</a:t>
            </a:r>
          </a:p>
          <a:p>
            <a:r>
              <a:rPr lang="en-US" dirty="0" smtClean="0"/>
              <a:t>Code generation for multiple languages         (C, CUDA, 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55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75"/>
    </mc:Choice>
    <mc:Fallback xmlns="">
      <p:transition spd="slow" advTm="4117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Background: LMS Optimizations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</a:t>
            </a:r>
          </a:p>
          <a:p>
            <a:pPr lvl="1"/>
            <a:r>
              <a:rPr lang="en-US" dirty="0" smtClean="0"/>
              <a:t>Removes method calls</a:t>
            </a:r>
            <a:endParaRPr lang="de-CH" dirty="0"/>
          </a:p>
          <a:p>
            <a:r>
              <a:rPr lang="de-CH" dirty="0"/>
              <a:t>Loop Fusion (vertical &amp; horizontal</a:t>
            </a:r>
            <a:r>
              <a:rPr lang="de-CH" dirty="0" smtClean="0"/>
              <a:t>)</a:t>
            </a:r>
            <a:endParaRPr lang="de-CH" dirty="0"/>
          </a:p>
          <a:p>
            <a:r>
              <a:rPr lang="de-CH" dirty="0"/>
              <a:t>Code </a:t>
            </a:r>
            <a:r>
              <a:rPr lang="de-CH" dirty="0" smtClean="0"/>
              <a:t>Motion</a:t>
            </a:r>
          </a:p>
          <a:p>
            <a:r>
              <a:rPr lang="de-CH" dirty="0" smtClean="0"/>
              <a:t>Dead Code Elimination</a:t>
            </a:r>
            <a:endParaRPr lang="de-CH" dirty="0"/>
          </a:p>
          <a:p>
            <a:r>
              <a:rPr lang="de-CH" dirty="0" smtClean="0"/>
              <a:t>Structs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60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76"/>
    </mc:Choice>
    <mc:Fallback xmlns="">
      <p:transition spd="slow" advTm="356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Background:</a:t>
            </a:r>
            <a:r>
              <a:rPr lang="de-CH" baseline="0" dirty="0" smtClean="0"/>
              <a:t> Structs in LMS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Assume: No subtyping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inlining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99992" y="1700808"/>
            <a:ext cx="4320480" cy="1252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3200" dirty="0" smtClean="0"/>
              <a:t>Idea:</a:t>
            </a:r>
          </a:p>
          <a:p>
            <a:pPr marL="0" indent="0" algn="ctr">
              <a:buNone/>
            </a:pPr>
            <a:r>
              <a:rPr lang="de-CH" sz="3200" dirty="0" smtClean="0"/>
              <a:t>Work with Fields directly</a:t>
            </a:r>
            <a:endParaRPr lang="de-CH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35</a:t>
            </a:fld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539552" y="3356992"/>
            <a:ext cx="5184576" cy="29531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2420748" y="3501820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</a:t>
            </a:r>
            <a:endParaRPr lang="de-CH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4437924"/>
            <a:ext cx="2592288" cy="18722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Fields: </a:t>
            </a:r>
          </a:p>
          <a:p>
            <a:pPr algn="ctr"/>
            <a:r>
              <a:rPr lang="en-US" sz="2800" dirty="0" smtClean="0"/>
              <a:t>Map[String, (Type, Value)]</a:t>
            </a:r>
            <a:endParaRPr lang="de-CH" sz="2800" dirty="0"/>
          </a:p>
        </p:txBody>
      </p:sp>
      <p:sp>
        <p:nvSpPr>
          <p:cNvPr id="7" name="Rectangle 6"/>
          <p:cNvSpPr/>
          <p:nvPr/>
        </p:nvSpPr>
        <p:spPr>
          <a:xfrm>
            <a:off x="3131840" y="4437924"/>
            <a:ext cx="2592288" cy="18722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Methods:</a:t>
            </a:r>
          </a:p>
          <a:p>
            <a:pPr algn="ctr"/>
            <a:r>
              <a:rPr lang="en-US" sz="2800" dirty="0" smtClean="0"/>
              <a:t>Map[Signature, Method]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321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6"/>
    </mc:Choice>
    <mc:Fallback xmlns="">
      <p:transition spd="slow" advTm="3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0.30712 -4.81481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29931 -0.11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578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23333 0.1048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52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23351 0.1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9" grpId="1" build="p"/>
      <p:bldP spid="4" grpId="0" animBg="1"/>
      <p:bldP spid="6" grpId="0" animBg="1"/>
      <p:bldP spid="7" grpId="0" animBg="1"/>
      <p:bldP spid="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Background:</a:t>
            </a:r>
            <a:r>
              <a:rPr lang="de-CH" baseline="0" dirty="0" smtClean="0"/>
              <a:t> Field Read Shortcut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36</a:t>
            </a:fld>
            <a:endParaRPr lang="de-CH"/>
          </a:p>
        </p:txBody>
      </p:sp>
      <p:sp>
        <p:nvSpPr>
          <p:cNvPr id="8" name="TextBox 7"/>
          <p:cNvSpPr txBox="1"/>
          <p:nvPr/>
        </p:nvSpPr>
        <p:spPr>
          <a:xfrm>
            <a:off x="3730357" y="3208890"/>
            <a:ext cx="1683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becomes</a:t>
            </a:r>
            <a:endParaRPr lang="de-CH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676096" y="4005334"/>
            <a:ext cx="1791802" cy="5038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r>
              <a:rPr lang="de-CH" sz="2800" b="1" dirty="0">
                <a:solidFill>
                  <a:srgbClr val="7F0055"/>
                </a:solidFill>
                <a:latin typeface="Arial"/>
              </a:rPr>
              <a:t>val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re </a:t>
            </a:r>
            <a:r>
              <a:rPr lang="de-CH" sz="2800" b="1" dirty="0">
                <a:solidFill>
                  <a:srgbClr val="7F0055"/>
                </a:solidFill>
                <a:latin typeface="Lohit Hindi"/>
              </a:rPr>
              <a:t>=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FF"/>
                </a:solidFill>
                <a:latin typeface="Lohit Hindi"/>
              </a:rPr>
              <a:t>1</a:t>
            </a:r>
            <a:endParaRPr lang="de-CH" sz="2800" dirty="0">
              <a:solidFill>
                <a:srgbClr val="FFFFFF"/>
              </a:solidFill>
              <a:latin typeface="Lohit Hind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065" y="2073350"/>
            <a:ext cx="7229864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2800" b="1" dirty="0">
                <a:solidFill>
                  <a:srgbClr val="7F0055"/>
                </a:solidFill>
                <a:latin typeface="Arial"/>
              </a:rPr>
              <a:t>val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complex </a:t>
            </a:r>
            <a:r>
              <a:rPr lang="de-CH" sz="2800" b="1" dirty="0">
                <a:solidFill>
                  <a:srgbClr val="7F0055"/>
                </a:solidFill>
                <a:latin typeface="Lohit Hindi"/>
              </a:rPr>
              <a:t>=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b="1" dirty="0">
                <a:solidFill>
                  <a:srgbClr val="7F0055"/>
                </a:solidFill>
                <a:latin typeface="Lohit Hindi"/>
              </a:rPr>
              <a:t>new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Complex(re </a:t>
            </a:r>
            <a:r>
              <a:rPr lang="de-CH" sz="2800" b="1" dirty="0" smtClean="0">
                <a:solidFill>
                  <a:srgbClr val="7F0055"/>
                </a:solidFill>
                <a:latin typeface="Lohit Hindi"/>
              </a:rPr>
              <a:t>= </a:t>
            </a:r>
            <a:r>
              <a:rPr lang="de-CH" sz="2800" dirty="0" smtClean="0">
                <a:solidFill>
                  <a:srgbClr val="0000FF"/>
                </a:solidFill>
                <a:latin typeface="Lohit Hindi"/>
              </a:rPr>
              <a:t>1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, im </a:t>
            </a:r>
            <a:r>
              <a:rPr lang="de-CH" sz="2800" b="1" dirty="0">
                <a:solidFill>
                  <a:srgbClr val="7F0055"/>
                </a:solidFill>
                <a:latin typeface="Lohit Hindi"/>
              </a:rPr>
              <a:t>= </a:t>
            </a:r>
            <a:r>
              <a:rPr lang="de-CH" sz="2800" dirty="0" smtClean="0">
                <a:solidFill>
                  <a:srgbClr val="0000FF"/>
                </a:solidFill>
                <a:latin typeface="Lohit Hindi"/>
              </a:rPr>
              <a:t>-1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)</a:t>
            </a:r>
            <a:endParaRPr lang="de-CH" sz="2800" dirty="0">
              <a:solidFill>
                <a:srgbClr val="FFFFFF"/>
              </a:solidFill>
              <a:latin typeface="Lohit Hindi"/>
            </a:endParaRPr>
          </a:p>
          <a:p>
            <a:r>
              <a:rPr lang="de-CH" sz="2800" b="1" dirty="0">
                <a:solidFill>
                  <a:srgbClr val="7F0055"/>
                </a:solidFill>
                <a:latin typeface="Arial"/>
              </a:rPr>
              <a:t>val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re </a:t>
            </a:r>
            <a:r>
              <a:rPr lang="de-CH" sz="2800" b="1" dirty="0">
                <a:solidFill>
                  <a:srgbClr val="7F0055"/>
                </a:solidFill>
                <a:latin typeface="Lohit Hindi"/>
              </a:rPr>
              <a:t>=</a:t>
            </a:r>
            <a:r>
              <a:rPr lang="de-CH" sz="2800" dirty="0">
                <a:solidFill>
                  <a:srgbClr val="000000"/>
                </a:solidFill>
                <a:latin typeface="Lohit Hindi"/>
              </a:rPr>
              <a:t> </a:t>
            </a:r>
            <a:r>
              <a:rPr lang="de-CH" sz="2800" dirty="0" smtClean="0">
                <a:solidFill>
                  <a:srgbClr val="000000"/>
                </a:solidFill>
                <a:latin typeface="Lohit Hindi"/>
              </a:rPr>
              <a:t>complex.re</a:t>
            </a:r>
            <a:endParaRPr lang="de-CH" sz="2800" dirty="0">
              <a:solidFill>
                <a:srgbClr val="FFFFFF"/>
              </a:solidFill>
              <a:latin typeface="Lohit Hind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4113" y="5701898"/>
            <a:ext cx="39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No object required =&gt; No object created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8"/>
    </mc:Choice>
    <mc:Fallback xmlns="">
      <p:transition spd="slow" advTm="2318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572000" y="5085184"/>
            <a:ext cx="409300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Background: </a:t>
            </a:r>
            <a:r>
              <a:rPr lang="de-CH" dirty="0" smtClean="0"/>
              <a:t>Decomposition</a:t>
            </a:r>
            <a:endParaRPr lang="de-CH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8323" y="2436527"/>
            <a:ext cx="328808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complex.map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 c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(c.im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Complex(-1*c.re, -1*c.im)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r>
              <a:rPr kumimoji="0" lang="de-CH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5055" y="1748637"/>
            <a:ext cx="44999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835696" y="2503734"/>
            <a:ext cx="2617391" cy="493219"/>
          </a:xfrm>
          <a:prstGeom prst="straightConnector1">
            <a:avLst/>
          </a:prstGeom>
          <a:ln w="3175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35696" y="2996952"/>
            <a:ext cx="2617391" cy="792088"/>
          </a:xfrm>
          <a:prstGeom prst="straightConnector1">
            <a:avLst/>
          </a:prstGeom>
          <a:ln w="3175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31196" y="1857403"/>
            <a:ext cx="141731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smtClean="0"/>
              <a:t>if copied</a:t>
            </a:r>
          </a:p>
          <a:p>
            <a:r>
              <a:rPr lang="de-CH" dirty="0" smtClean="0"/>
              <a:t>for each field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5949280"/>
            <a:ext cx="281688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smtClean="0"/>
              <a:t>Constructor Invocation last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5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62"/>
    </mc:Choice>
    <mc:Fallback xmlns="">
      <p:transition spd="slow" advTm="697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0"/>
      <p:bldP spid="26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Projection Insertion: Classes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23" y="1600200"/>
            <a:ext cx="469675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38</a:t>
            </a:fld>
            <a:endParaRPr lang="de-CH"/>
          </a:p>
        </p:txBody>
      </p:sp>
      <p:sp>
        <p:nvSpPr>
          <p:cNvPr id="5" name="AutoShape 2" descr="http://yuml.me/diagram/plain;/class/%20Cool%20Class%20Diagram,%20%5BCustomer%5D%3C%3E-orders*%3E%5BOrder%5D,%20%5BOrder%5D++-0..*%3E%5BLineItem%5D,%20%5BOrder%5D-%5Bnote:Aggregate%20root.%5D,%20%5BComplex%7Cre;im%7C%5D%5E-%5BComplex_0_1%7C%7Cre;im%5D,%20%5BComplex%5D%5E-%5BComplex_0%7C%7Cre%5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AutoShape 4" descr="http://yuml.me/diagram/plain;/class/%20Cool%20Class%20Diagram,%20%5BCustomer%5D%3C%3E-orders*%3E%5BOrder%5D,%20%5BOrder%5D++-0..*%3E%5BLineItem%5D,%20%5BOrder%5D-%5Bnote:Aggregate%20root.%5D,%20%5BComplex%7Cre;im%7C%5D%5E-%5BComplex_0_1%7C%7Cre;im%5D,%20%5BComplex%5D%5E-%5BComplex_0%7C%7Cre%5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AutoShape 6" descr="http://yuml.me/diagram/plain;/class/%20Cool%20Class%20Diagram,%20%5BCustomer%5D%3C%3E-orders*%3E%5BOrder%5D,%20%5BOrder%5D++-0..*%3E%5BLineItem%5D,%20%5BOrder%5D-%5Bnote:Aggregate%20root.%5D,%20%5BComplex%7Cre;im%7C%5D%5E-%5BComplex_0_1%7C%7Cre;im%5D,%20%5BComplex%5D%5E-%5BComplex_0%7C%7Cre%5D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AutoShape 8" descr="http://yuml.me/diagram/plain;/class/%20Cool%20Class%20Diagram,%20%5BCustomer%5D%3C%3E-orders*%3E%5BOrder%5D,%20%5BOrder%5D++-0..*%3E%5BLineItem%5D,%20%5BOrder%5D-%5Bnote:Aggregate%20root.%5D,%20%5BComplex%7Cre;im%7C%5D%5E-%5BComplex_0_1%7C%7Cre;im%5D,%20%5BComplex%5D%5E-%5BComplex_0%7C%7Cre%5D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71"/>
    </mc:Choice>
    <mc:Fallback xmlns="">
      <p:transition spd="slow" advTm="7217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39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49487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r>
              <a:rPr lang="en-US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}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778899"/>
            <a:ext cx="4043094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project(in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Complex_0(in.re)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7690" y="1813466"/>
            <a:ext cx="464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We know: Only field «re» is needed afterwards.</a:t>
            </a:r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4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49"/>
    </mc:Choice>
    <mc:Fallback xmlns="">
      <p:transition spd="slow" advTm="50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3"/>
          </a:xfrm>
        </p:spPr>
        <p:txBody>
          <a:bodyPr>
            <a:normAutofit/>
          </a:bodyPr>
          <a:lstStyle/>
          <a:p>
            <a:r>
              <a:rPr lang="en-US" dirty="0" smtClean="0"/>
              <a:t>Hive QL and Pig Latin</a:t>
            </a:r>
          </a:p>
          <a:p>
            <a:pPr lvl="1"/>
            <a:r>
              <a:rPr lang="en-US" dirty="0" smtClean="0"/>
              <a:t>Allow relational optimizations</a:t>
            </a:r>
          </a:p>
          <a:p>
            <a:pPr lvl="1"/>
            <a:r>
              <a:rPr lang="en-US" dirty="0" smtClean="0"/>
              <a:t>High level declarative language</a:t>
            </a:r>
          </a:p>
          <a:p>
            <a:r>
              <a:rPr lang="en-US" dirty="0" smtClean="0"/>
              <a:t>Strict programming model</a:t>
            </a:r>
          </a:p>
          <a:p>
            <a:pPr lvl="1"/>
            <a:r>
              <a:rPr lang="en-US" dirty="0" smtClean="0"/>
              <a:t>No iterative algorithms</a:t>
            </a:r>
          </a:p>
          <a:p>
            <a:pPr lvl="1"/>
            <a:r>
              <a:rPr lang="en-US" dirty="0" smtClean="0"/>
              <a:t>No language integration</a:t>
            </a:r>
          </a:p>
          <a:p>
            <a:pPr lvl="1"/>
            <a:r>
              <a:rPr lang="en-US" dirty="0" smtClean="0"/>
              <a:t>Generality through UDFs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222" y="5373216"/>
            <a:ext cx="799288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600" dirty="0" smtClean="0"/>
              <a:t>Not general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12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Insertion: Step 1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40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0" y="1322754"/>
            <a:ext cx="443102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Complex_0(in.re)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}</a:t>
            </a:r>
            <a:endParaRPr lang="de-C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105" y="1322755"/>
            <a:ext cx="443102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Complex_0(out.re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7" name="Bent-Up Arrow 6"/>
          <p:cNvSpPr/>
          <p:nvPr/>
        </p:nvSpPr>
        <p:spPr>
          <a:xfrm>
            <a:off x="2215510" y="4869160"/>
            <a:ext cx="3384376" cy="8765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3853694" y="5924880"/>
            <a:ext cx="14366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CH" sz="2000" dirty="0" smtClean="0"/>
              <a:t>Loop Fusion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0937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6"/>
    </mc:Choice>
    <mc:Fallback xmlns="">
      <p:transition spd="slow" advTm="1572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Insertion: Step 2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41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0" y="1322754"/>
            <a:ext cx="44310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Complex_0(out.re)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de-C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105" y="1322755"/>
            <a:ext cx="443102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Complex_0(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1691680" y="4869160"/>
            <a:ext cx="4536504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5774503"/>
            <a:ext cx="221285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000"/>
            </a:lvl1pPr>
          </a:lstStyle>
          <a:p>
            <a:r>
              <a:rPr lang="de-CH" dirty="0" smtClean="0"/>
              <a:t>Field Read Shortcut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2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6"/>
    </mc:Choice>
    <mc:Fallback xmlns="">
      <p:transition spd="slow" advTm="1572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Insertion: Step 3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42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0" y="1322754"/>
            <a:ext cx="44310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Complex_0_1(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Complex_0(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de-C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105" y="1322755"/>
            <a:ext cx="28296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in.im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Complex_0(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10" name="Multiply 9"/>
          <p:cNvSpPr/>
          <p:nvPr/>
        </p:nvSpPr>
        <p:spPr>
          <a:xfrm>
            <a:off x="-1260648" y="4293096"/>
            <a:ext cx="7272808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3248126" y="5459311"/>
            <a:ext cx="2556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000"/>
            </a:lvl1pPr>
          </a:lstStyle>
          <a:p>
            <a:r>
              <a:rPr lang="de-CH" dirty="0" smtClean="0"/>
              <a:t>Dead Code Elimination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88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6"/>
    </mc:Choice>
    <mc:Fallback xmlns="">
      <p:transition spd="slow" advTm="15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Insertion: Step 4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43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0" y="1322754"/>
            <a:ext cx="271420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in.re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-1.0 * in.im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Complex_0(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  <a:endParaRPr lang="de-CH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3105" y="1322755"/>
            <a:ext cx="28296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map1(in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in.im &gt;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{ 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-1.0 *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in.re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Complex_0(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reOut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8126" y="5459311"/>
            <a:ext cx="2556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000"/>
            </a:lvl1pPr>
          </a:lstStyle>
          <a:p>
            <a:r>
              <a:rPr lang="de-CH" dirty="0" smtClean="0"/>
              <a:t>Dead Code Elimination</a:t>
            </a:r>
            <a:endParaRPr lang="de-CH" dirty="0"/>
          </a:p>
        </p:txBody>
      </p:sp>
      <p:sp>
        <p:nvSpPr>
          <p:cNvPr id="8" name="Multiply 7"/>
          <p:cNvSpPr/>
          <p:nvPr/>
        </p:nvSpPr>
        <p:spPr>
          <a:xfrm>
            <a:off x="-939566" y="2852936"/>
            <a:ext cx="5511566" cy="16561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61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6"/>
    </mc:Choice>
    <mc:Fallback xmlns="">
      <p:transition spd="slow" advTm="15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Projection Insertion: Analysis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44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2535971" y="2400726"/>
            <a:ext cx="4043094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project(in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Complex)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Complex_0(in.re)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0066" y="4437111"/>
            <a:ext cx="503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How do we know which fields to keep?</a:t>
            </a:r>
            <a:endParaRPr lang="de-CH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4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49"/>
    </mc:Choice>
    <mc:Fallback xmlns="">
      <p:transition spd="slow" advTm="50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en-US" dirty="0" smtClean="0"/>
              <a:t>How to provide a language</a:t>
            </a:r>
          </a:p>
          <a:p>
            <a:pPr lvl="1"/>
            <a:r>
              <a:rPr lang="en-US" dirty="0" smtClean="0"/>
              <a:t>Declarative, high level interface</a:t>
            </a:r>
          </a:p>
          <a:p>
            <a:pPr lvl="1"/>
            <a:r>
              <a:rPr lang="en-US" dirty="0" smtClean="0"/>
              <a:t>General (loops, conditionals, classes)</a:t>
            </a:r>
          </a:p>
          <a:p>
            <a:pPr lvl="1"/>
            <a:r>
              <a:rPr lang="en-US" dirty="0" smtClean="0"/>
              <a:t>Language integration</a:t>
            </a:r>
          </a:p>
          <a:p>
            <a:pPr lvl="1"/>
            <a:r>
              <a:rPr lang="en-US" dirty="0"/>
              <a:t>Relational o</a:t>
            </a:r>
            <a:r>
              <a:rPr lang="en-US" dirty="0" smtClean="0"/>
              <a:t>ptimizations</a:t>
            </a:r>
          </a:p>
          <a:p>
            <a:pPr lvl="1"/>
            <a:r>
              <a:rPr lang="en-US" dirty="0" smtClean="0"/>
              <a:t>Extensible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4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Solution: Jet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6</a:t>
            </a:fld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2843808" y="1620823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wc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jet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DColl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hdfs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://"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input)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flatMap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split(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"\\s"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map(x 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(x, 1))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groupByKey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reduce(</a:t>
            </a:r>
            <a:r>
              <a:rPr lang="en-US" sz="24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“The occurs “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wc.get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“the"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620823"/>
            <a:ext cx="2148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Word count</a:t>
            </a:r>
            <a:endParaRPr lang="de-CH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941167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UDF</a:t>
            </a:r>
            <a:endParaRPr lang="de-CH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925777"/>
            <a:ext cx="6000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gcd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], b: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]):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 =</a:t>
            </a:r>
          </a:p>
          <a:p>
            <a:r>
              <a:rPr lang="en-US" sz="2400" b="1" dirty="0" smtClean="0"/>
              <a:t>  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(b == 0)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gcd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(b, a % b)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Jet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1284" y="6346984"/>
            <a:ext cx="2133600" cy="365125"/>
          </a:xfrm>
        </p:spPr>
        <p:txBody>
          <a:bodyPr/>
          <a:lstStyle/>
          <a:p>
            <a:fld id="{BBCC0717-3AFA-459E-8745-8D6601B2D84C}" type="slidenum">
              <a:rPr lang="de-CH" smtClean="0"/>
              <a:t>7</a:t>
            </a:fld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3103903" y="1203306"/>
            <a:ext cx="3452188" cy="544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65079" y="1290993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 program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7611" y="1726596"/>
            <a:ext cx="5918479" cy="948362"/>
            <a:chOff x="637611" y="1726596"/>
            <a:chExt cx="5918479" cy="948362"/>
          </a:xfrm>
        </p:grpSpPr>
        <p:sp>
          <p:nvSpPr>
            <p:cNvPr id="29" name="TextBox 28"/>
            <p:cNvSpPr txBox="1"/>
            <p:nvPr/>
          </p:nvSpPr>
          <p:spPr>
            <a:xfrm>
              <a:off x="637611" y="1726596"/>
              <a:ext cx="219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Language Embedding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09256" y="1748012"/>
              <a:ext cx="3646834" cy="926946"/>
              <a:chOff x="2909256" y="1748012"/>
              <a:chExt cx="3646834" cy="9269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03903" y="2136076"/>
                <a:ext cx="3452187" cy="5388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53733" y="2220851"/>
                <a:ext cx="1383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 Level IR</a:t>
                </a:r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4466436" y="1748012"/>
                <a:ext cx="561004" cy="388064"/>
              </a:xfrm>
              <a:prstGeom prst="downArrow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endCxn id="18" idx="1"/>
              </p:cNvCxnSpPr>
              <p:nvPr/>
            </p:nvCxnSpPr>
            <p:spPr>
              <a:xfrm>
                <a:off x="2909256" y="1942044"/>
                <a:ext cx="15571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14439" y="2684324"/>
            <a:ext cx="6127680" cy="926946"/>
            <a:chOff x="414439" y="2674958"/>
            <a:chExt cx="6127680" cy="926946"/>
          </a:xfrm>
        </p:grpSpPr>
        <p:sp>
          <p:nvSpPr>
            <p:cNvPr id="28" name="TextBox 27"/>
            <p:cNvSpPr txBox="1"/>
            <p:nvPr/>
          </p:nvSpPr>
          <p:spPr>
            <a:xfrm>
              <a:off x="414439" y="2684324"/>
              <a:ext cx="247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Relational Optimizations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86270" y="2674958"/>
              <a:ext cx="3655849" cy="926946"/>
              <a:chOff x="2886270" y="2674958"/>
              <a:chExt cx="3655849" cy="9269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89932" y="3063022"/>
                <a:ext cx="3452187" cy="5388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6930" y="3147797"/>
                <a:ext cx="2400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Optimized High Level IR</a:t>
                </a:r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4466436" y="2674958"/>
                <a:ext cx="561004" cy="388064"/>
              </a:xfrm>
              <a:prstGeom prst="downArrow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2886270" y="2868990"/>
                <a:ext cx="15571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784784" y="3620636"/>
            <a:ext cx="4749179" cy="908214"/>
            <a:chOff x="1784784" y="3620636"/>
            <a:chExt cx="4749179" cy="908214"/>
          </a:xfrm>
        </p:grpSpPr>
        <p:sp>
          <p:nvSpPr>
            <p:cNvPr id="14" name="TextBox 13"/>
            <p:cNvSpPr txBox="1"/>
            <p:nvPr/>
          </p:nvSpPr>
          <p:spPr>
            <a:xfrm>
              <a:off x="4146354" y="4087495"/>
              <a:ext cx="13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Level IR</a:t>
              </a: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466436" y="3620636"/>
              <a:ext cx="561004" cy="388064"/>
            </a:xfrm>
            <a:prstGeom prst="downArrow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81776" y="4008700"/>
              <a:ext cx="3452187" cy="520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4784" y="3620636"/>
              <a:ext cx="1045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Lowering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886270" y="3795936"/>
              <a:ext cx="15571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9435" y="4535220"/>
            <a:ext cx="6014527" cy="930840"/>
            <a:chOff x="519435" y="4535220"/>
            <a:chExt cx="6014527" cy="930840"/>
          </a:xfrm>
        </p:grpSpPr>
        <p:sp>
          <p:nvSpPr>
            <p:cNvPr id="16" name="TextBox 15"/>
            <p:cNvSpPr txBox="1"/>
            <p:nvPr/>
          </p:nvSpPr>
          <p:spPr>
            <a:xfrm>
              <a:off x="519435" y="4556258"/>
              <a:ext cx="2389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Compiler Optimizations</a:t>
              </a: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466436" y="4535220"/>
              <a:ext cx="561004" cy="388064"/>
            </a:xfrm>
            <a:prstGeom prst="downArrow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81775" y="4927178"/>
              <a:ext cx="3452187" cy="538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6930" y="5011953"/>
              <a:ext cx="2355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Optimized Low </a:t>
              </a:r>
              <a:r>
                <a:rPr lang="en-US" dirty="0"/>
                <a:t>Level IR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909256" y="4729252"/>
              <a:ext cx="15571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9435" y="5475307"/>
            <a:ext cx="6672969" cy="941771"/>
            <a:chOff x="519435" y="5475307"/>
            <a:chExt cx="6672969" cy="941771"/>
          </a:xfrm>
        </p:grpSpPr>
        <p:sp>
          <p:nvSpPr>
            <p:cNvPr id="25" name="Down Arrow 24"/>
            <p:cNvSpPr/>
            <p:nvPr/>
          </p:nvSpPr>
          <p:spPr>
            <a:xfrm>
              <a:off x="3158674" y="5475307"/>
              <a:ext cx="561004" cy="388064"/>
            </a:xfrm>
            <a:prstGeom prst="downArrow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5796136" y="5475307"/>
              <a:ext cx="561004" cy="388064"/>
            </a:xfrm>
            <a:prstGeom prst="downArrow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435" y="5475307"/>
              <a:ext cx="2311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Scala</a:t>
              </a:r>
              <a:r>
                <a:rPr lang="en-US" dirty="0" smtClean="0"/>
                <a:t> Code Generation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03378" y="5863371"/>
              <a:ext cx="2271596" cy="538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45341" y="593889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Hadoop</a:t>
              </a:r>
              <a:r>
                <a:rPr lang="en-US" dirty="0" smtClean="0"/>
                <a:t> (Crunch)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20808" y="5878196"/>
              <a:ext cx="2271596" cy="538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17887" y="5962971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Spark [NSDI ‘12]</a:t>
              </a:r>
            </a:p>
          </p:txBody>
        </p:sp>
        <p:cxnSp>
          <p:nvCxnSpPr>
            <p:cNvPr id="48" name="Straight Connector 47"/>
            <p:cNvCxnSpPr>
              <a:endCxn id="25" idx="1"/>
            </p:cNvCxnSpPr>
            <p:nvPr/>
          </p:nvCxnSpPr>
          <p:spPr>
            <a:xfrm>
              <a:off x="2909256" y="5659973"/>
              <a:ext cx="249418" cy="93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027440" y="1942044"/>
            <a:ext cx="4114641" cy="3727296"/>
            <a:chOff x="5027440" y="1942044"/>
            <a:chExt cx="4114641" cy="3727296"/>
          </a:xfrm>
        </p:grpSpPr>
        <p:grpSp>
          <p:nvGrpSpPr>
            <p:cNvPr id="3" name="Group 2"/>
            <p:cNvGrpSpPr/>
            <p:nvPr/>
          </p:nvGrpSpPr>
          <p:grpSpPr>
            <a:xfrm>
              <a:off x="5027440" y="1942044"/>
              <a:ext cx="4114641" cy="3727296"/>
              <a:chOff x="5027440" y="1942044"/>
              <a:chExt cx="4114641" cy="372729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076056" y="1942044"/>
                <a:ext cx="2127321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9" idx="3"/>
              </p:cNvCxnSpPr>
              <p:nvPr/>
            </p:nvCxnSpPr>
            <p:spPr>
              <a:xfrm>
                <a:off x="5027440" y="2878356"/>
                <a:ext cx="2164964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0" idx="3"/>
              </p:cNvCxnSpPr>
              <p:nvPr/>
            </p:nvCxnSpPr>
            <p:spPr>
              <a:xfrm>
                <a:off x="5027440" y="3814668"/>
                <a:ext cx="2164964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21" idx="3"/>
              </p:cNvCxnSpPr>
              <p:nvPr/>
            </p:nvCxnSpPr>
            <p:spPr>
              <a:xfrm>
                <a:off x="5027440" y="4729252"/>
                <a:ext cx="2164964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6" idx="3"/>
              </p:cNvCxnSpPr>
              <p:nvPr/>
            </p:nvCxnSpPr>
            <p:spPr>
              <a:xfrm>
                <a:off x="6357140" y="5669339"/>
                <a:ext cx="85721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03377" y="1942044"/>
                <a:ext cx="0" cy="37272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7192404" y="3795936"/>
                <a:ext cx="54794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7680655" y="3561677"/>
                <a:ext cx="1461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Extensible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6556090" y="2405517"/>
              <a:ext cx="65826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40776" y="3332463"/>
              <a:ext cx="65826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56090" y="4267542"/>
              <a:ext cx="65826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533963" y="5196619"/>
              <a:ext cx="65826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3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Language Embedding</a:t>
            </a:r>
          </a:p>
          <a:p>
            <a:r>
              <a:rPr lang="en-US" dirty="0" smtClean="0"/>
              <a:t>Optimizations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Future Work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7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97"/>
    </mc:Choice>
    <mc:Fallback xmlns="">
      <p:transition spd="slow" advTm="219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of </a:t>
            </a:r>
            <a:r>
              <a:rPr lang="en-US" dirty="0" err="1" smtClean="0"/>
              <a:t>Scala</a:t>
            </a:r>
            <a:r>
              <a:rPr lang="en-US" dirty="0" smtClean="0"/>
              <a:t> that translates language constructs to 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9</a:t>
            </a:fld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827584" y="2996952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then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=&gt;  __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ifThenElse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(c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t, 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789040"/>
            <a:ext cx="76328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body                 =&gt;  __while(c, body)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827584" y="4725144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ew  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User(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john"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=&gt;  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-&gt;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john"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last"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-&gt;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doe"</a:t>
            </a: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11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27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2.7|1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31424</TotalTime>
  <Words>2374</Words>
  <Application>Microsoft Office PowerPoint</Application>
  <PresentationFormat>On-screen Show (4:3)</PresentationFormat>
  <Paragraphs>593</Paragraphs>
  <Slides>44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Jet: An embedded DSL for Distributed Data Parallel Computing</vt:lpstr>
      <vt:lpstr>Motivation</vt:lpstr>
      <vt:lpstr>Motivation</vt:lpstr>
      <vt:lpstr>Motivation</vt:lpstr>
      <vt:lpstr>Challenge</vt:lpstr>
      <vt:lpstr>Solution: Jet</vt:lpstr>
      <vt:lpstr>    Jet Overview</vt:lpstr>
      <vt:lpstr>Outline</vt:lpstr>
      <vt:lpstr>Language Virtualization</vt:lpstr>
      <vt:lpstr>Lightweight Modular Staging</vt:lpstr>
      <vt:lpstr>Outline</vt:lpstr>
      <vt:lpstr>Relational optimizations</vt:lpstr>
      <vt:lpstr>Column Pruning - Projection Insertion</vt:lpstr>
      <vt:lpstr>Field Analysis</vt:lpstr>
      <vt:lpstr>Projection Insertion</vt:lpstr>
      <vt:lpstr>Compiler Optimizations</vt:lpstr>
      <vt:lpstr>Optimizations: Code Motion</vt:lpstr>
      <vt:lpstr>Optimizations: Code Motion</vt:lpstr>
      <vt:lpstr>Optimizations: Loop Fusion</vt:lpstr>
      <vt:lpstr>Projection Insertion with Fusion</vt:lpstr>
      <vt:lpstr>Optimizations: Regular Expressions</vt:lpstr>
      <vt:lpstr>Optimizations: Mapper of TPCH Q12</vt:lpstr>
      <vt:lpstr>Optimizations: Mapper of TPCH Q12</vt:lpstr>
      <vt:lpstr>Outline</vt:lpstr>
      <vt:lpstr>Results: Setup</vt:lpstr>
      <vt:lpstr>Results: Word Count with Parsing</vt:lpstr>
      <vt:lpstr>Results: TPCH Q12</vt:lpstr>
      <vt:lpstr>Comparison with Pig</vt:lpstr>
      <vt:lpstr>Results: Extensibility</vt:lpstr>
      <vt:lpstr>Future Work</vt:lpstr>
      <vt:lpstr>Conclusion</vt:lpstr>
      <vt:lpstr>Backup</vt:lpstr>
      <vt:lpstr>Background: LMS</vt:lpstr>
      <vt:lpstr>Background: LMS Optimizations</vt:lpstr>
      <vt:lpstr>Background: Structs in LMS</vt:lpstr>
      <vt:lpstr>Background: Field Read Shortcut</vt:lpstr>
      <vt:lpstr>Background: Decomposition</vt:lpstr>
      <vt:lpstr>Projection Insertion: Classes</vt:lpstr>
      <vt:lpstr>Projection Insertion</vt:lpstr>
      <vt:lpstr>Projection Insertion: Step 1</vt:lpstr>
      <vt:lpstr>Projection Insertion: Step 2</vt:lpstr>
      <vt:lpstr>Projection Insertion: Step 3</vt:lpstr>
      <vt:lpstr>Projection Insertion: Step 4</vt:lpstr>
      <vt:lpstr>Projection Insertion: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Stivo</dc:creator>
  <cp:lastModifiedBy>vjovanovic</cp:lastModifiedBy>
  <cp:revision>264</cp:revision>
  <dcterms:created xsi:type="dcterms:W3CDTF">2012-06-26T12:18:37Z</dcterms:created>
  <dcterms:modified xsi:type="dcterms:W3CDTF">2013-05-16T09:59:16Z</dcterms:modified>
</cp:coreProperties>
</file>