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357" r:id="rId4"/>
    <p:sldId id="356" r:id="rId5"/>
    <p:sldId id="358" r:id="rId6"/>
    <p:sldId id="302" r:id="rId7"/>
    <p:sldId id="303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359" r:id="rId19"/>
    <p:sldId id="377" r:id="rId20"/>
    <p:sldId id="381" r:id="rId21"/>
    <p:sldId id="383" r:id="rId22"/>
    <p:sldId id="369" r:id="rId23"/>
    <p:sldId id="371" r:id="rId24"/>
    <p:sldId id="372" r:id="rId25"/>
    <p:sldId id="373" r:id="rId26"/>
    <p:sldId id="378" r:id="rId27"/>
    <p:sldId id="379" r:id="rId28"/>
    <p:sldId id="380" r:id="rId29"/>
    <p:sldId id="389" r:id="rId30"/>
    <p:sldId id="376" r:id="rId31"/>
    <p:sldId id="384" r:id="rId32"/>
    <p:sldId id="385" r:id="rId33"/>
    <p:sldId id="386" r:id="rId34"/>
    <p:sldId id="387" r:id="rId35"/>
    <p:sldId id="388" r:id="rId36"/>
    <p:sldId id="375" r:id="rId37"/>
    <p:sldId id="390" r:id="rId38"/>
    <p:sldId id="391" r:id="rId39"/>
    <p:sldId id="392" r:id="rId40"/>
    <p:sldId id="393" r:id="rId41"/>
    <p:sldId id="395" r:id="rId42"/>
    <p:sldId id="399" r:id="rId43"/>
    <p:sldId id="400" r:id="rId44"/>
    <p:sldId id="401" r:id="rId45"/>
    <p:sldId id="402" r:id="rId46"/>
    <p:sldId id="403" r:id="rId47"/>
    <p:sldId id="406" r:id="rId48"/>
    <p:sldId id="407" r:id="rId49"/>
    <p:sldId id="408" r:id="rId50"/>
    <p:sldId id="404" r:id="rId51"/>
    <p:sldId id="405" r:id="rId52"/>
    <p:sldId id="394" r:id="rId53"/>
    <p:sldId id="396" r:id="rId54"/>
    <p:sldId id="397" r:id="rId55"/>
    <p:sldId id="398" r:id="rId56"/>
    <p:sldId id="355" r:id="rId57"/>
    <p:sldId id="33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258"/>
            <p14:sldId id="357"/>
            <p14:sldId id="356"/>
            <p14:sldId id="358"/>
            <p14:sldId id="302"/>
            <p14:sldId id="303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0"/>
            <p14:sldId id="359"/>
            <p14:sldId id="377"/>
            <p14:sldId id="381"/>
            <p14:sldId id="383"/>
            <p14:sldId id="369"/>
            <p14:sldId id="371"/>
            <p14:sldId id="372"/>
            <p14:sldId id="373"/>
            <p14:sldId id="378"/>
            <p14:sldId id="379"/>
            <p14:sldId id="380"/>
            <p14:sldId id="389"/>
            <p14:sldId id="376"/>
            <p14:sldId id="384"/>
            <p14:sldId id="385"/>
            <p14:sldId id="386"/>
            <p14:sldId id="387"/>
            <p14:sldId id="388"/>
            <p14:sldId id="375"/>
            <p14:sldId id="390"/>
            <p14:sldId id="391"/>
            <p14:sldId id="392"/>
            <p14:sldId id="393"/>
            <p14:sldId id="395"/>
            <p14:sldId id="399"/>
            <p14:sldId id="400"/>
            <p14:sldId id="401"/>
            <p14:sldId id="402"/>
            <p14:sldId id="403"/>
            <p14:sldId id="406"/>
            <p14:sldId id="407"/>
            <p14:sldId id="408"/>
            <p14:sldId id="404"/>
            <p14:sldId id="405"/>
            <p14:sldId id="394"/>
            <p14:sldId id="396"/>
            <p14:sldId id="397"/>
            <p14:sldId id="398"/>
            <p14:sldId id="355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771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lang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Rockwell" pitchFamily="18" charset="0"/>
              </a:rPr>
              <a:t>Introduction to </a:t>
            </a:r>
            <a:r>
              <a:rPr lang="en-US" sz="5400" dirty="0" err="1" smtClean="0">
                <a:latin typeface="Rockwell" pitchFamily="18" charset="0"/>
              </a:rPr>
              <a:t>Scala</a:t>
            </a:r>
            <a:endParaRPr lang="en-US" sz="54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52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4654" y="27432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MyApp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Array[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]) =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Zdravo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svete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3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2098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MyApp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Array[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]) {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var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user: 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String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i="1" dirty="0" err="1" smtClean="0">
                <a:latin typeface="Consolas"/>
              </a:rPr>
              <a:t>println</a:t>
            </a:r>
            <a:r>
              <a:rPr lang="en-US" sz="2800" dirty="0" smtClean="0"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008000"/>
                </a:solidFill>
                <a:latin typeface="Consolas"/>
              </a:rPr>
              <a:t>s“Zdravo</a:t>
            </a:r>
            <a:r>
              <a:rPr lang="en-US" sz="2800" b="1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B8BB"/>
                </a:solidFill>
                <a:latin typeface="Consolas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44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MyApp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Array[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])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user: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i="1" dirty="0" err="1" smtClean="0">
                <a:latin typeface="Consolas"/>
              </a:rPr>
              <a:t>println</a:t>
            </a:r>
            <a:r>
              <a:rPr lang="en-US" sz="2800" dirty="0" smtClean="0"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008000"/>
                </a:solidFill>
                <a:latin typeface="Consolas"/>
              </a:rPr>
              <a:t>s“Zdravo</a:t>
            </a:r>
            <a:r>
              <a:rPr lang="en-US" sz="2800" b="1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B8BB"/>
                </a:solidFill>
                <a:latin typeface="Consolas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0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</a:t>
            </a:r>
            <a:r>
              <a:rPr lang="en-US" dirty="0" smtClean="0"/>
              <a:t>Type </a:t>
            </a:r>
            <a:r>
              <a:rPr lang="en-US" dirty="0"/>
              <a:t>I</a:t>
            </a:r>
            <a:r>
              <a:rPr lang="en-US" dirty="0" smtClean="0"/>
              <a:t>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MyApp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Array[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])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i="1" dirty="0" err="1" smtClean="0">
                <a:latin typeface="Consolas"/>
              </a:rPr>
              <a:t>println</a:t>
            </a:r>
            <a:r>
              <a:rPr lang="en-US" sz="2800" dirty="0" smtClean="0"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008000"/>
                </a:solidFill>
                <a:latin typeface="Consolas"/>
              </a:rPr>
              <a:t>s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b="1" dirty="0" err="1" smtClean="0">
                <a:solidFill>
                  <a:srgbClr val="008000"/>
                </a:solidFill>
                <a:latin typeface="Consolas"/>
              </a:rPr>
              <a:t>Zdravo</a:t>
            </a:r>
            <a:r>
              <a:rPr lang="en-US" sz="2800" b="1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B8BB"/>
                </a:solidFill>
                <a:latin typeface="Consolas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7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Type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StringArrayFactory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create: Array[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 =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array: Array[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 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"1"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"2"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"3"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array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5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Type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StringArrayFactory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create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array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i="1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1"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"2"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"3"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array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899" y="2683771"/>
            <a:ext cx="39923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808080"/>
                </a:solidFill>
                <a:latin typeface="Consolas"/>
              </a:rPr>
              <a:t>// </a:t>
            </a:r>
            <a:r>
              <a:rPr lang="en-US" sz="2600" i="1" dirty="0" err="1">
                <a:solidFill>
                  <a:srgbClr val="808080"/>
                </a:solidFill>
                <a:latin typeface="Consolas"/>
              </a:rPr>
              <a:t>Scala</a:t>
            </a:r>
            <a:r>
              <a:rPr lang="en-US" sz="2600" i="1" dirty="0">
                <a:solidFill>
                  <a:srgbClr val="808080"/>
                </a:solidFill>
                <a:latin typeface="Consolas"/>
              </a:rPr>
              <a:t/>
            </a:r>
            <a:br>
              <a:rPr lang="en-US" sz="2600" i="1" dirty="0">
                <a:solidFill>
                  <a:srgbClr val="808080"/>
                </a:solidFill>
                <a:latin typeface="Consolas"/>
              </a:rPr>
            </a:br>
            <a:r>
              <a:rPr lang="en-US" sz="26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Person(</a:t>
            </a:r>
            <a:br>
              <a:rPr lang="en-US" sz="2600" dirty="0">
                <a:solidFill>
                  <a:srgbClr val="000000"/>
                </a:solidFill>
                <a:latin typeface="Consolas"/>
              </a:rPr>
            </a:br>
            <a:r>
              <a:rPr lang="en-US" sz="2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600" b="1" dirty="0" err="1">
                <a:solidFill>
                  <a:srgbClr val="000080"/>
                </a:solidFill>
                <a:latin typeface="Consolas"/>
              </a:rPr>
              <a:t>var</a:t>
            </a:r>
            <a:r>
              <a:rPr lang="en-US" sz="26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sz="26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,</a:t>
            </a:r>
            <a:br>
              <a:rPr lang="en-US" sz="2600" dirty="0">
                <a:solidFill>
                  <a:srgbClr val="000000"/>
                </a:solidFill>
                <a:latin typeface="Consolas"/>
              </a:rPr>
            </a:br>
            <a:r>
              <a:rPr lang="en-US" sz="2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600" b="1" dirty="0" err="1">
                <a:solidFill>
                  <a:srgbClr val="000080"/>
                </a:solidFill>
                <a:latin typeface="Consolas"/>
              </a:rPr>
              <a:t>var</a:t>
            </a:r>
            <a:r>
              <a:rPr lang="en-US" sz="26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age: </a:t>
            </a:r>
            <a:r>
              <a:rPr lang="en-US" sz="2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/>
              </a:rPr>
            </a:br>
            <a:r>
              <a:rPr lang="en-US" sz="2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1337248"/>
            <a:ext cx="4572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i="1" dirty="0">
                <a:solidFill>
                  <a:srgbClr val="808080"/>
                </a:solidFill>
                <a:latin typeface="Consolas"/>
              </a:rPr>
              <a:t>// Java</a:t>
            </a:r>
            <a:br>
              <a:rPr lang="en-US" sz="1500" i="1" dirty="0">
                <a:solidFill>
                  <a:srgbClr val="808080"/>
                </a:solidFill>
                <a:latin typeface="Consolas"/>
              </a:rPr>
            </a:br>
            <a:r>
              <a:rPr lang="en-US" sz="1500" b="1" dirty="0">
                <a:solidFill>
                  <a:srgbClr val="000080"/>
                </a:solidFill>
                <a:latin typeface="Consolas"/>
              </a:rPr>
              <a:t>public class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Person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private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private 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Person(String name, 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age)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name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name;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500" b="1" dirty="0" err="1">
                <a:solidFill>
                  <a:srgbClr val="660E7A"/>
                </a:solidFill>
                <a:latin typeface="Consolas"/>
              </a:rPr>
              <a:t>age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age;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return 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getAge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return 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(String name)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name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name;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setAge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age) {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b="1" dirty="0" err="1">
                <a:solidFill>
                  <a:srgbClr val="000080"/>
                </a:solidFill>
                <a:latin typeface="Consolas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500" b="1" dirty="0" err="1">
                <a:solidFill>
                  <a:srgbClr val="660E7A"/>
                </a:solidFill>
                <a:latin typeface="Consolas"/>
              </a:rPr>
              <a:t>age</a:t>
            </a:r>
            <a:r>
              <a:rPr lang="en-US" sz="1500" b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age;</a:t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</a:rPr>
            </a:b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5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Scala</a:t>
            </a:r>
            <a:r>
              <a:rPr lang="en-US" dirty="0" smtClean="0"/>
              <a:t> is Object Oriented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swinbrain.ict.swin.edu.au/w/images/thumb/d/df/Shape_Classes_With_Inheritance.png/400px-Shape_Classes_With_Inheri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3035"/>
            <a:ext cx="8763316" cy="52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94125" y="2327275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Any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86400" y="32813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AnyRef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32051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Andale Mono" pitchFamily="49" charset="0"/>
              </a:rPr>
              <a:t>AnyVal</a:t>
            </a:r>
            <a:endParaRPr lang="en-US" sz="2400" dirty="0">
              <a:latin typeface="Andale Mono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0200" y="48053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String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404336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Boolean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5000" y="47291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Char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24200" y="5110163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ndale Mono" pitchFamily="49" charset="0"/>
              </a:rPr>
              <a:t>Int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352800" y="3733800"/>
            <a:ext cx="762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286000" y="3733800"/>
            <a:ext cx="6858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1600200" y="35814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6019800" y="3810000"/>
            <a:ext cx="1524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419600" y="2743200"/>
            <a:ext cx="10668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352800" y="27432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40388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305342"/>
            <a:ext cx="754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// companion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apply(s: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(s)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apply(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i.toString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s: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"42"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"42"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BigInt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99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AutoShape 2" descr="http://lampwww.epfl.ch/~odersky/images/Marti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5093" y="2819400"/>
            <a:ext cx="5240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ckwell" pitchFamily="18" charset="0"/>
              </a:rPr>
              <a:t>Statically T</a:t>
            </a:r>
            <a:r>
              <a:rPr lang="en-US" sz="5400" dirty="0" smtClean="0">
                <a:latin typeface="Rockwell" pitchFamily="18" charset="0"/>
              </a:rPr>
              <a:t>yped</a:t>
            </a:r>
            <a:endParaRPr lang="en-US" sz="5400" dirty="0">
              <a:latin typeface="Rockwell" pitchFamily="18" charset="0"/>
            </a:endParaRPr>
          </a:p>
        </p:txBody>
      </p:sp>
      <p:sp>
        <p:nvSpPr>
          <p:cNvPr id="9" name="AutoShape 5" descr="http://lampwww.epfl.ch/~odersky/images/Martin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0337"/>
            <a:ext cx="1692660" cy="225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images.myswitzerland.com/n10691/images/buehne/lausanne_orig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42" y="160338"/>
            <a:ext cx="4019099" cy="22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33516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170828" y="-1708"/>
            <a:ext cx="14397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Rockwell" pitchFamily="18" charset="0"/>
              </a:rPr>
              <a:t>2003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3042" y="4677386"/>
            <a:ext cx="41201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Rockwell" pitchFamily="18" charset="0"/>
              </a:rPr>
              <a:t>Java </a:t>
            </a:r>
            <a:r>
              <a:rPr lang="en-US" sz="5400" dirty="0" err="1" smtClean="0">
                <a:latin typeface="Rockwell" pitchFamily="18" charset="0"/>
              </a:rPr>
              <a:t>Interop</a:t>
            </a:r>
            <a:r>
              <a:rPr lang="en-US" sz="5400" dirty="0" smtClean="0">
                <a:latin typeface="Rockwell" pitchFamily="18" charset="0"/>
              </a:rPr>
              <a:t>.</a:t>
            </a:r>
            <a:endParaRPr lang="en-US" sz="5400" dirty="0">
              <a:latin typeface="Rockwell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2222" y="5600716"/>
            <a:ext cx="51924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Rockwell" pitchFamily="18" charset="0"/>
              </a:rPr>
              <a:t>OO + </a:t>
            </a:r>
            <a:r>
              <a:rPr lang="en-US" sz="4800" dirty="0">
                <a:latin typeface="Rockwell" pitchFamily="18" charset="0"/>
              </a:rPr>
              <a:t>Functional </a:t>
            </a:r>
            <a:endParaRPr lang="en-US" sz="4800" dirty="0">
              <a:latin typeface="Rockwell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6400" y="3754056"/>
            <a:ext cx="3940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Rockwell" pitchFamily="18" charset="0"/>
              </a:rPr>
              <a:t>Lightweight</a:t>
            </a:r>
            <a:endParaRPr lang="en-US" sz="48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(are like interfaces)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Iterator[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next():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T</a:t>
            </a:r>
            <a:br>
              <a:rPr lang="en-US" sz="2800" dirty="0">
                <a:solidFill>
                  <a:srgbClr val="20999D"/>
                </a:solidFill>
                <a:latin typeface="Consolas"/>
              </a:rPr>
            </a:br>
            <a:r>
              <a:rPr lang="en-US" sz="2800" dirty="0">
                <a:solidFill>
                  <a:srgbClr val="20999D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hasNext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Boolean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08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(with implementations)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7696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Iterator[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] {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next(): 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T</a:t>
            </a:r>
            <a:br>
              <a:rPr lang="en-US" sz="2800" dirty="0" smtClean="0">
                <a:solidFill>
                  <a:srgbClr val="20999D"/>
                </a:solidFill>
                <a:latin typeface="Consolas"/>
              </a:rPr>
            </a:b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hasNext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Boolean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print()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while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hasNext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(next())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09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Animal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44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Animal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Huma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Animal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think() {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(“hm...”)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18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Animal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Human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Animal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think() { </a:t>
            </a:r>
            <a:r>
              <a:rPr lang="en-US" sz="2800" i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(“hm...”)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Horse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Animal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gallop()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System.createEgg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18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– Mix-in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Animal</a:t>
            </a:r>
            <a:br>
              <a:rPr lang="en-US" sz="28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Mammal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Animal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think() {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(“hm...”)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Bird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Animal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layEgg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 =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System.createEgg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Centaur 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Human 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with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Horse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2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Mix-in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225" y="192622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Lazy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layInTheSun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 {}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Cat(name: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Mammal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Cat(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"Garfield"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with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2733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Systems (aka Cake)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Logging 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AnimalPersistance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self =&gt; DAO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getByName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): Animal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AnimalService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self: Logging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with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AnimalPersistance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animalByName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(m: </a:t>
            </a:r>
            <a:r>
              <a:rPr lang="en-US" sz="24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log(</a:t>
            </a:r>
            <a:r>
              <a:rPr lang="en-US" sz="2400" b="1" dirty="0" err="1">
                <a:solidFill>
                  <a:srgbClr val="008000"/>
                </a:solidFill>
                <a:latin typeface="Consolas"/>
              </a:rPr>
              <a:t>s"Loading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 animal </a:t>
            </a:r>
            <a:r>
              <a:rPr lang="en-US" sz="2400" b="1" dirty="0">
                <a:solidFill>
                  <a:srgbClr val="00B8BB"/>
                </a:solidFill>
                <a:latin typeface="Consolas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getByName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(m)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8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62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ConsoleLogging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Logging 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= 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DBAnimalManager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H2DAO</a:t>
            </a:r>
          </a:p>
          <a:p>
            <a:endParaRPr lang="en-US" sz="2400" b="1" dirty="0" smtClean="0">
              <a:solidFill>
                <a:srgbClr val="000080"/>
              </a:solidFill>
              <a:latin typeface="Consolas"/>
            </a:endParaRPr>
          </a:p>
          <a:p>
            <a:endParaRPr lang="en-US" sz="2400" b="1" dirty="0">
              <a:solidFill>
                <a:srgbClr val="000080"/>
              </a:solidFill>
              <a:latin typeface="Consolas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DBAnimalService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DBAnimalManager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with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ConsoleLogging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endParaRPr lang="en-US" sz="2400" b="1" dirty="0" smtClean="0">
              <a:solidFill>
                <a:srgbClr val="000080"/>
              </a:solidFill>
              <a:latin typeface="Consolas"/>
            </a:endParaRPr>
          </a:p>
          <a:p>
            <a:endParaRPr lang="en-US" sz="2400" b="1" dirty="0" smtClean="0">
              <a:solidFill>
                <a:srgbClr val="000080"/>
              </a:solidFill>
              <a:latin typeface="Consolas"/>
            </a:endParaRPr>
          </a:p>
          <a:p>
            <a:r>
              <a:rPr lang="en-US" sz="2400" i="1" dirty="0">
                <a:solidFill>
                  <a:srgbClr val="808080"/>
                </a:solidFill>
                <a:latin typeface="Consolas"/>
              </a:rPr>
              <a:t>// Instantiate </a:t>
            </a:r>
            <a:r>
              <a:rPr lang="en-US" sz="2400" i="1" dirty="0" smtClean="0">
                <a:solidFill>
                  <a:srgbClr val="808080"/>
                </a:solidFill>
                <a:latin typeface="Consolas"/>
              </a:rPr>
              <a:t>Module</a:t>
            </a:r>
            <a:endParaRPr lang="en-US" sz="2400" b="1" dirty="0" smtClean="0">
              <a:solidFill>
                <a:srgbClr val="000080"/>
              </a:solidFill>
              <a:latin typeface="Consolas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DBAnimalService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6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pic>
        <p:nvPicPr>
          <p:cNvPr id="9218" name="Picture 2" descr="http://2.bp.blogspot.com/-6VOclHLsn8U/UWMiLE5aa0I/AAAAAAAAAEU/WQTM0-l_MxA/s1600/Lam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610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Rockwell" pitchFamily="18" charset="0"/>
              </a:rPr>
              <a:t>“If I were to pick a language to use today other than Java, it would be </a:t>
            </a:r>
            <a:r>
              <a:rPr lang="en-US" sz="3200" dirty="0" err="1">
                <a:latin typeface="Rockwell" pitchFamily="18" charset="0"/>
              </a:rPr>
              <a:t>Scala</a:t>
            </a:r>
            <a:r>
              <a:rPr lang="en-US" sz="3200" dirty="0">
                <a:latin typeface="Rockwell" pitchFamily="18" charset="0"/>
              </a:rPr>
              <a:t>.”</a:t>
            </a:r>
          </a:p>
          <a:p>
            <a:pPr>
              <a:spcBef>
                <a:spcPct val="50000"/>
              </a:spcBef>
            </a:pP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i="1" dirty="0">
                <a:latin typeface="Rockwell" pitchFamily="18" charset="0"/>
              </a:rPr>
              <a:t>James </a:t>
            </a:r>
            <a:r>
              <a:rPr lang="en-US" sz="3200" i="1" dirty="0" smtClean="0">
                <a:latin typeface="Rockwell" pitchFamily="18" charset="0"/>
              </a:rPr>
              <a:t>Gosling (creator of Java)</a:t>
            </a:r>
            <a:endParaRPr lang="en-US" sz="3200" i="1" dirty="0">
              <a:latin typeface="Rockwell" pitchFamily="18" charset="0"/>
            </a:endParaRPr>
          </a:p>
        </p:txBody>
      </p:sp>
      <p:pic>
        <p:nvPicPr>
          <p:cNvPr id="2053" name="Picture 5" descr="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56351"/>
            <a:ext cx="5410200" cy="3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10708"/>
            <a:ext cx="1905000" cy="34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86000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/>
              </a:rPr>
              <a:t>(x: </a:t>
            </a:r>
            <a:r>
              <a:rPr lang="en-US" sz="2800" dirty="0" err="1">
                <a:latin typeface="Consolas"/>
              </a:rPr>
              <a:t>Int</a:t>
            </a:r>
            <a:r>
              <a:rPr lang="en-US" sz="2800" dirty="0">
                <a:latin typeface="Consolas"/>
              </a:rPr>
              <a:t>) =&gt; x +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75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09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=&gt;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(x: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=&gt; x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9488" y="3352800"/>
            <a:ext cx="13676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  <a:sym typeface="Wingdings 3" pitchFamily="18" charset="2"/>
              </a:rPr>
              <a:t>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Higher-Order Parameters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1448" y="3810000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map(</a:t>
            </a:r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  <a:sym typeface="Wingdings 3" pitchFamily="18" charset="2"/>
              </a:rPr>
              <a:t>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(2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3, 4)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09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=&gt;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(x: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=&gt; x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66732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](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).map((x: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=&gt; x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// 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more type inference</a:t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).map(x =&gt; x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// 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or even shorter</a:t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).map(_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3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(functions that capture the environment)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676400"/>
            <a:ext cx="5943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var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step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br>
              <a:rPr lang="en-US" sz="2800" dirty="0">
                <a:solidFill>
                  <a:srgbClr val="0000FF"/>
                </a:solidFill>
                <a:latin typeface="Consolas"/>
              </a:rPr>
            </a:b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 err="1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x =&gt; x +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step</a:t>
            </a:r>
            <a:br>
              <a:rPr lang="en-US" sz="2800" i="1" dirty="0">
                <a:solidFill>
                  <a:srgbClr val="660E7A"/>
                </a:solidFill>
                <a:latin typeface="Consolas"/>
              </a:rPr>
            </a:br>
            <a:r>
              <a:rPr lang="en-US" sz="2800" i="1" dirty="0">
                <a:solidFill>
                  <a:srgbClr val="660E7A"/>
                </a:solidFill>
                <a:latin typeface="Consolas"/>
              </a:rPr>
              <a:t/>
            </a:r>
            <a:br>
              <a:rPr lang="en-US" sz="2800" i="1" dirty="0">
                <a:solidFill>
                  <a:srgbClr val="660E7A"/>
                </a:solidFill>
                <a:latin typeface="Consolas"/>
              </a:rPr>
            </a:br>
            <a:endParaRPr lang="en-US" sz="2800" i="1" dirty="0" smtClean="0">
              <a:solidFill>
                <a:srgbClr val="660E7A"/>
              </a:solidFill>
              <a:latin typeface="Consolas"/>
            </a:endParaRPr>
          </a:p>
          <a:p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  <a:sym typeface="Wingdings 3" pitchFamily="18" charset="2"/>
              </a:rPr>
              <a:t>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ospaced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6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FF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660E7A"/>
                </a:solidFill>
                <a:latin typeface="Consolas"/>
              </a:rPr>
              <a:t>step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br>
              <a:rPr lang="en-US" sz="2800" dirty="0">
                <a:solidFill>
                  <a:srgbClr val="0000FF"/>
                </a:solidFill>
                <a:latin typeface="Consolas"/>
              </a:rPr>
            </a:br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  <a:sym typeface="Wingdings 3" pitchFamily="18" charset="2"/>
              </a:rPr>
              <a:t>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ospaced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13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Curried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6014" y="1752600"/>
            <a:ext cx="74135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FunctionFactory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adder(x: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)(y: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x +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nn-NO" sz="2800" b="1" dirty="0">
                <a:solidFill>
                  <a:srgbClr val="000080"/>
                </a:solidFill>
                <a:latin typeface="Consolas"/>
              </a:rPr>
              <a:t>val </a:t>
            </a:r>
            <a:r>
              <a:rPr lang="nn-NO" sz="2800" i="1" dirty="0">
                <a:solidFill>
                  <a:srgbClr val="660E7A"/>
                </a:solidFill>
                <a:latin typeface="Consolas"/>
              </a:rPr>
              <a:t>inc</a:t>
            </a:r>
            <a:r>
              <a:rPr lang="nn-NO" sz="2800" dirty="0">
                <a:solidFill>
                  <a:srgbClr val="000000"/>
                </a:solidFill>
                <a:latin typeface="Consolas"/>
              </a:rPr>
              <a:t>: Int =&gt; Int = </a:t>
            </a:r>
            <a:r>
              <a:rPr lang="nn-NO" sz="2800" i="1" dirty="0">
                <a:solidFill>
                  <a:srgbClr val="000000"/>
                </a:solidFill>
                <a:latin typeface="Consolas"/>
              </a:rPr>
              <a:t>adder</a:t>
            </a:r>
            <a:r>
              <a:rPr lang="nn-NO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2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i="1" dirty="0">
                <a:solidFill>
                  <a:srgbClr val="808080"/>
                </a:solidFill>
                <a:latin typeface="Consolas"/>
              </a:rPr>
              <a:t>// or</a:t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 err="1">
                <a:solidFill>
                  <a:srgbClr val="660E7A"/>
                </a:solidFill>
                <a:latin typeface="Consolas"/>
              </a:rPr>
              <a:t>ident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adder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)_</a:t>
            </a:r>
          </a:p>
          <a:p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== </a:t>
            </a:r>
            <a:r>
              <a:rPr lang="en-US" sz="2800" i="1" dirty="0" err="1">
                <a:solidFill>
                  <a:srgbClr val="660E7A"/>
                </a:solidFill>
                <a:latin typeface="Consolas"/>
              </a:rPr>
              <a:t>ident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  <a:sym typeface="Wingdings 3" pitchFamily="18" charset="2"/>
              </a:rPr>
              <a:t>  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ospaced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6</a:t>
            </a:r>
          </a:p>
          <a:p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endParaRPr lang="nn-NO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5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5715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1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78" y="297456"/>
            <a:ext cx="8229600" cy="1143000"/>
          </a:xfrm>
        </p:spPr>
        <p:txBody>
          <a:bodyPr/>
          <a:lstStyle/>
          <a:p>
            <a:r>
              <a:rPr lang="en-US" dirty="0" smtClean="0"/>
              <a:t>Pattern Matching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(is concise)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1738098"/>
            <a:ext cx="5105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08080"/>
                </a:solidFill>
                <a:latin typeface="Consolas"/>
              </a:rPr>
              <a:t>// Java</a:t>
            </a:r>
            <a:br>
              <a:rPr lang="en-US" sz="1400" i="1" dirty="0">
                <a:solidFill>
                  <a:srgbClr val="808080"/>
                </a:solidFill>
                <a:latin typeface="Consolas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button.addMouseListener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MouseAdapter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mousePressed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 {}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mouseReleased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 {}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mouseEntered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 {}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b="1" dirty="0" err="1" smtClean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ouseEntered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e) {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660E7A"/>
                </a:solidFill>
                <a:latin typeface="Consola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"I see it 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mouseExited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 {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660E7A"/>
                </a:solidFill>
                <a:latin typeface="Consola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"Lost it."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400" b="1" dirty="0">
                <a:solidFill>
                  <a:srgbClr val="000080"/>
                </a:solidFill>
                <a:latin typeface="Consolas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mouseClicked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 {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660E7A"/>
                </a:solidFill>
                <a:latin typeface="Consolas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"Poked 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399818"/>
            <a:ext cx="4623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808080"/>
                </a:solidFill>
                <a:latin typeface="Consolas"/>
              </a:rPr>
              <a:t>// </a:t>
            </a:r>
            <a:r>
              <a:rPr lang="en-US" sz="2000" i="1" dirty="0" err="1">
                <a:solidFill>
                  <a:srgbClr val="808080"/>
                </a:solidFill>
                <a:latin typeface="Consolas"/>
              </a:rPr>
              <a:t>Scala</a:t>
            </a:r>
            <a:r>
              <a:rPr lang="en-US" sz="2000" i="1" dirty="0">
                <a:solidFill>
                  <a:srgbClr val="808080"/>
                </a:solidFill>
                <a:latin typeface="Consolas"/>
              </a:rPr>
              <a:t/>
            </a:r>
            <a:br>
              <a:rPr lang="en-US" sz="2000" i="1" dirty="0">
                <a:solidFill>
                  <a:srgbClr val="80808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reactions += {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m: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MouseEntered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=&gt;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"I see it!"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m: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MouseExited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=&gt;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"Lost it."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m: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MouseClicked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=&gt;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/>
              </a:rPr>
              <a:t>"Poked!"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305342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/>
              </a:rPr>
              <a:t>trait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Tree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Leaf(v: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Tree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Node(l: Tree, r: Tree)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Tree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(t: Tree, f: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=&gt; Unit): Unit =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t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match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(l, r) =&gt;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(l, f)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(r, f)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Leaf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(v) =&gt;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f(v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/>
              </a:rPr>
              <a:t>    case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_ =&gt;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error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"Another node type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:/"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113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9716" y="3429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2400" b="1" dirty="0" smtClean="0">
                <a:solidFill>
                  <a:srgbClr val="000080"/>
                </a:solidFill>
                <a:latin typeface="Consolas"/>
              </a:rPr>
              <a:t>ealed trait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Tree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Leaf(v: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Tree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Node(l: Tree, r: Tree)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Tree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700" y="14478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Composite type formed by combining other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schemeClr val="tx1"/>
                </a:solidFill>
                <a:latin typeface="Rockwell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Rockwell" pitchFamily="18" charset="0"/>
            </a:endParaRPr>
          </a:p>
        </p:txBody>
      </p:sp>
      <p:pic>
        <p:nvPicPr>
          <p:cNvPr id="5" name="Picture 9" descr="strac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83682"/>
            <a:ext cx="4876799" cy="367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6868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Rockwell" pitchFamily="18" charset="0"/>
              </a:rPr>
              <a:t>“I can honestly say if someone had shown me the Programming </a:t>
            </a:r>
            <a:r>
              <a:rPr lang="en-US" sz="2800" dirty="0" err="1">
                <a:latin typeface="Rockwell" pitchFamily="18" charset="0"/>
              </a:rPr>
              <a:t>Scala</a:t>
            </a:r>
            <a:r>
              <a:rPr lang="en-US" sz="2800" dirty="0">
                <a:latin typeface="Rockwell" pitchFamily="18" charset="0"/>
              </a:rPr>
              <a:t> book by Martin </a:t>
            </a:r>
            <a:r>
              <a:rPr lang="en-US" sz="2800" dirty="0" err="1">
                <a:latin typeface="Rockwell" pitchFamily="18" charset="0"/>
              </a:rPr>
              <a:t>Odersky</a:t>
            </a:r>
            <a:r>
              <a:rPr lang="en-US" sz="2800" dirty="0">
                <a:latin typeface="Rockwell" pitchFamily="18" charset="0"/>
              </a:rPr>
              <a:t>, </a:t>
            </a:r>
            <a:r>
              <a:rPr lang="en-US" sz="2800" dirty="0" err="1">
                <a:latin typeface="Rockwell" pitchFamily="18" charset="0"/>
              </a:rPr>
              <a:t>Lex</a:t>
            </a:r>
            <a:r>
              <a:rPr lang="en-US" sz="2800" dirty="0">
                <a:latin typeface="Rockwell" pitchFamily="18" charset="0"/>
              </a:rPr>
              <a:t> Spoon &amp; Bill </a:t>
            </a:r>
            <a:r>
              <a:rPr lang="en-US" sz="2800" dirty="0" err="1">
                <a:latin typeface="Rockwell" pitchFamily="18" charset="0"/>
              </a:rPr>
              <a:t>Venners</a:t>
            </a:r>
            <a:r>
              <a:rPr lang="en-US" sz="2800" dirty="0">
                <a:latin typeface="Rockwell" pitchFamily="18" charset="0"/>
              </a:rPr>
              <a:t> back in 2003 I'd probably have never created Groovy</a:t>
            </a:r>
            <a:r>
              <a:rPr lang="en-US" sz="2800" dirty="0" smtClean="0">
                <a:latin typeface="Rockwell" pitchFamily="18" charset="0"/>
              </a:rPr>
              <a:t>.“</a:t>
            </a:r>
            <a:endParaRPr lang="en-US" sz="2800" dirty="0">
              <a:latin typeface="Rockwell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i="1" dirty="0">
                <a:latin typeface="Rockwell" pitchFamily="18" charset="0"/>
              </a:rPr>
              <a:t>James Strachan, creator of Groovy</a:t>
            </a:r>
          </a:p>
        </p:txBody>
      </p:sp>
      <p:pic>
        <p:nvPicPr>
          <p:cNvPr id="3074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25243"/>
            <a:ext cx="3990372" cy="199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0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exhaustive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(t: Tree, f: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=&gt; Unit): Unit =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t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match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(l, 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Leaf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(v)) =&gt;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(l, f)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f(v)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Leaf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(v), r) =&gt;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(r, f)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    f(v)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6412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&lt;console&gt;:14: warning: match may not be exhaustive.</a:t>
            </a:r>
          </a:p>
          <a:p>
            <a:r>
              <a:rPr lang="en-US" sz="2400" dirty="0"/>
              <a:t>It would fail on the following input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Node(Node</a:t>
            </a:r>
            <a:r>
              <a:rPr lang="en-US" sz="2400" dirty="0">
                <a:solidFill>
                  <a:srgbClr val="FF0000"/>
                </a:solidFill>
              </a:rPr>
              <a:t>(_, _), Node(_, _))</a:t>
            </a:r>
          </a:p>
        </p:txBody>
      </p:sp>
    </p:spTree>
    <p:extLst>
      <p:ext uri="{BB962C8B-B14F-4D97-AF65-F5344CB8AC3E}">
        <p14:creationId xmlns:p14="http://schemas.microsoft.com/office/powerpoint/2010/main" val="13918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(is extensive)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8851" y="1783466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matchingAnything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(a: Any): Any =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a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match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11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=&gt; “eleven”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s: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=&gt; “’%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s’”.format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(s)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b="1" u="sng" dirty="0">
                <a:solidFill>
                  <a:srgbClr val="000000"/>
                </a:solidFill>
                <a:latin typeface="Consolas"/>
              </a:rPr>
              <a:t>&lt;tag&gt;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{t}</a:t>
            </a:r>
            <a:r>
              <a:rPr lang="en-US" sz="2800" b="1" u="sng" dirty="0">
                <a:solidFill>
                  <a:srgbClr val="000000"/>
                </a:solidFill>
                <a:latin typeface="Consolas"/>
              </a:rPr>
              <a:t>&lt;/tag&gt;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=&gt; t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=&gt; “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”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head 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tail =&gt; tail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_ =&gt;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null</a:t>
            </a:r>
            <a:br>
              <a:rPr lang="en-US" sz="2800" b="1" dirty="0">
                <a:solidFill>
                  <a:srgbClr val="000080"/>
                </a:solidFill>
                <a:latin typeface="Consolas"/>
              </a:rPr>
            </a:br>
            <a:r>
              <a:rPr lang="en-US" sz="2800" b="1" dirty="0">
                <a:solidFill>
                  <a:srgbClr val="00008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6412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 dirty="0"/>
          </a:p>
        </p:txBody>
      </p:sp>
      <p:pic>
        <p:nvPicPr>
          <p:cNvPr id="13314" name="Picture 2" descr="http://1.bp.blogspot.com/-FyR5ajWn3lo/TtxFOEac0lI/AAAAAAAAAM0/hxo2vLMTVQw/s1600/garfiel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" y="1305046"/>
            <a:ext cx="7416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Values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(compute on demand)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7038" y="19812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class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Student(id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lazy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/>
              </a:rPr>
              <a:t>publications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fetchPublications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(id)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9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Call-by-Name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Call-by-value computes the message every time.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800" dirty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= </a:t>
            </a:r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i="1" dirty="0" err="1">
                <a:solidFill>
                  <a:srgbClr val="660E7A"/>
                </a:solidFill>
                <a:latin typeface="Consolas"/>
              </a:rPr>
              <a:t>debugEnabled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sz="2800" dirty="0" smtClean="0">
                <a:latin typeface="Consolas"/>
              </a:rPr>
              <a:t>log(</a:t>
            </a:r>
            <a:r>
              <a:rPr lang="en-US" sz="2800" dirty="0" err="1" smtClean="0">
                <a:latin typeface="Consolas"/>
              </a:rPr>
              <a:t>veryExpensiveMessage</a:t>
            </a:r>
            <a:r>
              <a:rPr lang="en-US" sz="2800" dirty="0">
                <a:latin typeface="Consolas"/>
              </a:rPr>
              <a:t>())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Call-by-Name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600200"/>
            <a:ext cx="822960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Call-by-name computes the message when  debugging is enabled.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80"/>
                </a:solidFill>
                <a:latin typeface="Consolas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=&gt; </a:t>
            </a:r>
            <a:r>
              <a:rPr lang="en-US" sz="2800" dirty="0" smtClean="0">
                <a:solidFill>
                  <a:srgbClr val="20999D"/>
                </a:solidFill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 =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/>
              </a:rPr>
              <a:t>debugEnabled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i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sz="2800" dirty="0" smtClean="0">
                <a:latin typeface="Consolas"/>
              </a:rPr>
              <a:t>log(</a:t>
            </a:r>
            <a:r>
              <a:rPr lang="en-US" sz="2800" dirty="0" err="1" smtClean="0">
                <a:latin typeface="Consolas"/>
              </a:rPr>
              <a:t>veryExpensiveMessage</a:t>
            </a:r>
            <a:r>
              <a:rPr lang="en-US" sz="2800" dirty="0" smtClean="0">
                <a:latin typeface="Consolas"/>
              </a:rPr>
              <a:t>())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80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10439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23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qsort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[T &lt;% Ordered[T]](list: List[T]): List[T] = </a:t>
            </a:r>
            <a:endParaRPr lang="en-US" sz="23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Consolas"/>
              </a:rPr>
              <a:t> list </a:t>
            </a:r>
            <a:r>
              <a:rPr lang="en-US" sz="2300" b="1" dirty="0">
                <a:solidFill>
                  <a:srgbClr val="000080"/>
                </a:solidFill>
                <a:latin typeface="Consolas"/>
              </a:rPr>
              <a:t>match 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300" dirty="0">
                <a:solidFill>
                  <a:srgbClr val="000000"/>
                </a:solidFill>
                <a:latin typeface="Consolas"/>
              </a:rPr>
            </a:br>
            <a:r>
              <a:rPr lang="en-US" sz="2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3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Nil     =&gt; Nil</a:t>
            </a:r>
            <a:br>
              <a:rPr lang="en-US" sz="2300" dirty="0">
                <a:solidFill>
                  <a:srgbClr val="000000"/>
                </a:solidFill>
                <a:latin typeface="Consolas"/>
              </a:rPr>
            </a:br>
            <a:r>
              <a:rPr lang="en-US" sz="23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300" b="1" dirty="0">
                <a:solidFill>
                  <a:srgbClr val="000080"/>
                </a:solidFill>
                <a:latin typeface="Consolas"/>
              </a:rPr>
              <a:t>case 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p ::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 =&gt;</a:t>
            </a:r>
            <a:br>
              <a:rPr lang="en-US" sz="2300" dirty="0">
                <a:solidFill>
                  <a:srgbClr val="000000"/>
                </a:solidFill>
                <a:latin typeface="Consolas"/>
              </a:rPr>
            </a:br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3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(lesser, greater) =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 partition (_ &lt;= p)</a:t>
            </a:r>
            <a:br>
              <a:rPr lang="en-US" sz="2300" dirty="0">
                <a:solidFill>
                  <a:srgbClr val="000000"/>
                </a:solidFill>
                <a:latin typeface="Consolas"/>
              </a:rPr>
            </a:br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qsort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(lesser) ++ List(p) ++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qsort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(greater)</a:t>
            </a:r>
            <a:br>
              <a:rPr lang="en-US" sz="2300" dirty="0">
                <a:solidFill>
                  <a:srgbClr val="000000"/>
                </a:solidFill>
                <a:latin typeface="Consolas"/>
              </a:rPr>
            </a:br>
            <a:r>
              <a:rPr lang="en-US" sz="23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617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Content Placeholder 3" descr="collections.png"/>
          <p:cNvPicPr>
            <a:picLocks noGrp="1" noChangeAspect="1"/>
          </p:cNvPicPr>
          <p:nvPr/>
        </p:nvPicPr>
        <p:blipFill>
          <a:blip r:embed="rId2" cstate="print"/>
          <a:srcRect l="-749" r="-749"/>
          <a:stretch>
            <a:fillRect/>
          </a:stretch>
        </p:blipFill>
        <p:spPr>
          <a:xfrm>
            <a:off x="-533400" y="1447800"/>
            <a:ext cx="8686800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Mutable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Content Placeholder 3" descr="collections.mutable.png"/>
          <p:cNvPicPr>
            <a:picLocks noGrp="1" noChangeAspect="1"/>
          </p:cNvPicPr>
          <p:nvPr/>
        </p:nvPicPr>
        <p:blipFill>
          <a:blip r:embed="rId2" cstate="print"/>
          <a:srcRect l="-6644" r="-6644"/>
          <a:stretch>
            <a:fillRect/>
          </a:stretch>
        </p:blipFill>
        <p:spPr>
          <a:xfrm>
            <a:off x="-609600" y="1221129"/>
            <a:ext cx="10439400" cy="58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Content Placeholder 3" descr="collections.immutable.png"/>
          <p:cNvPicPr>
            <a:picLocks noGrp="1" noChangeAspect="1"/>
          </p:cNvPicPr>
          <p:nvPr/>
        </p:nvPicPr>
        <p:blipFill>
          <a:blip r:embed="rId2" cstate="print"/>
          <a:srcRect l="-15580" r="-15580"/>
          <a:stretch>
            <a:fillRect/>
          </a:stretch>
        </p:blipFill>
        <p:spPr>
          <a:xfrm>
            <a:off x="-228600" y="1524000"/>
            <a:ext cx="9144000" cy="50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Scala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3" descr="twitter-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4" y="13335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nkedin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42449"/>
            <a:ext cx="29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foursquare_logo_600p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85" y="1219200"/>
            <a:ext cx="2857500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ony_logo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1" y="3886981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iemens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51" y="4356881"/>
            <a:ext cx="3810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iki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93647"/>
            <a:ext cx="29718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800px-Novell_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0543"/>
            <a:ext cx="26670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itgateacademy.com/images/newspost_images/juniper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349906"/>
            <a:ext cx="3165435" cy="7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Traverse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908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 &lt;-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List(1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, 2, 3).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foreach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 =&gt; 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println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(x))</a:t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i="1" dirty="0">
                <a:solidFill>
                  <a:srgbClr val="808080"/>
                </a:solidFill>
                <a:latin typeface="Consolas"/>
              </a:rPr>
              <a:t/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 &lt;-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0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until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0 until 10).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foreach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 =&gt; 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println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(x))</a:t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Range(0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, 10, 1).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foreach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 =&gt; </a:t>
            </a:r>
            <a:r>
              <a:rPr lang="en-US" sz="2800" i="1" dirty="0" err="1">
                <a:solidFill>
                  <a:srgbClr val="808080"/>
                </a:solidFill>
                <a:latin typeface="Consolas"/>
              </a:rPr>
              <a:t>println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13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dirty="0" smtClean="0"/>
              <a:t>Comprehensions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(mapping)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676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 &lt;-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yield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x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+ 1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FF"/>
                </a:solidFill>
                <a:latin typeface="Consolas"/>
              </a:rPr>
            </a:b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List(1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>, 2, 3).map(x =&gt; x </a:t>
            </a:r>
            <a:r>
              <a:rPr lang="en-US" sz="2800" i="1" dirty="0" smtClean="0">
                <a:solidFill>
                  <a:srgbClr val="808080"/>
                </a:solidFill>
                <a:latin typeface="Consolas"/>
              </a:rPr>
              <a:t>+ 1)</a:t>
            </a:r>
            <a:r>
              <a:rPr lang="en-US" sz="2800" i="1" dirty="0">
                <a:solidFill>
                  <a:srgbClr val="808080"/>
                </a:solidFill>
                <a:latin typeface="Consolas"/>
              </a:rPr>
              <a:t/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i="1" dirty="0">
                <a:solidFill>
                  <a:srgbClr val="808080"/>
                </a:solidFill>
                <a:latin typeface="Consolas"/>
              </a:rPr>
              <a:t/>
            </a:r>
            <a:br>
              <a:rPr lang="en-US" sz="2800" i="1" dirty="0">
                <a:solidFill>
                  <a:srgbClr val="808080"/>
                </a:solidFill>
                <a:latin typeface="Consolas"/>
              </a:rPr>
            </a:b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for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(x &lt;-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); y &lt;-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nsolas"/>
              </a:rPr>
              <a:t>yield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(1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, 2).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flatMap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(x =&gt;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List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(1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, 2).map(y =&gt; x + y)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</a:b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9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Support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</a:t>
            </a:r>
            <a:r>
              <a:rPr lang="en-US" dirty="0" smtClean="0"/>
              <a:t>tools               Interactive build in SBT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Maven </a:t>
            </a:r>
          </a:p>
          <a:p>
            <a:pPr lvl="1"/>
            <a:r>
              <a:rPr lang="en-US" dirty="0" smtClean="0"/>
              <a:t>SBT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43400" y="2362200"/>
            <a:ext cx="5791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&gt; compile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&gt; ~compile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&gt; test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&gt; package</a:t>
            </a:r>
          </a:p>
        </p:txBody>
      </p:sp>
    </p:spTree>
    <p:extLst>
      <p:ext uri="{BB962C8B-B14F-4D97-AF65-F5344CB8AC3E}">
        <p14:creationId xmlns:p14="http://schemas.microsoft.com/office/powerpoint/2010/main" val="40787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IDEs supporting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ENSIME</a:t>
            </a:r>
          </a:p>
          <a:p>
            <a:r>
              <a:rPr lang="en-US" dirty="0" err="1" smtClean="0"/>
              <a:t>JEdit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Tools - </a:t>
            </a:r>
            <a:r>
              <a:rPr lang="en-US" dirty="0" err="1" smtClean="0"/>
              <a:t>ScalaTest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03094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Consolas"/>
              </a:rPr>
              <a:t>"A list"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should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"be a double reverse of itself"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in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ls.reverse.reverse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should equal 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ls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Social Media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stackoverflow.com/questions/tagged/scala</a:t>
            </a:r>
          </a:p>
          <a:p>
            <a:pPr lvl="1"/>
            <a:r>
              <a:rPr lang="en-US" dirty="0"/>
              <a:t>http://www.quora.com/If-Im-interested-in-Scala-then-who-should-I-follow-on-Twitter</a:t>
            </a:r>
          </a:p>
          <a:p>
            <a:r>
              <a:rPr lang="en-US" dirty="0" smtClean="0"/>
              <a:t>Mailing Lists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groups.google.com/group/scala-user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groups.google.com/group/scala-internals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7429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scala-lang.org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coursera.org/course/</a:t>
            </a:r>
            <a:r>
              <a:rPr lang="en-US" dirty="0" err="1" smtClean="0"/>
              <a:t>progfun</a:t>
            </a:r>
            <a:r>
              <a:rPr lang="en-US" dirty="0" smtClean="0"/>
              <a:t>/</a:t>
            </a:r>
          </a:p>
          <a:p>
            <a:pPr marL="74295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57</a:t>
            </a:fld>
            <a:endParaRPr lang="en-US"/>
          </a:p>
        </p:txBody>
      </p:sp>
      <p:pic>
        <p:nvPicPr>
          <p:cNvPr id="15362" name="Picture 2" descr="http://3.bp.blogspot.com/-u3acK_WjaLU/ULYv51mHEhI/AAAAAAAAARY/DIZqOfxuswc/s1600/Iceberg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95" y="0"/>
            <a:ext cx="58464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Scala</a:t>
            </a:r>
            <a:r>
              <a:rPr lang="en-US" dirty="0" smtClean="0"/>
              <a:t> is Lightweight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http://hiconsumption.com/wp-content/uploads/2013/02/Ultra-Lightweight-Carbon-Fiber-Blackbraid-Bicycle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604769" cy="50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927" y="2286000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atin typeface="Consolas"/>
              </a:rPr>
              <a:t>println</a:t>
            </a:r>
            <a:r>
              <a:rPr lang="en-US" sz="2800" dirty="0">
                <a:latin typeface="Consolas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Zdravo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svete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0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4934" y="2286000"/>
            <a:ext cx="62969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>
                <a:latin typeface="Consolas"/>
              </a:rPr>
              <a:t>scala&gt; println("Zdravo svete!")</a:t>
            </a:r>
          </a:p>
          <a:p>
            <a:r>
              <a:rPr lang="it-IT" sz="2800" i="1" dirty="0">
                <a:latin typeface="Consolas"/>
              </a:rPr>
              <a:t>Zdravo svete!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01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/>
              </a:rPr>
              <a:t>object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MyApp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App {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Zdravo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008000"/>
                </a:solidFill>
                <a:latin typeface="Consolas"/>
              </a:rPr>
              <a:t>svete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/>
              </a:rPr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8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8324</TotalTime>
  <Words>662</Words>
  <Application>Microsoft Office PowerPoint</Application>
  <PresentationFormat>On-screen Show (4:3)</PresentationFormat>
  <Paragraphs>233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Introduction to Scala</vt:lpstr>
      <vt:lpstr>PowerPoint Presentation</vt:lpstr>
      <vt:lpstr>PowerPoint Presentation</vt:lpstr>
      <vt:lpstr>PowerPoint Presentation</vt:lpstr>
      <vt:lpstr>Who Uses Scala?</vt:lpstr>
      <vt:lpstr>Scala is Lightweight</vt:lpstr>
      <vt:lpstr>PowerPoint Presentation</vt:lpstr>
      <vt:lpstr>REPL</vt:lpstr>
      <vt:lpstr>Compiled Hello World</vt:lpstr>
      <vt:lpstr>Declaring Methods</vt:lpstr>
      <vt:lpstr>Declaring Variables</vt:lpstr>
      <vt:lpstr>Declaring Values</vt:lpstr>
      <vt:lpstr>Local Type Inference</vt:lpstr>
      <vt:lpstr>Local Type Inference</vt:lpstr>
      <vt:lpstr>Local Type Inference</vt:lpstr>
      <vt:lpstr>Declaring Classes</vt:lpstr>
      <vt:lpstr>Scala is Object Oriented</vt:lpstr>
      <vt:lpstr>Everything is an Object</vt:lpstr>
      <vt:lpstr>Object Creation</vt:lpstr>
      <vt:lpstr>Traits (are like interfaces)</vt:lpstr>
      <vt:lpstr>Traits (with implementations)</vt:lpstr>
      <vt:lpstr>Multiple Inheritance</vt:lpstr>
      <vt:lpstr>Multiple Inheritance</vt:lpstr>
      <vt:lpstr>Multiple Inheritance</vt:lpstr>
      <vt:lpstr>Inheritance – Mix-in Composition</vt:lpstr>
      <vt:lpstr>Dynamic Mix-in Composition</vt:lpstr>
      <vt:lpstr>Module Systems (aka Cake)</vt:lpstr>
      <vt:lpstr>Module Instantiation</vt:lpstr>
      <vt:lpstr>Functional Programming</vt:lpstr>
      <vt:lpstr>First Class Functions</vt:lpstr>
      <vt:lpstr>Functions are Objects</vt:lpstr>
      <vt:lpstr>Higher-Order Parameters </vt:lpstr>
      <vt:lpstr>Syntactic Sugar</vt:lpstr>
      <vt:lpstr>Closures (functions that capture the environment)</vt:lpstr>
      <vt:lpstr>Curried Functions</vt:lpstr>
      <vt:lpstr>Pattern Matching</vt:lpstr>
      <vt:lpstr>Pattern Matching (is concise)</vt:lpstr>
      <vt:lpstr>Pattern Matching </vt:lpstr>
      <vt:lpstr>Algebraic Data Types</vt:lpstr>
      <vt:lpstr>Pattern Matching (is exhaustive)</vt:lpstr>
      <vt:lpstr>Pattern Matching (is extensive)</vt:lpstr>
      <vt:lpstr>Lazy Evaluation in Scala</vt:lpstr>
      <vt:lpstr>Lazy Values (compute on demand)</vt:lpstr>
      <vt:lpstr>Call-by-Name Parameters</vt:lpstr>
      <vt:lpstr>Call-by-Name Parameters</vt:lpstr>
      <vt:lpstr>Expressiveness of Scala</vt:lpstr>
      <vt:lpstr>Collections</vt:lpstr>
      <vt:lpstr>Mutable Collections</vt:lpstr>
      <vt:lpstr>Immutable Collections</vt:lpstr>
      <vt:lpstr>for Comprehensions</vt:lpstr>
      <vt:lpstr>for Comprehensions (mapping)</vt:lpstr>
      <vt:lpstr>Scala has Support </vt:lpstr>
      <vt:lpstr>IDEs supporting Scala</vt:lpstr>
      <vt:lpstr>Testing Tools - ScalaTest </vt:lpstr>
      <vt:lpstr>Active Community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DSLs Embedded in Scala</dc:title>
  <dc:creator>vjovanovic</dc:creator>
  <cp:lastModifiedBy>vjovanovic</cp:lastModifiedBy>
  <cp:revision>881</cp:revision>
  <dcterms:created xsi:type="dcterms:W3CDTF">2013-05-11T17:10:28Z</dcterms:created>
  <dcterms:modified xsi:type="dcterms:W3CDTF">2013-05-28T00:41:23Z</dcterms:modified>
</cp:coreProperties>
</file>