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7"/>
  </p:notesMasterIdLst>
  <p:sldIdLst>
    <p:sldId id="256" r:id="rId2"/>
    <p:sldId id="258" r:id="rId3"/>
    <p:sldId id="302" r:id="rId4"/>
    <p:sldId id="303" r:id="rId5"/>
    <p:sldId id="304" r:id="rId6"/>
    <p:sldId id="345" r:id="rId7"/>
    <p:sldId id="259" r:id="rId8"/>
    <p:sldId id="334" r:id="rId9"/>
    <p:sldId id="321" r:id="rId10"/>
    <p:sldId id="293" r:id="rId11"/>
    <p:sldId id="260" r:id="rId12"/>
    <p:sldId id="336" r:id="rId13"/>
    <p:sldId id="261" r:id="rId14"/>
    <p:sldId id="335" r:id="rId15"/>
    <p:sldId id="299" r:id="rId16"/>
    <p:sldId id="337" r:id="rId17"/>
    <p:sldId id="262" r:id="rId18"/>
    <p:sldId id="264" r:id="rId19"/>
    <p:sldId id="338" r:id="rId20"/>
    <p:sldId id="265" r:id="rId21"/>
    <p:sldId id="290" r:id="rId22"/>
    <p:sldId id="268" r:id="rId23"/>
    <p:sldId id="269" r:id="rId24"/>
    <p:sldId id="271" r:id="rId25"/>
    <p:sldId id="266" r:id="rId26"/>
    <p:sldId id="272" r:id="rId27"/>
    <p:sldId id="320" r:id="rId28"/>
    <p:sldId id="314" r:id="rId29"/>
    <p:sldId id="315" r:id="rId30"/>
    <p:sldId id="347" r:id="rId31"/>
    <p:sldId id="322" r:id="rId32"/>
    <p:sldId id="317" r:id="rId33"/>
    <p:sldId id="318" r:id="rId34"/>
    <p:sldId id="319" r:id="rId35"/>
    <p:sldId id="323" r:id="rId36"/>
    <p:sldId id="340" r:id="rId37"/>
    <p:sldId id="276" r:id="rId38"/>
    <p:sldId id="277" r:id="rId39"/>
    <p:sldId id="341" r:id="rId40"/>
    <p:sldId id="342" r:id="rId41"/>
    <p:sldId id="343" r:id="rId42"/>
    <p:sldId id="310" r:id="rId43"/>
    <p:sldId id="311" r:id="rId44"/>
    <p:sldId id="313" r:id="rId45"/>
    <p:sldId id="280" r:id="rId46"/>
    <p:sldId id="281" r:id="rId47"/>
    <p:sldId id="282" r:id="rId48"/>
    <p:sldId id="354" r:id="rId49"/>
    <p:sldId id="353" r:id="rId50"/>
    <p:sldId id="283" r:id="rId51"/>
    <p:sldId id="348" r:id="rId52"/>
    <p:sldId id="349" r:id="rId53"/>
    <p:sldId id="356" r:id="rId54"/>
    <p:sldId id="357" r:id="rId55"/>
    <p:sldId id="331" r:id="rId56"/>
    <p:sldId id="284" r:id="rId57"/>
    <p:sldId id="327" r:id="rId58"/>
    <p:sldId id="328" r:id="rId59"/>
    <p:sldId id="350" r:id="rId60"/>
    <p:sldId id="352" r:id="rId61"/>
    <p:sldId id="351" r:id="rId62"/>
    <p:sldId id="324" r:id="rId63"/>
    <p:sldId id="285" r:id="rId64"/>
    <p:sldId id="355" r:id="rId65"/>
    <p:sldId id="333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F453F7-C17A-460C-8369-0A1726197515}">
          <p14:sldIdLst>
            <p14:sldId id="256"/>
            <p14:sldId id="258"/>
            <p14:sldId id="302"/>
            <p14:sldId id="303"/>
            <p14:sldId id="304"/>
            <p14:sldId id="345"/>
            <p14:sldId id="259"/>
            <p14:sldId id="334"/>
            <p14:sldId id="321"/>
            <p14:sldId id="293"/>
            <p14:sldId id="260"/>
            <p14:sldId id="336"/>
            <p14:sldId id="261"/>
            <p14:sldId id="335"/>
            <p14:sldId id="299"/>
            <p14:sldId id="337"/>
            <p14:sldId id="262"/>
          </p14:sldIdLst>
        </p14:section>
        <p14:section name="Scala Features" id="{939509AB-40CF-46DC-8292-AB6161381E97}">
          <p14:sldIdLst>
            <p14:sldId id="264"/>
            <p14:sldId id="338"/>
            <p14:sldId id="265"/>
            <p14:sldId id="290"/>
            <p14:sldId id="268"/>
            <p14:sldId id="269"/>
            <p14:sldId id="271"/>
            <p14:sldId id="266"/>
            <p14:sldId id="272"/>
            <p14:sldId id="320"/>
            <p14:sldId id="314"/>
            <p14:sldId id="315"/>
            <p14:sldId id="347"/>
            <p14:sldId id="322"/>
            <p14:sldId id="317"/>
            <p14:sldId id="318"/>
            <p14:sldId id="319"/>
            <p14:sldId id="323"/>
            <p14:sldId id="340"/>
            <p14:sldId id="276"/>
            <p14:sldId id="277"/>
            <p14:sldId id="341"/>
            <p14:sldId id="342"/>
            <p14:sldId id="343"/>
            <p14:sldId id="310"/>
            <p14:sldId id="311"/>
            <p14:sldId id="313"/>
          </p14:sldIdLst>
        </p14:section>
        <p14:section name="DSLs LMS" id="{85D5E123-E4DE-469E-9E92-6E55BF49F285}">
          <p14:sldIdLst>
            <p14:sldId id="280"/>
            <p14:sldId id="281"/>
            <p14:sldId id="282"/>
            <p14:sldId id="354"/>
            <p14:sldId id="353"/>
            <p14:sldId id="283"/>
            <p14:sldId id="348"/>
            <p14:sldId id="349"/>
            <p14:sldId id="356"/>
            <p14:sldId id="357"/>
            <p14:sldId id="331"/>
            <p14:sldId id="284"/>
            <p14:sldId id="327"/>
            <p14:sldId id="328"/>
            <p14:sldId id="350"/>
            <p14:sldId id="352"/>
            <p14:sldId id="351"/>
            <p14:sldId id="324"/>
            <p14:sldId id="285"/>
            <p14:sldId id="355"/>
            <p14:sldId id="33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68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389" autoAdjust="0"/>
    <p:restoredTop sz="94660"/>
  </p:normalViewPr>
  <p:slideViewPr>
    <p:cSldViewPr>
      <p:cViewPr>
        <p:scale>
          <a:sx n="66" d="100"/>
          <a:sy n="66" d="100"/>
        </p:scale>
        <p:origin x="-1771" y="-4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jovanovic\Desktop\desk\bigdata2012\bigdata2012_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TPCH!$C$38</c:f>
              <c:strCache>
                <c:ptCount val="1"/>
                <c:pt idx="0">
                  <c:v>Naïve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4.0971786712501648E-3"/>
                  <c:y val="-1.3560804899387577E-3"/>
                </c:manualLayout>
              </c:layout>
              <c:tx>
                <c:strRef>
                  <c:f>TPCH!$I$39</c:f>
                  <c:strCache>
                    <c:ptCount val="1"/>
                    <c:pt idx="0">
                      <c:v>840 s</c:v>
                    </c:pt>
                  </c:strCache>
                </c:strRef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4.097017371353655E-3"/>
                  <c:y val="2.3476232137649459E-3"/>
                </c:manualLayout>
              </c:layout>
              <c:tx>
                <c:strRef>
                  <c:f>TPCH!$I$40</c:f>
                  <c:strCache>
                    <c:ptCount val="1"/>
                    <c:pt idx="0">
                      <c:v>931 s</c:v>
                    </c:pt>
                  </c:strCache>
                </c:strRef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8.3166226640548988E-3"/>
                  <c:y val="-3.625307417409851E-2"/>
                </c:manualLayout>
              </c:layout>
              <c:tx>
                <c:strRef>
                  <c:f>TPCH!$I$40</c:f>
                  <c:strCache>
                    <c:ptCount val="1"/>
                    <c:pt idx="0">
                      <c:v>931 s</c:v>
                    </c:pt>
                  </c:strCache>
                </c:strRef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TPCH!$B$39:$B$40</c:f>
              <c:strCache>
                <c:ptCount val="2"/>
                <c:pt idx="0">
                  <c:v>Crunch</c:v>
                </c:pt>
                <c:pt idx="1">
                  <c:v>Spark</c:v>
                </c:pt>
              </c:strCache>
            </c:strRef>
          </c:cat>
          <c:val>
            <c:numRef>
              <c:f>TPCH!$C$39:$C$40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</c:ser>
        <c:ser>
          <c:idx val="1"/>
          <c:order val="1"/>
          <c:tx>
            <c:strRef>
              <c:f>TPCH!$D$38</c:f>
              <c:strCache>
                <c:ptCount val="1"/>
                <c:pt idx="0">
                  <c:v>Opt. Split</c:v>
                </c:pt>
              </c:strCache>
            </c:strRef>
          </c:tx>
          <c:invertIfNegative val="0"/>
          <c:cat>
            <c:strRef>
              <c:f>TPCH!$B$39:$B$40</c:f>
              <c:strCache>
                <c:ptCount val="2"/>
                <c:pt idx="0">
                  <c:v>Crunch</c:v>
                </c:pt>
                <c:pt idx="1">
                  <c:v>Spark</c:v>
                </c:pt>
              </c:strCache>
            </c:strRef>
          </c:cat>
          <c:val>
            <c:numRef>
              <c:f>TPCH!$D$39:$D$40</c:f>
              <c:numCache>
                <c:formatCode>General</c:formatCode>
                <c:ptCount val="2"/>
                <c:pt idx="0">
                  <c:v>0.8310834143727549</c:v>
                </c:pt>
                <c:pt idx="1">
                  <c:v>0.90904567048656226</c:v>
                </c:pt>
              </c:numCache>
            </c:numRef>
          </c:val>
        </c:ser>
        <c:ser>
          <c:idx val="2"/>
          <c:order val="2"/>
          <c:tx>
            <c:strRef>
              <c:f>TPCH!$E$38</c:f>
              <c:strCache>
                <c:ptCount val="1"/>
                <c:pt idx="0">
                  <c:v>Projection</c:v>
                </c:pt>
              </c:strCache>
            </c:strRef>
          </c:tx>
          <c:invertIfNegative val="0"/>
          <c:cat>
            <c:strRef>
              <c:f>TPCH!$B$39:$B$40</c:f>
              <c:strCache>
                <c:ptCount val="2"/>
                <c:pt idx="0">
                  <c:v>Crunch</c:v>
                </c:pt>
                <c:pt idx="1">
                  <c:v>Spark</c:v>
                </c:pt>
              </c:strCache>
            </c:strRef>
          </c:cat>
          <c:val>
            <c:numRef>
              <c:f>TPCH!$E$39:$E$40</c:f>
              <c:numCache>
                <c:formatCode>General</c:formatCode>
                <c:ptCount val="2"/>
                <c:pt idx="0">
                  <c:v>0.76819417706948223</c:v>
                </c:pt>
                <c:pt idx="1">
                  <c:v>0.73926258471254125</c:v>
                </c:pt>
              </c:numCache>
            </c:numRef>
          </c:val>
        </c:ser>
        <c:ser>
          <c:idx val="3"/>
          <c:order val="3"/>
          <c:tx>
            <c:strRef>
              <c:f>TPCH!$F$38</c:f>
              <c:strCache>
                <c:ptCount val="1"/>
                <c:pt idx="0">
                  <c:v>Fusion</c:v>
                </c:pt>
              </c:strCache>
            </c:strRef>
          </c:tx>
          <c:invertIfNegative val="0"/>
          <c:cat>
            <c:strRef>
              <c:f>TPCH!$B$39:$B$40</c:f>
              <c:strCache>
                <c:ptCount val="2"/>
                <c:pt idx="0">
                  <c:v>Crunch</c:v>
                </c:pt>
                <c:pt idx="1">
                  <c:v>Spark</c:v>
                </c:pt>
              </c:strCache>
            </c:strRef>
          </c:cat>
          <c:val>
            <c:numRef>
              <c:f>TPCH!$F$39:$F$40</c:f>
              <c:numCache>
                <c:formatCode>General</c:formatCode>
                <c:ptCount val="2"/>
                <c:pt idx="0">
                  <c:v>0.7571278305912239</c:v>
                </c:pt>
                <c:pt idx="1">
                  <c:v>0.87861896630114522</c:v>
                </c:pt>
              </c:numCache>
            </c:numRef>
          </c:val>
        </c:ser>
        <c:ser>
          <c:idx val="4"/>
          <c:order val="4"/>
          <c:tx>
            <c:strRef>
              <c:f>TPCH!$G$38</c:f>
              <c:strCache>
                <c:ptCount val="1"/>
                <c:pt idx="0">
                  <c:v>Combined</c:v>
                </c:pt>
              </c:strCache>
            </c:strRef>
          </c:tx>
          <c:invertIfNegative val="0"/>
          <c:cat>
            <c:strRef>
              <c:f>TPCH!$B$39:$B$40</c:f>
              <c:strCache>
                <c:ptCount val="2"/>
                <c:pt idx="0">
                  <c:v>Crunch</c:v>
                </c:pt>
                <c:pt idx="1">
                  <c:v>Spark</c:v>
                </c:pt>
              </c:strCache>
            </c:strRef>
          </c:cat>
          <c:val>
            <c:numRef>
              <c:f>TPCH!$G$39:$G$40</c:f>
              <c:numCache>
                <c:formatCode>General</c:formatCode>
                <c:ptCount val="2"/>
                <c:pt idx="0">
                  <c:v>0.44228868557365991</c:v>
                </c:pt>
                <c:pt idx="1">
                  <c:v>0.57223970471884211</c:v>
                </c:pt>
              </c:numCache>
            </c:numRef>
          </c:val>
        </c:ser>
        <c:ser>
          <c:idx val="5"/>
          <c:order val="5"/>
          <c:tx>
            <c:strRef>
              <c:f>TPCH!$H$38</c:f>
              <c:strCache>
                <c:ptCount val="1"/>
                <c:pt idx="0">
                  <c:v>Hand Opt</c:v>
                </c:pt>
              </c:strCache>
            </c:strRef>
          </c:tx>
          <c:invertIfNegative val="0"/>
          <c:cat>
            <c:strRef>
              <c:f>TPCH!$B$39:$B$40</c:f>
              <c:strCache>
                <c:ptCount val="2"/>
                <c:pt idx="0">
                  <c:v>Crunch</c:v>
                </c:pt>
                <c:pt idx="1">
                  <c:v>Spark</c:v>
                </c:pt>
              </c:strCache>
            </c:strRef>
          </c:cat>
          <c:val>
            <c:numRef>
              <c:f>TPCH!$H$39:$H$40</c:f>
              <c:numCache>
                <c:formatCode>General</c:formatCode>
                <c:ptCount val="2"/>
                <c:pt idx="0">
                  <c:v>0.42153730128803069</c:v>
                </c:pt>
                <c:pt idx="1">
                  <c:v>0.57223970471884211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090240"/>
        <c:axId val="164836416"/>
      </c:barChart>
      <c:catAx>
        <c:axId val="214090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64836416"/>
        <c:crosses val="autoZero"/>
        <c:auto val="1"/>
        <c:lblAlgn val="ctr"/>
        <c:lblOffset val="100"/>
        <c:noMultiLvlLbl val="0"/>
      </c:catAx>
      <c:valAx>
        <c:axId val="16483641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Normalized Execution Time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40902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612095685679404"/>
          <c:y val="0.14971070282881307"/>
          <c:w val="0.1849642043269665"/>
          <c:h val="0.56299212598425197"/>
        </c:manualLayout>
      </c:layout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54ABD-3561-4E8C-90C0-024E84D513DB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84914-5809-49A1-9C09-C849414D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49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 what</a:t>
            </a:r>
            <a:r>
              <a:rPr lang="en-US" baseline="0" dirty="0" smtClean="0"/>
              <a:t> about </a:t>
            </a:r>
            <a:r>
              <a:rPr lang="en-US" baseline="0" dirty="0" err="1" smtClean="0"/>
              <a:t>multiparameter</a:t>
            </a:r>
            <a:r>
              <a:rPr lang="en-US" baseline="0" dirty="0" smtClean="0"/>
              <a:t> methods. What does the style guide say?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84914-5809-49A1-9C09-C849414DD5A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48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129D4-69BB-4F91-8B10-46ECF353A8A1}" type="slidenum">
              <a:rPr lang="de-CH" smtClean="0"/>
              <a:t>58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3572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CDE9-03A4-4427-873A-34C035745ADA}" type="datetime1">
              <a:rPr lang="en-US" smtClean="0"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4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F0436-6CF4-4F6B-8820-BA2DAF2C3710}" type="datetime1">
              <a:rPr lang="en-US" smtClean="0"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4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4741-E674-470A-9224-951BBF254B41}" type="datetime1">
              <a:rPr lang="en-US" smtClean="0"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2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Rockwell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ockwell" pitchFamily="18" charset="0"/>
              </a:defRPr>
            </a:lvl1pPr>
            <a:lvl2pPr>
              <a:defRPr>
                <a:latin typeface="Rockwell" pitchFamily="18" charset="0"/>
              </a:defRPr>
            </a:lvl2pPr>
            <a:lvl3pPr>
              <a:defRPr>
                <a:latin typeface="Rockwell" pitchFamily="18" charset="0"/>
              </a:defRPr>
            </a:lvl3pPr>
            <a:lvl4pPr>
              <a:defRPr>
                <a:latin typeface="Rockwell" pitchFamily="18" charset="0"/>
              </a:defRPr>
            </a:lvl4pPr>
            <a:lvl5pPr>
              <a:defRPr>
                <a:latin typeface="Rockwell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F28D-5B5E-449A-BA29-D6A32AED7F16}" type="datetime1">
              <a:rPr lang="en-US" smtClean="0"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69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15D9-5F33-40BE-B4B5-03A619C97ADF}" type="datetime1">
              <a:rPr lang="en-US" smtClean="0"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AC89-80F7-4E99-8849-4C3ECDB12AAE}" type="datetime1">
              <a:rPr lang="en-US" smtClean="0"/>
              <a:t>5/27/2013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1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9DAC-4E41-4AA6-BC74-DF71BC49778F}" type="datetime1">
              <a:rPr lang="en-US" smtClean="0"/>
              <a:t>5/27/2013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1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8FD0-40EB-4A08-943A-6254AFB63615}" type="datetime1">
              <a:rPr lang="en-US" smtClean="0"/>
              <a:t>5/27/2013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8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EE3E3-4EBD-490C-931F-F91E8E1C83B7}" type="datetime1">
              <a:rPr lang="en-US" smtClean="0"/>
              <a:t>5/27/2013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5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48A6-04A7-4707-AD6C-4605CB1BC9BA}" type="datetime1">
              <a:rPr lang="en-US" smtClean="0"/>
              <a:t>5/27/2013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9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1EAE-E059-454A-B7AE-92AE05331780}" type="datetime1">
              <a:rPr lang="en-US" smtClean="0"/>
              <a:t>5/27/2013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7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F41E8-30AC-499A-A515-10B30E0F652E}" type="datetime1">
              <a:rPr lang="en-US" smtClean="0"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4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scala-lang.org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latin typeface="Rockwell" pitchFamily="18" charset="0"/>
              </a:rPr>
              <a:t>High-Performance DSLs Embedded in </a:t>
            </a:r>
            <a:r>
              <a:rPr lang="en-US" sz="4800" dirty="0" err="1" smtClean="0">
                <a:latin typeface="Rockwell" pitchFamily="18" charset="0"/>
              </a:rPr>
              <a:t>Scala</a:t>
            </a:r>
            <a:endParaRPr lang="en-US" sz="4800" dirty="0">
              <a:latin typeface="Rockwell" pitchFamily="18" charset="0"/>
            </a:endParaRPr>
          </a:p>
        </p:txBody>
      </p:sp>
      <p:pic>
        <p:nvPicPr>
          <p:cNvPr id="1026" name="Picture 2" descr="http://www2.scala-lang.org:8888/resources/img/smooth-spir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4" y="4942849"/>
            <a:ext cx="1143000" cy="168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vjovanovic\Downloads\EPFL_LOG_RVB-96 (2)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394" y="5218388"/>
            <a:ext cx="2347865" cy="113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ppl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5218387"/>
            <a:ext cx="2987134" cy="1132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U_BlockStree_2colo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71173" y="5015948"/>
            <a:ext cx="1537503" cy="153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684654" y="3048000"/>
            <a:ext cx="4792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Vojin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Jovanovic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, EPFL 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Twitter: @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vojjov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01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0710" y="1295400"/>
            <a:ext cx="76962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6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i="1" dirty="0" err="1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pstmt</a:t>
            </a:r>
            <a:r>
              <a:rPr lang="en-US" sz="2600" i="1" dirty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con.prepareStatement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s"""</a:t>
            </a:r>
            <a:b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select (c.name, </a:t>
            </a:r>
            <a:r>
              <a:rPr lang="en-US" sz="2600" b="1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c.email</a:t>
            </a: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) from</a:t>
            </a:r>
            <a:b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 Candidate c,</a:t>
            </a:r>
            <a:b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AppliesToJobs</a:t>
            </a: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atj</a:t>
            </a: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,</a:t>
            </a:r>
            <a:b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 Jobs j</a:t>
            </a:r>
            <a:b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where</a:t>
            </a:r>
            <a:b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c.company</a:t>
            </a: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= ? and</a:t>
            </a:r>
            <a:b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c.id = </a:t>
            </a:r>
            <a:r>
              <a:rPr lang="en-US" sz="2600" b="1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atj.cid</a:t>
            </a: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and</a:t>
            </a:r>
          </a:p>
          <a:p>
            <a:r>
              <a:rPr lang="en-US" sz="26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atj.jobId</a:t>
            </a: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= j.id and</a:t>
            </a:r>
            <a:b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j.company</a:t>
            </a: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= ?</a:t>
            </a:r>
            <a:b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"""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i="1" dirty="0" err="1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pstmt</a:t>
            </a:r>
            <a:r>
              <a:rPr lang="en-US" sz="2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.setString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fromCompany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i="1" dirty="0" err="1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pstmt</a:t>
            </a:r>
            <a:r>
              <a:rPr lang="en-US" sz="2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.setString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toCompany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endParaRPr lang="en-US" sz="2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DSL Programs as Strings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Rockwell" pitchFamily="18" charset="0"/>
              </a:rPr>
              <a:t>Using External DSLs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Requires additional tool support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Run-time </a:t>
            </a:r>
            <a:r>
              <a:rPr lang="en-US" dirty="0">
                <a:latin typeface="Rockwell" pitchFamily="18" charset="0"/>
              </a:rPr>
              <a:t>type </a:t>
            </a:r>
            <a:r>
              <a:rPr lang="en-US" dirty="0" smtClean="0">
                <a:latin typeface="Rockwell" pitchFamily="18" charset="0"/>
              </a:rPr>
              <a:t>checking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Boilerplate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Lack of </a:t>
            </a:r>
            <a:r>
              <a:rPr lang="en-US" dirty="0" err="1" smtClean="0">
                <a:latin typeface="Rockwell" pitchFamily="18" charset="0"/>
              </a:rPr>
              <a:t>composability</a:t>
            </a:r>
            <a:endParaRPr lang="en-US" dirty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Mismatch of DSLs and the host language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3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Is SQL a Good DSLs?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✓</a:t>
            </a:r>
            <a:r>
              <a:rPr lang="en-US" dirty="0">
                <a:solidFill>
                  <a:srgbClr val="00B050"/>
                </a:solidFill>
                <a:latin typeface="Rockwell" pitchFamily="18" charset="0"/>
              </a:rPr>
              <a:t> </a:t>
            </a:r>
            <a:r>
              <a:rPr lang="en-US" dirty="0" smtClean="0">
                <a:latin typeface="Rockwell" pitchFamily="18" charset="0"/>
              </a:rPr>
              <a:t>Expressive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Syntax Crafted for the Domain</a:t>
            </a:r>
          </a:p>
          <a:p>
            <a:pPr marL="0" indent="0">
              <a:buNone/>
            </a:pPr>
            <a:endParaRPr lang="en-US" dirty="0" smtClean="0">
              <a:solidFill>
                <a:srgbClr val="00B050"/>
              </a:solidFill>
              <a:latin typeface="Rockwell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✓</a:t>
            </a:r>
            <a:r>
              <a:rPr lang="en-US" dirty="0" smtClean="0">
                <a:solidFill>
                  <a:srgbClr val="00B050"/>
                </a:solidFill>
                <a:latin typeface="Rockwell" pitchFamily="18" charset="0"/>
              </a:rPr>
              <a:t> </a:t>
            </a:r>
            <a:r>
              <a:rPr lang="en-US" dirty="0" smtClean="0">
                <a:latin typeface="Rockwell" pitchFamily="18" charset="0"/>
              </a:rPr>
              <a:t>Fast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Domain knowledge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Run-time compilation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+mn-lt"/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latin typeface="Rockwell" pitchFamily="18" charset="0"/>
              </a:rPr>
              <a:t>Easy to develop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0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A QL Embedded in Java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219200"/>
            <a:ext cx="8229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Consolas" pitchFamily="49" charset="0"/>
                <a:cs typeface="Consolas" pitchFamily="49" charset="0"/>
              </a:rPr>
              <a:t>create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.select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i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Candidate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i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Candidate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phone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.from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Candidate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.join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i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AppliesToJobs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.join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Jobs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.where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i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Candidate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company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.eq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fromCompany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))</a:t>
            </a:r>
            <a:b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and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i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Jobs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company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.eq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toCompany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))</a:t>
            </a:r>
            <a:b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and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i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Candidate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.eq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AppliesToJobs.</a:t>
            </a:r>
            <a:r>
              <a:rPr lang="en-US" sz="2400" dirty="0" err="1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jid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))</a:t>
            </a:r>
            <a:b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and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i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AppliesToJobs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jid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.eq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(Jobs.</a:t>
            </a:r>
            <a:r>
              <a:rPr lang="en-US" sz="2400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));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13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4266188"/>
            <a:ext cx="8229600" cy="25145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+mn-lt"/>
              </a:rPr>
              <a:t>X</a:t>
            </a:r>
            <a:r>
              <a:rPr lang="en-US" dirty="0" smtClean="0">
                <a:latin typeface="Rockwell" pitchFamily="18" charset="0"/>
              </a:rPr>
              <a:t> Not very concise </a:t>
            </a:r>
          </a:p>
          <a:p>
            <a:pPr lvl="1"/>
            <a:r>
              <a:rPr lang="en-US" dirty="0" smtClean="0">
                <a:latin typeface="Rockwell" pitchFamily="18" charset="0"/>
              </a:rPr>
              <a:t>The dot notation</a:t>
            </a:r>
          </a:p>
          <a:p>
            <a:pPr lvl="1"/>
            <a:r>
              <a:rPr lang="en-US" dirty="0" smtClean="0">
                <a:latin typeface="Rockwell" pitchFamily="18" charset="0"/>
              </a:rPr>
              <a:t>Table names repeated several times</a:t>
            </a:r>
          </a:p>
          <a:p>
            <a:pPr lvl="1"/>
            <a:r>
              <a:rPr lang="en-US" dirty="0" smtClean="0">
                <a:latin typeface="Rockwell" pitchFamily="18" charset="0"/>
              </a:rPr>
              <a:t>No operators (e.g. `</a:t>
            </a:r>
            <a:r>
              <a:rPr lang="en-US" dirty="0" err="1" smtClean="0">
                <a:latin typeface="Rockwell" pitchFamily="18" charset="0"/>
              </a:rPr>
              <a:t>eq</a:t>
            </a:r>
            <a:r>
              <a:rPr lang="en-US" dirty="0" smtClean="0">
                <a:latin typeface="Rockwell" pitchFamily="18" charset="0"/>
              </a:rPr>
              <a:t>` used for `=`)</a:t>
            </a:r>
          </a:p>
        </p:txBody>
      </p:sp>
    </p:spTree>
    <p:extLst>
      <p:ext uri="{BB962C8B-B14F-4D97-AF65-F5344CB8AC3E}">
        <p14:creationId xmlns:p14="http://schemas.microsoft.com/office/powerpoint/2010/main" val="183767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QL Embedded in Java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+mn-lt"/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latin typeface="Rockwell" pitchFamily="18" charset="0"/>
              </a:rPr>
              <a:t>Expressive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Syntax Constrained by the host language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>
              <a:solidFill>
                <a:srgbClr val="00B050"/>
              </a:solidFill>
              <a:latin typeface="Rockwell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✓ </a:t>
            </a:r>
            <a:r>
              <a:rPr lang="en-US" dirty="0" smtClean="0">
                <a:latin typeface="Rockwell" pitchFamily="18" charset="0"/>
              </a:rPr>
              <a:t>Fast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Domain knowledge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Run-time compilation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✓</a:t>
            </a:r>
            <a:r>
              <a:rPr lang="en-US" dirty="0">
                <a:solidFill>
                  <a:srgbClr val="00B050"/>
                </a:solidFill>
                <a:latin typeface="Rockwell" pitchFamily="18" charset="0"/>
              </a:rPr>
              <a:t> </a:t>
            </a:r>
            <a:r>
              <a:rPr lang="en-US" dirty="0" smtClean="0">
                <a:latin typeface="Rockwell" pitchFamily="18" charset="0"/>
              </a:rPr>
              <a:t>Easy to develop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0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Why Couldn’t we Write? 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19750" y="1689080"/>
            <a:ext cx="81956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from(</a:t>
            </a:r>
            <a:r>
              <a:rPr lang="en-US" sz="2400" i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Candidates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i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AppliesToJobs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i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Jobs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)((</a:t>
            </a:r>
            <a:r>
              <a:rPr lang="en-US" sz="24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i="1" dirty="0" err="1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atj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i="1" dirty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=&gt;</a:t>
            </a:r>
            <a:b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where(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i="1" dirty="0" err="1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.company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==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fromCompany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&amp;&amp;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.id      == </a:t>
            </a:r>
            <a:r>
              <a:rPr lang="en-US" sz="2400" i="1" dirty="0" err="1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atj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.cId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&amp;&amp;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i="1" dirty="0" err="1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atj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.jId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== </a:t>
            </a:r>
            <a:r>
              <a:rPr lang="en-US" sz="2400" i="1" dirty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.id        &amp;&amp;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i="1" dirty="0" err="1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.company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==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toCompany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compute(</a:t>
            </a:r>
            <a:r>
              <a:rPr lang="en-US" sz="2400" i="1" dirty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.name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i="1" dirty="0" err="1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.email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))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88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A Good DSLs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✓</a:t>
            </a:r>
            <a:r>
              <a:rPr lang="en-US" dirty="0">
                <a:solidFill>
                  <a:srgbClr val="00B050"/>
                </a:solidFill>
                <a:latin typeface="Rockwell" pitchFamily="18" charset="0"/>
              </a:rPr>
              <a:t> </a:t>
            </a:r>
            <a:r>
              <a:rPr lang="en-US" dirty="0" smtClean="0">
                <a:latin typeface="Rockwell" pitchFamily="18" charset="0"/>
              </a:rPr>
              <a:t>Expressive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Syntax Crafted for the Domain</a:t>
            </a:r>
          </a:p>
          <a:p>
            <a:pPr marL="0" indent="0">
              <a:buNone/>
            </a:pPr>
            <a:endParaRPr lang="en-US" dirty="0" smtClean="0">
              <a:solidFill>
                <a:srgbClr val="00B050"/>
              </a:solidFill>
              <a:latin typeface="Rockwell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✓</a:t>
            </a:r>
            <a:r>
              <a:rPr lang="en-US" dirty="0">
                <a:solidFill>
                  <a:srgbClr val="00B050"/>
                </a:solidFill>
                <a:latin typeface="Rockwell" pitchFamily="18" charset="0"/>
              </a:rPr>
              <a:t> </a:t>
            </a:r>
            <a:r>
              <a:rPr lang="en-US" dirty="0" smtClean="0">
                <a:latin typeface="Rockwell" pitchFamily="18" charset="0"/>
              </a:rPr>
              <a:t>Fast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Domain knowledge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Run-time compilation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✓</a:t>
            </a:r>
            <a:r>
              <a:rPr lang="en-US" dirty="0">
                <a:solidFill>
                  <a:srgbClr val="00B050"/>
                </a:solidFill>
                <a:latin typeface="Rockwell" pitchFamily="18" charset="0"/>
              </a:rPr>
              <a:t> </a:t>
            </a:r>
            <a:r>
              <a:rPr lang="en-US" dirty="0" smtClean="0">
                <a:latin typeface="Rockwell" pitchFamily="18" charset="0"/>
              </a:rPr>
              <a:t>Easy to develop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6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Outline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Rockwell" pitchFamily="18" charset="0"/>
                <a:cs typeface="Gisha" pitchFamily="34" charset="-79"/>
              </a:rPr>
              <a:t>Scala</a:t>
            </a:r>
            <a:r>
              <a:rPr lang="en-US" dirty="0" smtClean="0">
                <a:latin typeface="Rockwell" pitchFamily="18" charset="0"/>
                <a:cs typeface="Gisha" pitchFamily="34" charset="-79"/>
              </a:rPr>
              <a:t> for Embedded DSLs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Rockwell" pitchFamily="18" charset="0"/>
              <a:cs typeface="Gisha" pitchFamily="34" charset="-79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Rockwell" pitchFamily="18" charset="0"/>
              <a:cs typeface="Gisha" pitchFamily="34" charset="-79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  <a:cs typeface="Gisha" pitchFamily="34" charset="-79"/>
              </a:rPr>
              <a:t>Lightweight Modular Staging (LMS)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Rockwell" pitchFamily="18" charset="0"/>
              <a:cs typeface="Gisha" pitchFamily="34" charset="-79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Rockwell" pitchFamily="18" charset="0"/>
              <a:cs typeface="Gisha" pitchFamily="34" charset="-79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  <a:cs typeface="Gisha" pitchFamily="34" charset="-79"/>
              </a:rPr>
              <a:t>High-Performance DSLs	</a:t>
            </a:r>
          </a:p>
          <a:p>
            <a:pPr marL="0" indent="0">
              <a:buNone/>
            </a:pPr>
            <a:r>
              <a:rPr lang="en-US" dirty="0" smtClean="0">
                <a:latin typeface="Rockwell" pitchFamily="18" charset="0"/>
                <a:cs typeface="Gisha" pitchFamily="34" charset="-79"/>
              </a:rPr>
              <a:t>		</a:t>
            </a:r>
          </a:p>
          <a:p>
            <a:pPr marL="0" indent="0">
              <a:buNone/>
            </a:pPr>
            <a:r>
              <a:rPr lang="en-US" dirty="0">
                <a:latin typeface="Rockwell" pitchFamily="18" charset="0"/>
                <a:cs typeface="Gisha" pitchFamily="34" charset="-79"/>
              </a:rPr>
              <a:t>	</a:t>
            </a:r>
            <a:r>
              <a:rPr lang="en-US" dirty="0" smtClean="0">
                <a:latin typeface="Rockwell" pitchFamily="18" charset="0"/>
                <a:cs typeface="Gisha" pitchFamily="34" charset="-79"/>
              </a:rPr>
              <a:t>				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Rockwell" pitchFamily="18" charset="0"/>
                <a:cs typeface="Gisha" pitchFamily="34" charset="-79"/>
              </a:rPr>
              <a:t>stay tuned…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latin typeface="Rockwell" pitchFamily="18" charset="0"/>
                <a:cs typeface="Gisha" pitchFamily="34" charset="-79"/>
              </a:rPr>
              <a:t>Scala</a:t>
            </a:r>
            <a:r>
              <a:rPr lang="en-US" dirty="0" smtClean="0">
                <a:latin typeface="Rockwell" pitchFamily="18" charset="0"/>
                <a:cs typeface="Gisha" pitchFamily="34" charset="-79"/>
              </a:rPr>
              <a:t> for Embedded DSLs</a:t>
            </a:r>
            <a:endParaRPr lang="en-US" dirty="0">
              <a:latin typeface="Rockwell" pitchFamily="18" charset="0"/>
              <a:cs typeface="Gisha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ckwell" pitchFamily="18" charset="0"/>
                <a:cs typeface="Gisha" pitchFamily="34" charset="-79"/>
              </a:rPr>
              <a:t>Syntactic Sugar</a:t>
            </a:r>
          </a:p>
          <a:p>
            <a:r>
              <a:rPr lang="en-US" dirty="0" smtClean="0">
                <a:latin typeface="Rockwell" pitchFamily="18" charset="0"/>
                <a:cs typeface="Gisha" pitchFamily="34" charset="-79"/>
              </a:rPr>
              <a:t>Flexible Method Invocation Syntax</a:t>
            </a:r>
          </a:p>
          <a:p>
            <a:r>
              <a:rPr lang="en-US" dirty="0" smtClean="0">
                <a:latin typeface="Rockwell" pitchFamily="18" charset="0"/>
                <a:cs typeface="Gisha" pitchFamily="34" charset="-79"/>
              </a:rPr>
              <a:t>User Defined Implicit Conversions</a:t>
            </a:r>
          </a:p>
          <a:p>
            <a:r>
              <a:rPr lang="en-US" dirty="0">
                <a:latin typeface="Rockwell" pitchFamily="18" charset="0"/>
                <a:cs typeface="Gisha" pitchFamily="34" charset="-79"/>
              </a:rPr>
              <a:t>Macros</a:t>
            </a:r>
          </a:p>
          <a:p>
            <a:r>
              <a:rPr lang="en-US" dirty="0" smtClean="0">
                <a:latin typeface="Rockwell" pitchFamily="18" charset="0"/>
                <a:cs typeface="Gisha" pitchFamily="34" charset="-79"/>
              </a:rPr>
              <a:t>Language Virtualization</a:t>
            </a:r>
          </a:p>
          <a:p>
            <a:r>
              <a:rPr lang="en-US" dirty="0" smtClean="0">
                <a:latin typeface="Rockwell" pitchFamily="18" charset="0"/>
                <a:cs typeface="Gisha" pitchFamily="34" charset="-79"/>
              </a:rPr>
              <a:t>Abstract Type Members</a:t>
            </a:r>
          </a:p>
          <a:p>
            <a:r>
              <a:rPr lang="en-US" dirty="0">
                <a:latin typeface="Rockwell" pitchFamily="18" charset="0"/>
                <a:cs typeface="Gisha" pitchFamily="34" charset="-79"/>
              </a:rPr>
              <a:t>Mix-In </a:t>
            </a:r>
            <a:r>
              <a:rPr lang="en-US" dirty="0" smtClean="0">
                <a:latin typeface="Rockwell" pitchFamily="18" charset="0"/>
                <a:cs typeface="Gisha" pitchFamily="34" charset="-79"/>
              </a:rPr>
              <a:t>Composition</a:t>
            </a:r>
          </a:p>
          <a:p>
            <a:pPr marL="0" indent="0">
              <a:buNone/>
            </a:pPr>
            <a:endParaRPr lang="en-US" dirty="0" smtClean="0">
              <a:latin typeface="Rockwell" pitchFamily="18" charset="0"/>
              <a:cs typeface="Gisha" pitchFamily="34" charset="-79"/>
            </a:endParaRPr>
          </a:p>
          <a:p>
            <a:endParaRPr lang="en-US" dirty="0">
              <a:latin typeface="Rockwell" pitchFamily="18" charset="0"/>
              <a:cs typeface="Gisha" pitchFamily="34" charset="-79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1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Syntactic Sugar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1361440"/>
            <a:ext cx="84582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import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java.math.BigInteger</a:t>
            </a:r>
            <a:endParaRPr lang="en-US" sz="2400" dirty="0" smtClean="0">
              <a:solidFill>
                <a:srgbClr val="000000"/>
              </a:solidFill>
              <a:latin typeface="Consolas" pitchFamily="49" charset="0"/>
              <a:ea typeface="DejaVu Sans" pitchFamily="34" charset="2"/>
              <a:cs typeface="Consolas" pitchFamily="49" charset="0"/>
            </a:endParaRPr>
          </a:p>
          <a:p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v: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BigInteger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2400" i="1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i="1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// ...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b="1" dirty="0" smtClean="0">
              <a:solidFill>
                <a:srgbClr val="000080"/>
              </a:solidFill>
              <a:latin typeface="Consolas" pitchFamily="49" charset="0"/>
              <a:ea typeface="DejaVu Sans" pitchFamily="34" charset="2"/>
              <a:cs typeface="Consolas" pitchFamily="49" charset="0"/>
            </a:endParaRPr>
          </a:p>
          <a:p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apply(v: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BigInteger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):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endParaRPr lang="en-US" sz="2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(v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sz="2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apply(v: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):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</a:t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i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BigInteger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v.toString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))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itchFamily="49" charset="0"/>
              <a:ea typeface="DejaVu Sans" pitchFamily="34" charset="2"/>
              <a:cs typeface="Consolas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</a:b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val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 </a:t>
            </a:r>
            <a:r>
              <a:rPr lang="en-US" sz="2400" i="1" dirty="0" smtClean="0">
                <a:solidFill>
                  <a:srgbClr val="660E7A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v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= </a:t>
            </a:r>
            <a:r>
              <a:rPr lang="en-US" sz="2400" i="1" dirty="0" err="1" smtClean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23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)</a:t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</a:br>
            <a:r>
              <a:rPr lang="en-US" sz="2400" i="1" dirty="0" err="1" smtClean="0">
                <a:solidFill>
                  <a:srgbClr val="660E7A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v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.add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(</a:t>
            </a:r>
            <a:r>
              <a:rPr lang="en-US" sz="2400" i="1" dirty="0" err="1" smtClean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19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86260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Rockwell" pitchFamily="18" charset="0"/>
              </a:rPr>
              <a:t>Is SQL a Good DSL?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1716881"/>
            <a:ext cx="5486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6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elect 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(c.name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c.email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26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6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Candidate 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c,</a:t>
            </a:r>
            <a:b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AppliesToJobs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atj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Jobs 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</a:t>
            </a:r>
            <a:b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where</a:t>
            </a:r>
            <a:br>
              <a:rPr lang="en-US" sz="26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c.company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'Oracle' </a:t>
            </a:r>
            <a:r>
              <a:rPr lang="en-US" sz="26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and</a:t>
            </a:r>
            <a:br>
              <a:rPr lang="en-US" sz="26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c.id 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atj.cId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and </a:t>
            </a:r>
            <a:endParaRPr lang="en-US" sz="2600" b="1" dirty="0" smtClean="0">
              <a:solidFill>
                <a:srgbClr val="000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6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atj.jId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j.id </a:t>
            </a:r>
            <a:r>
              <a:rPr lang="en-US" sz="26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and</a:t>
            </a:r>
            <a:br>
              <a:rPr lang="en-US" sz="26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j.company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6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Microsoft</a:t>
            </a: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'</a:t>
            </a:r>
            <a:endParaRPr lang="en-US" sz="2600" b="1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324600" y="2209801"/>
            <a:ext cx="2667000" cy="3200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✓</a:t>
            </a:r>
            <a:r>
              <a:rPr lang="en-US" dirty="0" smtClean="0"/>
              <a:t>Expressive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✓</a:t>
            </a:r>
            <a:r>
              <a:rPr lang="en-US" dirty="0" smtClean="0">
                <a:solidFill>
                  <a:srgbClr val="00B050"/>
                </a:solidFill>
                <a:latin typeface="Rockwell" pitchFamily="18" charset="0"/>
              </a:rPr>
              <a:t> </a:t>
            </a:r>
            <a:r>
              <a:rPr lang="en-US" dirty="0" smtClean="0"/>
              <a:t>Fast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16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Rockwell" pitchFamily="18" charset="0"/>
                <a:cs typeface="Gisha" pitchFamily="34" charset="-79"/>
              </a:rPr>
              <a:t>Symbolic</a:t>
            </a:r>
            <a:r>
              <a:rPr lang="en-US" sz="5000" dirty="0" smtClean="0">
                <a:latin typeface="Rockwell" pitchFamily="18" charset="0"/>
                <a:cs typeface="Gisha" pitchFamily="34" charset="-79"/>
              </a:rPr>
              <a:t> Method Names</a:t>
            </a:r>
            <a:endParaRPr lang="en-US" sz="5000" dirty="0">
              <a:latin typeface="Rockwell" pitchFamily="18" charset="0"/>
              <a:cs typeface="Gisha" pitchFamily="34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1361440"/>
            <a:ext cx="845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import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java.math.BigInteger</a:t>
            </a:r>
            <a:endParaRPr lang="en-US" sz="2400" b="1" dirty="0" smtClean="0">
              <a:solidFill>
                <a:srgbClr val="000080"/>
              </a:solidFill>
              <a:latin typeface="Consolas" pitchFamily="49" charset="0"/>
              <a:ea typeface="DejaVu Sans" pitchFamily="34" charset="2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</a:b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v: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BigInteger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+(that: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):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        </a:t>
            </a:r>
          </a:p>
          <a:p>
            <a:r>
              <a:rPr lang="en-US" sz="2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i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v.add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that.v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+(that: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):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.+(</a:t>
            </a:r>
            <a:r>
              <a:rPr lang="en-US" sz="2400" i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(that))</a:t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</a:b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val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 </a:t>
            </a:r>
            <a:r>
              <a:rPr lang="en-US" sz="2400" i="1" dirty="0" smtClean="0">
                <a:solidFill>
                  <a:srgbClr val="660E7A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v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= </a:t>
            </a:r>
            <a:r>
              <a:rPr lang="en-US" sz="2400" i="1" dirty="0" err="1" smtClean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23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)</a:t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</a:br>
            <a:r>
              <a:rPr lang="en-US" sz="2400" i="1" dirty="0" smtClean="0">
                <a:solidFill>
                  <a:srgbClr val="660E7A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v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.+(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19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itchFamily="49" charset="0"/>
              <a:ea typeface="DejaVu Sans" pitchFamily="34" charset="2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4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Infix Methods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366" y="2133600"/>
            <a:ext cx="8382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6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v 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i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2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2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 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 </a:t>
            </a:r>
            <a:r>
              <a:rPr lang="en-US" sz="2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3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Rockwell" pitchFamily="18" charset="0"/>
                <a:cs typeface="Gisha" pitchFamily="34" charset="-79"/>
              </a:rPr>
              <a:t>The dot and parenthesis can be omitted</a:t>
            </a:r>
            <a:endParaRPr lang="en-US" dirty="0">
              <a:latin typeface="Rockwell" pitchFamily="18" charset="0"/>
              <a:cs typeface="Gisha" pitchFamily="34" charset="-79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7927" y="32004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Rockwell" pitchFamily="18" charset="0"/>
                <a:cs typeface="Gisha" pitchFamily="34" charset="-79"/>
              </a:rPr>
              <a:t>Methods are treated as left associative</a:t>
            </a:r>
            <a:endParaRPr lang="en-US" dirty="0">
              <a:latin typeface="Rockwell" pitchFamily="18" charset="0"/>
              <a:cs typeface="Gisha" pitchFamily="34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388" y="3733800"/>
            <a:ext cx="8382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6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v 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i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(((</a:t>
            </a:r>
            <a:r>
              <a:rPr lang="en-US" sz="26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2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+ </a:t>
            </a:r>
            <a:r>
              <a:rPr lang="en-US" sz="2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 </a:t>
            </a:r>
            <a:r>
              <a:rPr lang="en-US" sz="2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6226" y="48006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Rockwell" pitchFamily="18" charset="0"/>
                <a:cs typeface="Gisha" pitchFamily="34" charset="-79"/>
              </a:rPr>
              <a:t>Except methods that end in a column (:)</a:t>
            </a:r>
            <a:endParaRPr lang="en-US" dirty="0">
              <a:latin typeface="Rockwell" pitchFamily="18" charset="0"/>
              <a:cs typeface="Gisha" pitchFamily="34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5334000"/>
            <a:ext cx="7162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6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v 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i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+: </a:t>
            </a:r>
            <a:r>
              <a:rPr lang="en-US" sz="2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+: </a:t>
            </a:r>
            <a:r>
              <a:rPr lang="en-US" sz="2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19 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+: </a:t>
            </a:r>
            <a:r>
              <a:rPr lang="en-US" sz="2600" i="1" dirty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== </a:t>
            </a:r>
            <a:r>
              <a:rPr lang="en-US" sz="2600" i="1" dirty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2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2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 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 </a:t>
            </a:r>
            <a:r>
              <a:rPr lang="en-US" sz="2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 </a:t>
            </a:r>
            <a:endParaRPr lang="en-US" sz="2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3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Unary Methods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2787" y="1752600"/>
            <a:ext cx="838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rgbClr val="000000"/>
              </a:solidFill>
              <a:latin typeface="Consolas" pitchFamily="49" charset="0"/>
              <a:ea typeface="DejaVu Sans" pitchFamily="34" charset="2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</a:b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v: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BigInteger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i="1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i="1" dirty="0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unary_-: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i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–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this</a:t>
            </a:r>
          </a:p>
          <a:p>
            <a:r>
              <a:rPr lang="en-US" sz="2400" i="1" dirty="0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  // ...</a:t>
            </a:r>
            <a:endParaRPr lang="en-US" sz="2400" b="1" dirty="0" smtClean="0">
              <a:solidFill>
                <a:srgbClr val="000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-(-</a:t>
            </a:r>
            <a:r>
              <a:rPr lang="en-US" sz="2400" i="1" dirty="0" err="1" smtClean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23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) + -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19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itchFamily="49" charset="0"/>
              <a:ea typeface="DejaVu Sans" pitchFamily="34" charset="2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2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  <a:cs typeface="Consolas" pitchFamily="49" charset="0"/>
              </a:rPr>
              <a:t>Postfix Methods</a:t>
            </a:r>
            <a:endParaRPr lang="en-US" dirty="0">
              <a:latin typeface="Rockwell" pitchFamily="18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2947" y="1676400"/>
            <a:ext cx="838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v: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BigInteger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i="1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i="1" dirty="0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((BigInteger.</a:t>
            </a:r>
            <a:r>
              <a:rPr lang="en-US" sz="2400" i="1" dirty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ONE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compareTo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.v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== 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i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  this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* (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this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 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).!</a:t>
            </a:r>
          </a:p>
          <a:p>
            <a:r>
              <a:rPr lang="en-US" sz="2400" i="1" dirty="0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  // ...</a:t>
            </a:r>
            <a:endParaRPr lang="en-US" sz="2400" b="1" dirty="0" smtClean="0">
              <a:solidFill>
                <a:srgbClr val="000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</a:br>
            <a:r>
              <a:rPr lang="en-US" sz="2400" i="1" dirty="0" err="1" smtClean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5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)! </a:t>
            </a:r>
            <a:r>
              <a:rPr lang="en-US" sz="2400" i="1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i="1" dirty="0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use with caution</a:t>
            </a:r>
            <a:endParaRPr lang="en-US" sz="2400" b="1" dirty="0">
              <a:solidFill>
                <a:srgbClr val="000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i="1" dirty="0" err="1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BigInt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5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).!</a:t>
            </a:r>
            <a:endParaRPr lang="en-US" sz="2400" dirty="0">
              <a:solidFill>
                <a:srgbClr val="000000"/>
              </a:solidFill>
              <a:latin typeface="Consolas" pitchFamily="49" charset="0"/>
              <a:ea typeface="DejaVu Sans" pitchFamily="34" charset="2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5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Putting it </a:t>
            </a:r>
            <a:r>
              <a:rPr lang="en-US" dirty="0">
                <a:latin typeface="Rockwell" pitchFamily="18" charset="0"/>
              </a:rPr>
              <a:t>T</a:t>
            </a:r>
            <a:r>
              <a:rPr lang="en-US" dirty="0" smtClean="0">
                <a:latin typeface="Rockwell" pitchFamily="18" charset="0"/>
              </a:rPr>
              <a:t>ogether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002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v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i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+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b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-(</a:t>
            </a:r>
            <a:r>
              <a:rPr lang="en-US" sz="2400" i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).!) + </a:t>
            </a:r>
            <a:r>
              <a:rPr lang="en-US" sz="2400" i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).! * </a:t>
            </a:r>
            <a:r>
              <a:rPr lang="en-US" sz="2400" i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).! == </a:t>
            </a:r>
            <a:r>
              <a:rPr lang="en-US" sz="24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v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3142958"/>
            <a:ext cx="6629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Rockwell" pitchFamily="18" charset="0"/>
              </a:rPr>
              <a:t>Are</a:t>
            </a:r>
            <a:r>
              <a:rPr lang="en-US" sz="4400" dirty="0" smtClean="0">
                <a:latin typeface="Rockwell" pitchFamily="18" charset="0"/>
              </a:rPr>
              <a:t> we there yet?</a:t>
            </a:r>
            <a:endParaRPr lang="en-US" sz="4400" dirty="0">
              <a:latin typeface="Rockwell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234" y="4191000"/>
            <a:ext cx="8077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6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v 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2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b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-(</a:t>
            </a:r>
            <a:r>
              <a:rPr lang="en-US" sz="2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.!) + </a:t>
            </a:r>
            <a:r>
              <a:rPr lang="en-US" sz="2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.! * </a:t>
            </a:r>
            <a:r>
              <a:rPr lang="en-US" sz="2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.! == </a:t>
            </a:r>
            <a:r>
              <a:rPr lang="en-US" sz="26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v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1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Implicit Conversions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Rockwell" pitchFamily="18" charset="0"/>
              </a:rPr>
              <a:t>Fixing type errors by changing terms</a:t>
            </a:r>
          </a:p>
          <a:p>
            <a:pPr marL="0" indent="0">
              <a:buNone/>
            </a:pPr>
            <a:r>
              <a:rPr lang="en-US" dirty="0" smtClean="0">
                <a:latin typeface="Rockwell" pitchFamily="18" charset="0"/>
              </a:rPr>
              <a:t>Known </a:t>
            </a:r>
            <a:r>
              <a:rPr lang="en-US" dirty="0">
                <a:latin typeface="Rockwell" pitchFamily="18" charset="0"/>
              </a:rPr>
              <a:t>construct from </a:t>
            </a:r>
            <a:r>
              <a:rPr lang="en-US" dirty="0" smtClean="0">
                <a:latin typeface="Rockwell" pitchFamily="18" charset="0"/>
              </a:rPr>
              <a:t>C</a:t>
            </a:r>
            <a:r>
              <a:rPr lang="en-US" dirty="0">
                <a:latin typeface="Rockwell" pitchFamily="18" charset="0"/>
              </a:rPr>
              <a:t>++, C</a:t>
            </a:r>
            <a:r>
              <a:rPr lang="en-US" dirty="0" smtClean="0">
                <a:latin typeface="Rockwell" pitchFamily="18" charset="0"/>
              </a:rPr>
              <a:t>#, and Java:</a:t>
            </a:r>
          </a:p>
          <a:p>
            <a:pPr marL="0" indent="0">
              <a:buNone/>
            </a:pPr>
            <a:endParaRPr lang="en-US" dirty="0">
              <a:latin typeface="Rockwell" pitchFamily="18" charset="0"/>
            </a:endParaRPr>
          </a:p>
          <a:p>
            <a:pPr marL="0" indent="0">
              <a:buNone/>
            </a:pPr>
            <a:endParaRPr lang="en-US" dirty="0" smtClean="0">
              <a:latin typeface="Rockwell" pitchFamily="18" charset="0"/>
            </a:endParaRPr>
          </a:p>
          <a:p>
            <a:pPr marL="0" indent="0">
              <a:buNone/>
            </a:pPr>
            <a:endParaRPr lang="en-US" dirty="0">
              <a:latin typeface="Rockwell" pitchFamily="18" charset="0"/>
            </a:endParaRPr>
          </a:p>
          <a:p>
            <a:pPr marL="0" indent="0">
              <a:buNone/>
            </a:pPr>
            <a:endParaRPr lang="en-US" dirty="0" smtClean="0">
              <a:latin typeface="Rockwell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5264" y="3352800"/>
            <a:ext cx="85487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Boolean </a:t>
            </a:r>
            <a:r>
              <a:rPr lang="en-US" sz="2400" b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b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   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Boolean </a:t>
            </a:r>
            <a:r>
              <a:rPr lang="en-US" sz="2400" b="1" dirty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b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Boolean.</a:t>
            </a:r>
            <a:r>
              <a:rPr lang="en-US" sz="2400" i="1" dirty="0" err="1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2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unb</a:t>
            </a:r>
            <a:r>
              <a:rPr lang="en-US" sz="2400" b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b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   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unb</a:t>
            </a:r>
            <a:r>
              <a:rPr lang="en-US" sz="2400" b="1" dirty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b="1" dirty="0" err="1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b.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readBoolean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25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689807" y="3581400"/>
            <a:ext cx="36013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429000" y="4343400"/>
            <a:ext cx="36013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4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 smtClean="0">
                <a:latin typeface="Rockwell" pitchFamily="18" charset="0"/>
              </a:rPr>
              <a:t>Scal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Rockwell" pitchFamily="18" charset="0"/>
              </a:rPr>
              <a:t>Implicit Conversions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6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If a term type is wrong, search for a fix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2370" y="2747199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implicit 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toBigI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dirty="0" err="1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= </a:t>
            </a:r>
            <a:r>
              <a:rPr lang="en-US" sz="2400" i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2370" y="3810000"/>
            <a:ext cx="2223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i="1" dirty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v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.! 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2370" y="4572000"/>
            <a:ext cx="3073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dirty="0" err="1" smtClean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3810000"/>
            <a:ext cx="3583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i="1" dirty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v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toBigI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).! 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0" y="4572000"/>
            <a:ext cx="4432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4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toBigI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55647" y="4066381"/>
            <a:ext cx="5144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55647" y="4830762"/>
            <a:ext cx="5144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2" descr="http://access-consciousness-blog.com/wp-content/uploads/2013/01/Swiss-Army-Knif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4" descr="http://access-consciousness-blog.com/wp-content/uploads/2013/01/Swiss-Army-Knife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http://www.blindfiveyearold.com/wp-content/uploads/2010/04/swiss_army_knif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970" y="33980"/>
            <a:ext cx="1642420" cy="164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87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Putting it </a:t>
            </a:r>
            <a:r>
              <a:rPr lang="en-US" dirty="0">
                <a:latin typeface="Rockwell" pitchFamily="18" charset="0"/>
              </a:rPr>
              <a:t>T</a:t>
            </a:r>
            <a:r>
              <a:rPr lang="en-US" dirty="0" smtClean="0">
                <a:latin typeface="Rockwell" pitchFamily="18" charset="0"/>
              </a:rPr>
              <a:t>ogether (again)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3048000"/>
            <a:ext cx="6629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Rockwell" pitchFamily="18" charset="0"/>
              </a:rPr>
              <a:t>Are</a:t>
            </a:r>
            <a:r>
              <a:rPr lang="en-US" sz="4400" dirty="0" smtClean="0">
                <a:latin typeface="Rockwell" pitchFamily="18" charset="0"/>
              </a:rPr>
              <a:t> we there yet?</a:t>
            </a:r>
            <a:endParaRPr lang="en-US" sz="4400" dirty="0">
              <a:latin typeface="Rockwell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323" y="1447800"/>
            <a:ext cx="8077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6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v 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2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b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-(</a:t>
            </a:r>
            <a:r>
              <a:rPr lang="en-US" sz="2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.!) + </a:t>
            </a:r>
            <a:r>
              <a:rPr lang="en-US" sz="2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.! * </a:t>
            </a:r>
            <a:r>
              <a:rPr lang="en-US" sz="2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.! == </a:t>
            </a:r>
            <a:r>
              <a:rPr lang="en-US" sz="2600" i="1" dirty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v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99723" y="3962400"/>
            <a:ext cx="8077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42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== 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-(</a:t>
            </a:r>
            <a:r>
              <a:rPr lang="en-US" sz="2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.!) + </a:t>
            </a:r>
            <a:r>
              <a:rPr lang="en-US" sz="2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.! * </a:t>
            </a:r>
            <a:r>
              <a:rPr lang="en-US" sz="2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.!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30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Rockwell" pitchFamily="18" charset="0"/>
              </a:rPr>
              <a:t>Macros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Rockwell" pitchFamily="18" charset="0"/>
              </a:rPr>
              <a:t>Compile-time meta-programming</a:t>
            </a:r>
          </a:p>
          <a:p>
            <a:pPr marL="0" indent="0">
              <a:buNone/>
            </a:pPr>
            <a:r>
              <a:rPr lang="en-US" dirty="0" smtClean="0">
                <a:latin typeface="Rockwell" pitchFamily="18" charset="0"/>
              </a:rPr>
              <a:t>Completely transparent to the users</a:t>
            </a:r>
          </a:p>
          <a:p>
            <a:pPr marL="0" indent="0">
              <a:buNone/>
            </a:pPr>
            <a:endParaRPr lang="en-US" dirty="0">
              <a:latin typeface="Rockwell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8063" y="3124200"/>
            <a:ext cx="7848600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b="1" dirty="0" smtClean="0">
              <a:solidFill>
                <a:srgbClr val="000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6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6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fix_==[</a:t>
            </a:r>
            <a:r>
              <a:rPr lang="en-US" sz="2800" dirty="0" smtClean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](block: =&gt;</a:t>
            </a:r>
            <a:r>
              <a:rPr lang="en-US" sz="24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 T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): </a:t>
            </a:r>
            <a:r>
              <a:rPr lang="en-US" sz="24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</a:p>
          <a:p>
            <a:r>
              <a:rPr lang="en-US" sz="26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macro 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fix_==</a:t>
            </a:r>
            <a:r>
              <a:rPr lang="en-US" sz="2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Impl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28</a:t>
            </a:fld>
            <a:endParaRPr lang="en-US"/>
          </a:p>
        </p:txBody>
      </p:sp>
      <p:pic>
        <p:nvPicPr>
          <p:cNvPr id="1026" name="Picture 2" descr="http://ts3.mm.bing.net/th?id=H.4941459604898146&amp;pid=1.7&amp;w=214&amp;h=174&amp;c=7&amp;rs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170" y="58420"/>
            <a:ext cx="203835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nbergus.com/wp-content/uploads/2010/06/extreme-swiss-army-knif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5" b="12804"/>
          <a:stretch/>
        </p:blipFill>
        <p:spPr bwMode="auto">
          <a:xfrm>
            <a:off x="4794250" y="-36195"/>
            <a:ext cx="2198310" cy="184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59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Regular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29</a:t>
            </a:fld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91540" y="2597497"/>
            <a:ext cx="2743200" cy="2438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43940" y="2675929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Type Checker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655820" y="244509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400" b="1" dirty="0">
              <a:solidFill>
                <a:srgbClr val="000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foo{“Bar” == 1}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01540" y="400242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400" b="1" dirty="0">
              <a:solidFill>
                <a:srgbClr val="000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foo{“Bar” == 1} // typed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712460" y="3368427"/>
            <a:ext cx="0" cy="67687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utoShape 2" descr="https://encrypted-tbn2.gstatic.com/images?q=tbn:ANd9GcSTtZsAV5fpBh6j78imejTCK8lE3chk65-FePUluKPeK7QOueL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91552" y="3045261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>
            <a:endCxn id="10" idx="1"/>
          </p:cNvCxnSpPr>
          <p:nvPr/>
        </p:nvCxnSpPr>
        <p:spPr>
          <a:xfrm flipV="1">
            <a:off x="2415540" y="3045262"/>
            <a:ext cx="2240280" cy="923924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1"/>
          </p:cNvCxnSpPr>
          <p:nvPr/>
        </p:nvCxnSpPr>
        <p:spPr>
          <a:xfrm flipH="1" flipV="1">
            <a:off x="2415540" y="3969186"/>
            <a:ext cx="2286000" cy="633403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58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A Good DSLs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Rockwell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✓</a:t>
            </a:r>
            <a:r>
              <a:rPr lang="en-US" dirty="0" smtClean="0">
                <a:solidFill>
                  <a:srgbClr val="00B050"/>
                </a:solidFill>
                <a:latin typeface="Rockwell" pitchFamily="18" charset="0"/>
              </a:rPr>
              <a:t> </a:t>
            </a:r>
            <a:r>
              <a:rPr lang="en-US" dirty="0" smtClean="0">
                <a:latin typeface="Rockwell" pitchFamily="18" charset="0"/>
              </a:rPr>
              <a:t>Expressive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Rockwell" pitchFamily="18" charset="0"/>
            </a:endParaRPr>
          </a:p>
          <a:p>
            <a:pPr marL="0" indent="0">
              <a:buNone/>
            </a:pPr>
            <a:endParaRPr lang="en-US" dirty="0" smtClean="0">
              <a:latin typeface="Rockwell" pitchFamily="18" charset="0"/>
            </a:endParaRPr>
          </a:p>
          <a:p>
            <a:pPr marL="0" indent="0">
              <a:buNone/>
            </a:pPr>
            <a:endParaRPr lang="en-US" dirty="0" smtClean="0">
              <a:latin typeface="Rockwell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✓</a:t>
            </a:r>
            <a:r>
              <a:rPr lang="en-US" dirty="0" smtClean="0">
                <a:latin typeface="Rockwell" pitchFamily="18" charset="0"/>
              </a:rPr>
              <a:t> Fast</a:t>
            </a:r>
            <a:endParaRPr lang="en-US" dirty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3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891540" y="2597497"/>
            <a:ext cx="2743200" cy="2438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Macro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66800" y="26670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Type Checker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754880" y="19050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400" b="1" dirty="0">
              <a:solidFill>
                <a:srgbClr val="000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ix_=={“Bar” == 1}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36160" y="466265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400" b="1" dirty="0">
              <a:solidFill>
                <a:srgbClr val="000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__==(“Bar”, 1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// typed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355080" y="2825179"/>
            <a:ext cx="0" cy="67687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729480" y="3484880"/>
            <a:ext cx="4185920" cy="55372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fix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_==</a:t>
            </a: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Impl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(Tree({“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Bar” == 1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}))</a:t>
            </a:r>
            <a:endParaRPr lang="en-US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355080" y="4038600"/>
            <a:ext cx="0" cy="67687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91552" y="3045261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2514600" y="2525485"/>
            <a:ext cx="2240280" cy="1513115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1"/>
          </p:cNvCxnSpPr>
          <p:nvPr/>
        </p:nvCxnSpPr>
        <p:spPr>
          <a:xfrm flipH="1" flipV="1">
            <a:off x="2514600" y="4038600"/>
            <a:ext cx="2321560" cy="1224221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34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Does </a:t>
            </a:r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/>
              <a:t>M</a:t>
            </a:r>
            <a:r>
              <a:rPr lang="en-US" dirty="0" smtClean="0"/>
              <a:t>acro do?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447800"/>
            <a:ext cx="7924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fix_==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Impl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(block: Tree): Tree =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Transformer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override </a:t>
            </a:r>
            <a:r>
              <a:rPr lang="en-US" sz="24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transform(t: Tree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=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t 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match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case </a:t>
            </a:r>
            <a:r>
              <a:rPr lang="en-US" sz="2400" b="1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q"</a:t>
            </a:r>
            <a:r>
              <a:rPr lang="en-US" sz="2400" b="1" dirty="0" err="1" smtClean="0">
                <a:solidFill>
                  <a:srgbClr val="00B8BB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lhs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== </a:t>
            </a:r>
            <a:r>
              <a:rPr lang="en-US" sz="2400" b="1" dirty="0" smtClean="0">
                <a:solidFill>
                  <a:srgbClr val="00B8BB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rhs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=&gt;</a:t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q"""this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.__== (</a:t>
            </a:r>
          </a:p>
          <a:p>
            <a:r>
              <a:rPr lang="en-US" sz="24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sz="2400" b="1" dirty="0" smtClean="0">
                <a:solidFill>
                  <a:srgbClr val="00B8BB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{transform(lhs)}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en-US" sz="24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sz="2400" b="1" dirty="0" smtClean="0">
                <a:solidFill>
                  <a:srgbClr val="00B8BB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{transform(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rhs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)}</a:t>
            </a:r>
            <a:endParaRPr lang="en-US" sz="2400" b="1" dirty="0" smtClean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          )"""</a:t>
            </a:r>
          </a:p>
          <a:p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       case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tree =&gt; </a:t>
            </a:r>
            <a:r>
              <a:rPr lang="en-US" sz="24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super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.transform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(tree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4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   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}.transform(block))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5800" y="1371600"/>
            <a:ext cx="7620000" cy="8382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6120" y="5553015"/>
            <a:ext cx="7620000" cy="8382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5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Does </a:t>
            </a:r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/>
              <a:t>M</a:t>
            </a:r>
            <a:r>
              <a:rPr lang="en-US" dirty="0" smtClean="0"/>
              <a:t>acro do?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447800"/>
            <a:ext cx="7924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virtualize(block: Tree): Tree =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Transformer {</a:t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override </a:t>
            </a:r>
            <a:r>
              <a:rPr lang="en-US" sz="24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transform(t: Tree) = </a:t>
            </a:r>
            <a:endParaRPr lang="en-US" sz="2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t 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match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       case </a:t>
            </a:r>
            <a:r>
              <a:rPr lang="en-US" sz="2400" b="1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q"</a:t>
            </a:r>
            <a:r>
              <a:rPr lang="en-US" sz="2400" b="1" dirty="0" err="1">
                <a:solidFill>
                  <a:srgbClr val="00B8BB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lhs</a:t>
            </a:r>
            <a:r>
              <a:rPr lang="en-US" sz="24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== </a:t>
            </a:r>
            <a:r>
              <a:rPr lang="en-US" sz="2400" b="1" dirty="0">
                <a:solidFill>
                  <a:srgbClr val="00B8BB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rhs</a:t>
            </a:r>
            <a:r>
              <a:rPr lang="en-US" sz="24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"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=&gt; …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case </a:t>
            </a:r>
            <a:r>
              <a:rPr lang="en-US" sz="2400" b="1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q"if</a:t>
            </a:r>
            <a:r>
              <a:rPr lang="en-US" sz="24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>
                <a:solidFill>
                  <a:srgbClr val="00B8BB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4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2400" b="1" dirty="0">
                <a:solidFill>
                  <a:srgbClr val="00B8BB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400" b="1" dirty="0" smtClean="0">
                <a:solidFill>
                  <a:srgbClr val="00B8BB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4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=&gt;</a:t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q"""this.__</a:t>
            </a:r>
            <a:r>
              <a:rPr lang="en-US" sz="2400" b="1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ifThenElse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4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400" b="1" dirty="0" smtClean="0">
                <a:solidFill>
                  <a:srgbClr val="00B8BB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{transform(c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)}</a:t>
            </a:r>
            <a:r>
              <a:rPr lang="en-US" sz="24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, </a:t>
            </a:r>
            <a:endParaRPr lang="en-US" sz="2400" b="1" dirty="0" smtClean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400" b="1" dirty="0" smtClean="0">
                <a:solidFill>
                  <a:srgbClr val="00B8BB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{transform(t)}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4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400" b="1" dirty="0" smtClean="0">
                <a:solidFill>
                  <a:srgbClr val="00B8BB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{transform(e)}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)""" </a:t>
            </a:r>
            <a:r>
              <a:rPr lang="en-US" sz="2400" i="1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// ...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   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}.transform(block))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1371600"/>
            <a:ext cx="7620000" cy="8382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6120" y="5553015"/>
            <a:ext cx="7620000" cy="8382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3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Language Virtualization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1520" y="5334000"/>
            <a:ext cx="7584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virtualize { </a:t>
            </a:r>
          </a:p>
          <a:p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true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false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"wrong"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"correct"</a:t>
            </a:r>
            <a:endParaRPr lang="en-US" sz="2400" b="1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1447800"/>
            <a:ext cx="7924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__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ifThenElse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](c: </a:t>
            </a:r>
            <a:r>
              <a:rPr lang="en-US" sz="24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t: =&gt; </a:t>
            </a:r>
            <a:r>
              <a:rPr lang="en-US" sz="24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e: =&gt; </a:t>
            </a:r>
            <a:r>
              <a:rPr lang="en-US" sz="24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): </a:t>
            </a:r>
            <a:r>
              <a:rPr lang="en-US" sz="24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{</a:t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s"if</a:t>
            </a:r>
            <a:r>
              <a:rPr lang="en-US" sz="24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400" b="1" dirty="0">
                <a:solidFill>
                  <a:srgbClr val="00B8BB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4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2400" b="1" dirty="0">
                <a:solidFill>
                  <a:srgbClr val="00B8BB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else </a:t>
            </a:r>
            <a:r>
              <a:rPr lang="en-US" sz="2400" b="1" dirty="0">
                <a:solidFill>
                  <a:srgbClr val="00B8BB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4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(c) t 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	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__==[</a:t>
            </a:r>
            <a:r>
              <a:rPr lang="en-US" sz="24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](lhs: </a:t>
            </a:r>
            <a:r>
              <a:rPr lang="en-US" sz="24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rhs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): </a:t>
            </a:r>
            <a:r>
              <a:rPr lang="en-US" sz="24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s"</a:t>
            </a:r>
            <a:r>
              <a:rPr lang="en-US" sz="2400" b="1" dirty="0" err="1">
                <a:solidFill>
                  <a:srgbClr val="00B8BB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lhs</a:t>
            </a:r>
            <a:r>
              <a:rPr lang="en-US" sz="24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== </a:t>
            </a:r>
            <a:r>
              <a:rPr lang="en-US" sz="2400" b="1" dirty="0">
                <a:solidFill>
                  <a:srgbClr val="00B8BB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rhs</a:t>
            </a:r>
            <a:r>
              <a:rPr lang="en-US" sz="24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lhs ==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rhs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57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34</a:t>
            </a:fld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latin typeface="Rockwell" pitchFamily="18" charset="0"/>
              </a:rPr>
              <a:t>Language Virtualization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" y="1447800"/>
            <a:ext cx="7924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__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ifThenElse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](c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dirty="0" smtClean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=&gt; </a:t>
            </a:r>
            <a:r>
              <a:rPr lang="en-US" sz="2400" dirty="0" smtClean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e: =&gt; </a:t>
            </a:r>
            <a:r>
              <a:rPr lang="en-US" sz="2400" dirty="0" smtClean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): </a:t>
            </a:r>
            <a:r>
              <a:rPr lang="en-US" sz="2400" dirty="0" smtClean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{</a:t>
            </a:r>
            <a:b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s"if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400" b="1" dirty="0" smtClean="0">
                <a:solidFill>
                  <a:srgbClr val="00B8BB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2400" b="1" dirty="0" smtClean="0">
                <a:solidFill>
                  <a:srgbClr val="00B8BB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else </a:t>
            </a:r>
            <a:r>
              <a:rPr lang="en-US" sz="2400" b="1" dirty="0" smtClean="0">
                <a:solidFill>
                  <a:srgbClr val="00B8BB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(c) t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endParaRPr lang="en-US" sz="2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__==[</a:t>
            </a:r>
            <a:r>
              <a:rPr lang="en-US" sz="24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smtClean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](lhs: </a:t>
            </a:r>
            <a:r>
              <a:rPr lang="en-US" sz="2400" dirty="0" smtClean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rhs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dirty="0" smtClean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): </a:t>
            </a:r>
            <a:r>
              <a:rPr lang="en-US" sz="24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s"</a:t>
            </a:r>
            <a:r>
              <a:rPr lang="en-US" sz="2400" b="1" dirty="0" err="1" smtClean="0">
                <a:solidFill>
                  <a:srgbClr val="00B8BB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lhs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== </a:t>
            </a:r>
            <a:r>
              <a:rPr lang="en-US" sz="2400" b="1" dirty="0" smtClean="0">
                <a:solidFill>
                  <a:srgbClr val="00B8BB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rhs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lhs ==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rhs</a:t>
            </a:r>
            <a:endParaRPr lang="en-US" sz="2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endParaRPr lang="en-US" sz="2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5800" y="5334000"/>
            <a:ext cx="8346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 smtClean="0">
              <a:solidFill>
                <a:srgbClr val="000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__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ifThenElse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(__==(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),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en-US" sz="2400" b="1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wrong“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“correct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5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Finally!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2723" y="1447800"/>
            <a:ext cx="8077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42</a:t>
            </a:r>
            <a:r>
              <a:rPr lang="en-US" sz="26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== 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-(</a:t>
            </a:r>
            <a:r>
              <a:rPr lang="en-US" sz="2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.!) + </a:t>
            </a:r>
            <a:r>
              <a:rPr lang="en-US" sz="2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.! 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* </a:t>
            </a:r>
            <a:r>
              <a:rPr lang="en-US" sz="2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.!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35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20323" y="2133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latin typeface="Rockwell" pitchFamily="18" charset="0"/>
              </a:rPr>
              <a:t>What about performance?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5283" y="32004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__==(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42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-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toBigI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).! 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toBigI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).! 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*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toBigI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).!)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403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latin typeface="Rockwell" pitchFamily="18" charset="0"/>
              </a:rPr>
              <a:t>What should be executed?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5763" y="4993957"/>
            <a:ext cx="8077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true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28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7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A Good DSLs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✓ </a:t>
            </a:r>
            <a:r>
              <a:rPr lang="en-US" dirty="0" smtClean="0">
                <a:latin typeface="Rockwell" pitchFamily="18" charset="0"/>
              </a:rPr>
              <a:t>Expressive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Syntax Crafted for the Domain</a:t>
            </a:r>
          </a:p>
          <a:p>
            <a:pPr marL="0" indent="0">
              <a:buNone/>
            </a:pPr>
            <a:endParaRPr lang="en-US" dirty="0" smtClean="0">
              <a:solidFill>
                <a:srgbClr val="00B050"/>
              </a:solidFill>
              <a:latin typeface="Rockwell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Rockwell" pitchFamily="18" charset="0"/>
              </a:rPr>
              <a:t>  Fast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Domain knowledge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Run-time compilation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Rockwell" pitchFamily="18" charset="0"/>
              </a:rPr>
              <a:t>  Easy to develop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Abstract Type Members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3581400"/>
            <a:ext cx="7924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rait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Graph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Node</a:t>
            </a:r>
          </a:p>
          <a:p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(x: Node =&gt; Unit): Unit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r>
              <a:rPr lang="en-US" dirty="0" smtClean="0">
                <a:latin typeface="Rockwell" pitchFamily="18" charset="0"/>
              </a:rPr>
              <a:t>Abstraction over types</a:t>
            </a:r>
          </a:p>
          <a:p>
            <a:r>
              <a:rPr lang="en-US" dirty="0" smtClean="0">
                <a:latin typeface="Rockwell" pitchFamily="18" charset="0"/>
              </a:rPr>
              <a:t>Can be refined with inheritance</a:t>
            </a:r>
            <a:endParaRPr lang="en-US" dirty="0"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75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Abstract Type Members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2782" y="1981200"/>
            <a:ext cx="7924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trait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SimpleNode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{ 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succ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List[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SimpleNode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400" b="1" dirty="0" smtClean="0">
              <a:solidFill>
                <a:srgbClr val="000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trait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DirectedGraph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extends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Graph {  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Node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SimpleNode</a:t>
            </a:r>
            <a:endParaRPr lang="en-US" sz="2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root: List[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SimpleNode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(x: Node =&gt; Unit): Unit = …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1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Abstract Type Members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2743200"/>
            <a:ext cx="7924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rait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Expressions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extends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Base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Rep[T] =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[T]</a:t>
            </a:r>
          </a:p>
          <a:p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trait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[T]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symbols: List[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[_]]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}</a:t>
            </a:r>
            <a:endParaRPr lang="en-US" sz="2400" b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0240" y="1466671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rait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Base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Rep[T]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AutoShape 4" descr="http://ts2.mm.bing.net/th?id=H.4942773905589409&amp;pid=1.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Why is SQL Expressive?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✓</a:t>
            </a:r>
            <a:r>
              <a:rPr lang="en-US" dirty="0" smtClean="0">
                <a:latin typeface="Rockwell" pitchFamily="18" charset="0"/>
              </a:rPr>
              <a:t>Language crafted for a single domain</a:t>
            </a:r>
          </a:p>
          <a:p>
            <a:pPr marL="457200" lvl="1" indent="0">
              <a:buNone/>
            </a:pPr>
            <a:endParaRPr lang="en-US" dirty="0" smtClean="0">
              <a:latin typeface="Rockwell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+mj-lt"/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latin typeface="Rockwell" pitchFamily="18" charset="0"/>
              </a:rPr>
              <a:t>Very large effort is required</a:t>
            </a:r>
          </a:p>
          <a:p>
            <a:pPr lvl="1"/>
            <a:r>
              <a:rPr lang="en-US" dirty="0" smtClean="0">
                <a:latin typeface="Rockwell" pitchFamily="18" charset="0"/>
              </a:rPr>
              <a:t>Parser</a:t>
            </a:r>
          </a:p>
          <a:p>
            <a:pPr lvl="1"/>
            <a:r>
              <a:rPr lang="en-US" dirty="0" smtClean="0">
                <a:latin typeface="Rockwell" pitchFamily="18" charset="0"/>
              </a:rPr>
              <a:t>Type Checker</a:t>
            </a:r>
          </a:p>
          <a:p>
            <a:pPr lvl="1"/>
            <a:r>
              <a:rPr lang="en-US" dirty="0" smtClean="0">
                <a:latin typeface="Rockwell" pitchFamily="18" charset="0"/>
              </a:rPr>
              <a:t>IDE Support (</a:t>
            </a:r>
            <a:r>
              <a:rPr lang="en-US" dirty="0" err="1" smtClean="0">
                <a:latin typeface="Rockwell" pitchFamily="18" charset="0"/>
              </a:rPr>
              <a:t>IntelliJ</a:t>
            </a:r>
            <a:r>
              <a:rPr lang="en-US" dirty="0" smtClean="0">
                <a:latin typeface="Rockwell" pitchFamily="18" charset="0"/>
              </a:rPr>
              <a:t>, Eclipse, </a:t>
            </a:r>
            <a:r>
              <a:rPr lang="en-US" dirty="0" err="1" smtClean="0">
                <a:latin typeface="Rockwell" pitchFamily="18" charset="0"/>
              </a:rPr>
              <a:t>NetBeans</a:t>
            </a:r>
            <a:r>
              <a:rPr lang="en-US" dirty="0" smtClean="0">
                <a:latin typeface="Rockwell" pitchFamily="18" charset="0"/>
              </a:rPr>
              <a:t> …)</a:t>
            </a:r>
          </a:p>
          <a:p>
            <a:pPr lvl="1"/>
            <a:r>
              <a:rPr lang="en-US" dirty="0" smtClean="0">
                <a:latin typeface="Rockwell" pitchFamily="18" charset="0"/>
              </a:rPr>
              <a:t>Build tool integration</a:t>
            </a:r>
          </a:p>
          <a:p>
            <a:pPr lvl="1"/>
            <a:endParaRPr lang="en-US" dirty="0" smtClean="0">
              <a:latin typeface="Rockwell" pitchFamily="18" charset="0"/>
            </a:endParaRPr>
          </a:p>
          <a:p>
            <a:pPr marL="914400" lvl="2" indent="0">
              <a:buNone/>
            </a:pPr>
            <a:endParaRPr lang="en-US" dirty="0" smtClean="0">
              <a:latin typeface="Rockwell" pitchFamily="18" charset="0"/>
            </a:endParaRPr>
          </a:p>
          <a:p>
            <a:pPr lvl="1"/>
            <a:endParaRPr lang="en-US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0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Abstract Type Members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40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1524000"/>
            <a:ext cx="8229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trait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Expressions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extends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Base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Rep[T] =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[T]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trait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[T]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symbols: List[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[_]]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case class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BigIntPlus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lhs: Rep[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],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rhs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Rep[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en-US" sz="2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)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endParaRPr lang="en-US" sz="2400" b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+(lhs: Rep[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rhs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Rep[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]): Rep[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  <a:endParaRPr lang="en-US" sz="2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BigIntPlus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(lhs,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rhs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400" b="1" dirty="0" smtClean="0">
              <a:solidFill>
                <a:srgbClr val="000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64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A Good DSLs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✓ </a:t>
            </a:r>
            <a:r>
              <a:rPr lang="en-US" dirty="0" smtClean="0">
                <a:latin typeface="Rockwell" pitchFamily="18" charset="0"/>
              </a:rPr>
              <a:t>Expressive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Syntax Crafted for the Domain</a:t>
            </a:r>
          </a:p>
          <a:p>
            <a:pPr marL="0" indent="0">
              <a:buNone/>
            </a:pPr>
            <a:endParaRPr lang="en-US" dirty="0" smtClean="0">
              <a:solidFill>
                <a:srgbClr val="00B050"/>
              </a:solidFill>
              <a:latin typeface="Rockwell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✓ </a:t>
            </a:r>
            <a:r>
              <a:rPr lang="en-US" dirty="0" smtClean="0">
                <a:latin typeface="Rockwell" pitchFamily="18" charset="0"/>
              </a:rPr>
              <a:t>Fast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Domain knowledge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Run-time compilation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Rockwell" pitchFamily="18" charset="0"/>
              </a:rPr>
              <a:t>  Easy to develop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3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Mix-in Composition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600"/>
          </a:xfrm>
        </p:spPr>
        <p:txBody>
          <a:bodyPr/>
          <a:lstStyle/>
          <a:p>
            <a:r>
              <a:rPr lang="en-US" dirty="0" smtClean="0">
                <a:latin typeface="Rockwell" pitchFamily="18" charset="0"/>
              </a:rPr>
              <a:t>Form of multiple inheritance </a:t>
            </a:r>
          </a:p>
          <a:p>
            <a:r>
              <a:rPr lang="en-US" dirty="0" smtClean="0">
                <a:latin typeface="Rockwell" pitchFamily="18" charset="0"/>
              </a:rPr>
              <a:t>Interfaces with implementations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42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3412629"/>
            <a:ext cx="67818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trait 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Traversable[</a:t>
            </a:r>
            <a:r>
              <a:rPr lang="en-US" sz="2600" dirty="0" smtClean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 {</a:t>
            </a:r>
          </a:p>
          <a:p>
            <a:r>
              <a:rPr lang="en-US" sz="26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6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(f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6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=&gt; 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Unit): Unit</a:t>
            </a:r>
          </a:p>
          <a:p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i="1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i="1" dirty="0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+ &gt; 50 methods based on </a:t>
            </a:r>
            <a:r>
              <a:rPr lang="en-US" sz="2600" i="1" dirty="0" err="1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foreach</a:t>
            </a:r>
            <a:endParaRPr lang="en-US" sz="2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81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Rockwell" pitchFamily="18" charset="0"/>
              </a:rPr>
              <a:t>Mix-in Composition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43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2895600"/>
            <a:ext cx="9525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rait 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VeryRichGraph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extends 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DirectedGraph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8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with 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Traversable[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SimpleNode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en-US" sz="28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74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Let’s Build a DSLs 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44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✓ </a:t>
            </a:r>
            <a:r>
              <a:rPr lang="en-US" dirty="0" smtClean="0">
                <a:latin typeface="Rockwell" pitchFamily="18" charset="0"/>
              </a:rPr>
              <a:t>Expressive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Syntax Crafted for the Domain</a:t>
            </a:r>
          </a:p>
          <a:p>
            <a:pPr marL="0" indent="0">
              <a:buNone/>
            </a:pPr>
            <a:endParaRPr lang="en-US" dirty="0" smtClean="0">
              <a:solidFill>
                <a:srgbClr val="00B050"/>
              </a:solidFill>
              <a:latin typeface="Rockwell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✓ </a:t>
            </a:r>
            <a:r>
              <a:rPr lang="en-US" dirty="0" smtClean="0">
                <a:latin typeface="Rockwell" pitchFamily="18" charset="0"/>
              </a:rPr>
              <a:t>Fast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Domain knowledge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Run-time compilation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✓ </a:t>
            </a:r>
            <a:r>
              <a:rPr lang="en-US" dirty="0" smtClean="0">
                <a:latin typeface="Rockwell" pitchFamily="18" charset="0"/>
              </a:rPr>
              <a:t>Easy to develop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6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Rockwell" pitchFamily="18" charset="0"/>
              </a:rPr>
              <a:t>Lightweight Modular Staging </a:t>
            </a:r>
            <a:r>
              <a:rPr lang="en-US" sz="3100" dirty="0" smtClean="0">
                <a:latin typeface="Rockwell" pitchFamily="18" charset="0"/>
              </a:rPr>
              <a:t>(LMS)</a:t>
            </a:r>
            <a:endParaRPr lang="en-US" sz="3600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Framework for embedding DSLs</a:t>
            </a:r>
          </a:p>
          <a:p>
            <a:endParaRPr lang="en-US" dirty="0" smtClean="0"/>
          </a:p>
          <a:p>
            <a:r>
              <a:rPr lang="en-US" dirty="0" smtClean="0"/>
              <a:t>Easy to develop high-performance DSLs</a:t>
            </a:r>
          </a:p>
          <a:p>
            <a:endParaRPr lang="en-US" dirty="0" smtClean="0"/>
          </a:p>
          <a:p>
            <a:r>
              <a:rPr lang="en-US" dirty="0" smtClean="0"/>
              <a:t>Uses all of the previous techniques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5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LMS: DSL Interface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46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" y="1371600"/>
            <a:ext cx="48980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trait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Base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Rep[</a:t>
            </a:r>
            <a:r>
              <a:rPr lang="en-US" sz="2400" dirty="0" smtClean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+T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 }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1981200"/>
            <a:ext cx="8153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trait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BigIntOps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extends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IntOps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with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Base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{</a:t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apply(v: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Rep[</a:t>
            </a:r>
            <a:r>
              <a:rPr lang="en-US" sz="2400" dirty="0" err="1" smtClean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]): Rep[</a:t>
            </a:r>
            <a:r>
              <a:rPr lang="en-US" sz="2400" dirty="0" err="1" smtClean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 =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// delegate to a method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}</a:t>
            </a:r>
          </a:p>
          <a:p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 trait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BigIntTrait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{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+(that: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Rep[</a:t>
            </a:r>
            <a:r>
              <a:rPr lang="en-US" sz="2400" dirty="0" err="1" smtClean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): Rep[</a:t>
            </a:r>
            <a:r>
              <a:rPr lang="en-US" sz="2400" dirty="0" err="1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+(that: Rep[</a:t>
            </a:r>
            <a:r>
              <a:rPr lang="en-US" sz="2400" dirty="0" err="1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): Rep[</a:t>
            </a:r>
            <a:r>
              <a:rPr lang="en-US" sz="2400" dirty="0" err="1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implicit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repBI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(bi: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Rep[</a:t>
            </a:r>
            <a:r>
              <a:rPr lang="en-US" sz="2400" dirty="0" err="1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]):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BigIntTrait</a:t>
            </a:r>
            <a:endParaRPr lang="en-US" sz="2400" b="1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 implicit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liftInt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): Rep[</a:t>
            </a:r>
            <a:r>
              <a:rPr lang="en-US" sz="2400" dirty="0" err="1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97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LMS: DSL Interface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47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" y="1524000"/>
            <a:ext cx="8153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BigIntOps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00008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val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 </a:t>
            </a:r>
            <a:r>
              <a:rPr lang="en-US" sz="2400" i="1" dirty="0">
                <a:solidFill>
                  <a:srgbClr val="660E7A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v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= </a:t>
            </a:r>
            <a:r>
              <a:rPr lang="en-US" sz="2400" i="1" dirty="0" err="1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BigInt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23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)</a:t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  </a:t>
            </a:r>
            <a:r>
              <a:rPr lang="en-US" sz="2400" i="1" dirty="0" smtClean="0">
                <a:solidFill>
                  <a:srgbClr val="660E7A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v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+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19</a:t>
            </a:r>
            <a:endParaRPr lang="en-US" sz="2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79120" y="30936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Rockwell" pitchFamily="18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Will this work?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4236660"/>
            <a:ext cx="70377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&lt;error&gt; </a:t>
            </a:r>
            <a:r>
              <a:rPr lang="en-US" sz="2400" dirty="0" err="1" smtClean="0"/>
              <a:t>BigIntOps</a:t>
            </a:r>
            <a:r>
              <a:rPr lang="en-US" sz="2400" dirty="0" smtClean="0"/>
              <a:t>: is abstract and can not be instantiated since methods: </a:t>
            </a:r>
          </a:p>
          <a:p>
            <a:r>
              <a:rPr lang="en-US" sz="2400" dirty="0" smtClean="0"/>
              <a:t>   .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.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.</a:t>
            </a:r>
          </a:p>
          <a:p>
            <a:r>
              <a:rPr lang="en-US" sz="2400" dirty="0" smtClean="0"/>
              <a:t>are not defined</a:t>
            </a:r>
          </a:p>
        </p:txBody>
      </p:sp>
    </p:spTree>
    <p:extLst>
      <p:ext uri="{BB962C8B-B14F-4D97-AF65-F5344CB8AC3E}">
        <p14:creationId xmlns:p14="http://schemas.microsoft.com/office/powerpoint/2010/main" val="266249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LMS: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2743200"/>
            <a:ext cx="7924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rait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Expressions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extends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Base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Rep[T] =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[T]</a:t>
            </a:r>
          </a:p>
          <a:p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trait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[T] {// DSL compiler stuff}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43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LMS: </a:t>
            </a: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49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1676400"/>
            <a:ext cx="8153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trait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BigIntExp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extends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Expressions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case class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BigIntPlus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(l: Rep[</a:t>
            </a:r>
            <a:r>
              <a:rPr lang="en-US" sz="2400" dirty="0" err="1" smtClean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],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r: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Rep[</a:t>
            </a:r>
            <a:r>
              <a:rPr lang="en-US" sz="2400" dirty="0" err="1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])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extends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dirty="0" err="1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 class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BigIntCls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bi: Rep[</a:t>
            </a:r>
            <a:r>
              <a:rPr lang="en-US" sz="2400" dirty="0" err="1" smtClean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extends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BigIntTrait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{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+(that: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Rep[</a:t>
            </a:r>
            <a:r>
              <a:rPr lang="en-US" sz="2400" dirty="0" err="1" smtClean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): Rep[</a:t>
            </a:r>
            <a:r>
              <a:rPr lang="en-US" sz="2400" dirty="0" err="1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 =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BigIntPlus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(bi, that)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// and all other ops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implicit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repBI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(bi: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Rep[</a:t>
            </a:r>
            <a:r>
              <a:rPr lang="en-US" sz="2400" dirty="0" err="1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]):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BigIntTrait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BigIntCls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(bi)</a:t>
            </a:r>
            <a:endParaRPr lang="en-US" sz="2400" b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// all other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implicits</a:t>
            </a:r>
            <a:endParaRPr lang="en-US" sz="2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66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A Good DSLs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✓</a:t>
            </a:r>
            <a:r>
              <a:rPr lang="en-US" dirty="0" smtClean="0">
                <a:solidFill>
                  <a:srgbClr val="00B050"/>
                </a:solidFill>
                <a:latin typeface="Rockwell" pitchFamily="18" charset="0"/>
              </a:rPr>
              <a:t> </a:t>
            </a:r>
            <a:r>
              <a:rPr lang="en-US" dirty="0" smtClean="0">
                <a:latin typeface="Rockwell" pitchFamily="18" charset="0"/>
              </a:rPr>
              <a:t>Expressive</a:t>
            </a:r>
          </a:p>
          <a:p>
            <a:pPr lvl="1"/>
            <a:r>
              <a:rPr lang="en-US" dirty="0" smtClean="0">
                <a:latin typeface="Rockwell" pitchFamily="18" charset="0"/>
              </a:rPr>
              <a:t>Syntax Crafted for the Domain</a:t>
            </a:r>
          </a:p>
          <a:p>
            <a:pPr marL="0" indent="0">
              <a:buNone/>
            </a:pPr>
            <a:endParaRPr lang="en-US" dirty="0" smtClean="0">
              <a:solidFill>
                <a:srgbClr val="00B050"/>
              </a:solidFill>
              <a:latin typeface="Rockwell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✓</a:t>
            </a:r>
            <a:r>
              <a:rPr lang="en-US" dirty="0" smtClean="0">
                <a:solidFill>
                  <a:srgbClr val="00B050"/>
                </a:solidFill>
                <a:latin typeface="Rockwell" pitchFamily="18" charset="0"/>
              </a:rPr>
              <a:t> </a:t>
            </a:r>
            <a:r>
              <a:rPr lang="en-US" dirty="0" smtClean="0">
                <a:latin typeface="Rockwell" pitchFamily="18" charset="0"/>
              </a:rPr>
              <a:t>Fast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>
              <a:latin typeface="Rockwell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✓</a:t>
            </a:r>
            <a:r>
              <a:rPr lang="en-US" dirty="0" smtClean="0">
                <a:solidFill>
                  <a:srgbClr val="00B050"/>
                </a:solidFill>
                <a:latin typeface="Rockwell" pitchFamily="18" charset="0"/>
              </a:rPr>
              <a:t> </a:t>
            </a:r>
            <a:r>
              <a:rPr lang="en-US" dirty="0" smtClean="0">
                <a:latin typeface="Rockwell" pitchFamily="18" charset="0"/>
              </a:rPr>
              <a:t>Easy to develop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0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Rockwell" pitchFamily="18" charset="0"/>
              </a:rPr>
              <a:t>LMS: IR </a:t>
            </a:r>
            <a:r>
              <a:rPr lang="en-US" dirty="0" smtClean="0">
                <a:latin typeface="Rockwell" pitchFamily="18" charset="0"/>
              </a:rPr>
              <a:t>Construction 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ckwell" pitchFamily="18" charset="0"/>
              </a:rPr>
              <a:t>(reification)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50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2590800"/>
            <a:ext cx="2209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fooDSL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{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if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==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else</a:t>
            </a:r>
          </a:p>
          <a:p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1.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!</a:t>
            </a:r>
            <a:endParaRPr lang="en-US" sz="24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564516" y="4048292"/>
            <a:ext cx="1460133" cy="535414"/>
            <a:chOff x="4539056" y="3269098"/>
            <a:chExt cx="1728192" cy="535414"/>
          </a:xfrm>
        </p:grpSpPr>
        <p:sp>
          <p:nvSpPr>
            <p:cNvPr id="35" name="Oval 34"/>
            <p:cNvSpPr/>
            <p:nvPr/>
          </p:nvSpPr>
          <p:spPr>
            <a:xfrm>
              <a:off x="4539056" y="3269098"/>
              <a:ext cx="1728192" cy="53541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62638" y="3352139"/>
              <a:ext cx="1481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Const</a:t>
              </a:r>
              <a:r>
                <a:rPr lang="en-US" dirty="0" smtClean="0"/>
                <a:t>(true)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209849" y="4602089"/>
            <a:ext cx="2557059" cy="954696"/>
            <a:chOff x="4762565" y="4977754"/>
            <a:chExt cx="2557059" cy="954696"/>
          </a:xfrm>
        </p:grpSpPr>
        <p:grpSp>
          <p:nvGrpSpPr>
            <p:cNvPr id="55" name="Group 54"/>
            <p:cNvGrpSpPr/>
            <p:nvPr/>
          </p:nvGrpSpPr>
          <p:grpSpPr>
            <a:xfrm>
              <a:off x="5724128" y="5397036"/>
              <a:ext cx="1595496" cy="535414"/>
              <a:chOff x="5456068" y="3292535"/>
              <a:chExt cx="1888405" cy="535414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5456068" y="3292535"/>
                <a:ext cx="1888405" cy="53541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730934" y="3375576"/>
                <a:ext cx="1366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IfThenElse</a:t>
                </a:r>
                <a:endParaRPr lang="en-US" dirty="0"/>
              </a:p>
            </p:txBody>
          </p:sp>
        </p:grpSp>
        <p:cxnSp>
          <p:nvCxnSpPr>
            <p:cNvPr id="56" name="Straight Arrow Connector 55"/>
            <p:cNvCxnSpPr>
              <a:stCxn id="57" idx="1"/>
            </p:cNvCxnSpPr>
            <p:nvPr/>
          </p:nvCxnSpPr>
          <p:spPr>
            <a:xfrm flipH="1" flipV="1">
              <a:off x="4762565" y="4977754"/>
              <a:ext cx="1195218" cy="497692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5263135" y="4048292"/>
            <a:ext cx="1460133" cy="535414"/>
            <a:chOff x="4539056" y="3269098"/>
            <a:chExt cx="1728192" cy="535414"/>
          </a:xfrm>
        </p:grpSpPr>
        <p:sp>
          <p:nvSpPr>
            <p:cNvPr id="66" name="Oval 65"/>
            <p:cNvSpPr/>
            <p:nvPr/>
          </p:nvSpPr>
          <p:spPr>
            <a:xfrm>
              <a:off x="4539056" y="3269098"/>
              <a:ext cx="1728192" cy="53541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117210" y="3352139"/>
              <a:ext cx="491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==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958889" y="4048292"/>
            <a:ext cx="1460133" cy="535414"/>
            <a:chOff x="4539056" y="3269098"/>
            <a:chExt cx="1728192" cy="535414"/>
          </a:xfrm>
        </p:grpSpPr>
        <p:sp>
          <p:nvSpPr>
            <p:cNvPr id="69" name="Oval 68"/>
            <p:cNvSpPr/>
            <p:nvPr/>
          </p:nvSpPr>
          <p:spPr>
            <a:xfrm>
              <a:off x="4539056" y="3269098"/>
              <a:ext cx="1728192" cy="53541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066078" y="3352139"/>
              <a:ext cx="674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Fact</a:t>
              </a:r>
              <a:endParaRPr lang="en-US" dirty="0"/>
            </a:p>
          </p:txBody>
        </p:sp>
      </p:grpSp>
      <p:cxnSp>
        <p:nvCxnSpPr>
          <p:cNvPr id="71" name="Straight Arrow Connector 70"/>
          <p:cNvCxnSpPr>
            <a:stCxn id="57" idx="0"/>
            <a:endCxn id="66" idx="4"/>
          </p:cNvCxnSpPr>
          <p:nvPr/>
        </p:nvCxnSpPr>
        <p:spPr>
          <a:xfrm flipV="1">
            <a:off x="5969160" y="4583706"/>
            <a:ext cx="24042" cy="43766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7" idx="7"/>
            <a:endCxn id="69" idx="4"/>
          </p:cNvCxnSpPr>
          <p:nvPr/>
        </p:nvCxnSpPr>
        <p:spPr>
          <a:xfrm flipV="1">
            <a:off x="6533253" y="4583706"/>
            <a:ext cx="1155703" cy="51607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4427983" y="3100897"/>
            <a:ext cx="1460133" cy="535414"/>
            <a:chOff x="4539056" y="3269098"/>
            <a:chExt cx="1728192" cy="535414"/>
          </a:xfrm>
        </p:grpSpPr>
        <p:sp>
          <p:nvSpPr>
            <p:cNvPr id="79" name="Oval 78"/>
            <p:cNvSpPr/>
            <p:nvPr/>
          </p:nvSpPr>
          <p:spPr>
            <a:xfrm>
              <a:off x="4539056" y="3269098"/>
              <a:ext cx="1728192" cy="53541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826755" y="3358578"/>
              <a:ext cx="1152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Const</a:t>
              </a:r>
              <a:r>
                <a:rPr lang="en-US" dirty="0" smtClean="0"/>
                <a:t>(1)</a:t>
              </a:r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228822" y="3107336"/>
            <a:ext cx="1460133" cy="535414"/>
            <a:chOff x="4539056" y="3269098"/>
            <a:chExt cx="1728192" cy="535414"/>
          </a:xfrm>
        </p:grpSpPr>
        <p:sp>
          <p:nvSpPr>
            <p:cNvPr id="82" name="Oval 81"/>
            <p:cNvSpPr/>
            <p:nvPr/>
          </p:nvSpPr>
          <p:spPr>
            <a:xfrm>
              <a:off x="4539056" y="3269098"/>
              <a:ext cx="1728192" cy="53541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826755" y="3358578"/>
              <a:ext cx="1152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Const</a:t>
              </a:r>
              <a:r>
                <a:rPr lang="en-US" dirty="0" smtClean="0"/>
                <a:t>(1)</a:t>
              </a:r>
              <a:endParaRPr lang="en-US" dirty="0"/>
            </a:p>
          </p:txBody>
        </p:sp>
      </p:grpSp>
      <p:cxnSp>
        <p:nvCxnSpPr>
          <p:cNvPr id="84" name="Straight Arrow Connector 83"/>
          <p:cNvCxnSpPr>
            <a:endCxn id="82" idx="4"/>
          </p:cNvCxnSpPr>
          <p:nvPr/>
        </p:nvCxnSpPr>
        <p:spPr>
          <a:xfrm flipV="1">
            <a:off x="6044079" y="3642750"/>
            <a:ext cx="914810" cy="41269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5158049" y="3642750"/>
            <a:ext cx="897051" cy="38753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7688956" y="2214627"/>
            <a:ext cx="284789" cy="184484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7243678" y="1668910"/>
            <a:ext cx="1460133" cy="535414"/>
            <a:chOff x="4539056" y="3269098"/>
            <a:chExt cx="1728192" cy="535414"/>
          </a:xfrm>
        </p:grpSpPr>
        <p:sp>
          <p:nvSpPr>
            <p:cNvPr id="91" name="Oval 90"/>
            <p:cNvSpPr/>
            <p:nvPr/>
          </p:nvSpPr>
          <p:spPr>
            <a:xfrm>
              <a:off x="4539056" y="3269098"/>
              <a:ext cx="1728192" cy="53541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26755" y="3358578"/>
              <a:ext cx="1152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Const</a:t>
              </a:r>
              <a:r>
                <a:rPr lang="en-US" dirty="0" smtClean="0"/>
                <a:t>(1)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5424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Question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653183"/>
            <a:ext cx="7620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__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ifThenElse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](c: </a:t>
            </a:r>
            <a:r>
              <a:rPr lang="en-US" sz="20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endParaRPr lang="en-US" sz="2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t: =&gt; </a:t>
            </a:r>
            <a:r>
              <a:rPr lang="en-US" sz="20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e: =&gt; </a:t>
            </a:r>
            <a:r>
              <a:rPr lang="en-US" sz="20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): </a:t>
            </a:r>
            <a:r>
              <a:rPr lang="en-US" sz="20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t </a:t>
            </a:r>
            <a:r>
              <a:rPr lang="en-US" sz="20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</a:t>
            </a:r>
          </a:p>
          <a:p>
            <a:endParaRPr lang="en-US" sz="2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__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ifThenElse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](c: 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Rep[</a:t>
            </a:r>
            <a:r>
              <a:rPr lang="en-US" sz="2000" dirty="0" smtClean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], </a:t>
            </a:r>
            <a:endParaRPr lang="en-US" sz="2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t: =&gt; 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Rep[</a:t>
            </a:r>
            <a:r>
              <a:rPr lang="en-US" sz="2000" dirty="0" smtClean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],</a:t>
            </a:r>
            <a:endParaRPr lang="en-US" sz="2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e: =&gt; Rep[</a:t>
            </a:r>
            <a:r>
              <a:rPr lang="en-US" sz="20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): Rep[</a:t>
            </a:r>
            <a:r>
              <a:rPr lang="en-US" sz="20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 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IfThenElse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(c, t, e)</a:t>
            </a:r>
            <a:endParaRPr lang="en-US" sz="2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// same for ==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// functions are not virtualized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09600" y="4648199"/>
            <a:ext cx="7924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powRep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(b: Rep[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],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Rep[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]) =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== 0) 1 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 *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powRep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– 1)</a:t>
            </a:r>
          </a:p>
          <a:p>
            <a:pPr lvl="0"/>
            <a:endParaRPr lang="en-US" sz="2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5663863"/>
            <a:ext cx="7924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powNoRep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(b: Rep[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],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=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== 0) 1 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 *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powNoRep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– 1)</a:t>
            </a:r>
          </a:p>
          <a:p>
            <a:pPr lvl="0"/>
            <a:endParaRPr lang="en-US" sz="2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07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does the following return?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457200"/>
            <a:ext cx="7924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powRep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(b: Rep[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],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Rep[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]) =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== 0) 1 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 *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powRep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– 1)</a:t>
            </a:r>
          </a:p>
          <a:p>
            <a:pPr lvl="0"/>
            <a:endParaRPr lang="en-US" sz="2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1371600"/>
            <a:ext cx="7924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powNoRep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(b: Rep[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],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=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== 0) 1 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 *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powNoRep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– 1)</a:t>
            </a:r>
          </a:p>
          <a:p>
            <a:pPr lvl="0"/>
            <a:endParaRPr lang="en-US" sz="2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2514600"/>
            <a:ext cx="29814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powRep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(x, 10)</a:t>
            </a:r>
            <a:endParaRPr lang="en-US" sz="2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71800" y="2714655"/>
            <a:ext cx="5144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85800" y="4324290"/>
            <a:ext cx="3124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powNoRep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(x, 10)</a:t>
            </a:r>
            <a:endParaRPr lang="en-US" sz="2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76606" y="4524345"/>
            <a:ext cx="5144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830320" y="4324290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x*x*x*x*x*x*x*x*x*x</a:t>
            </a:r>
            <a:endParaRPr lang="en-US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0" y="4339679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??????????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10000" y="2529989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StackOverflow</a:t>
            </a:r>
            <a:endParaRPr lang="en-US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22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Multi-Stage Programming 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(staging)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In the next stage:</a:t>
            </a:r>
          </a:p>
          <a:p>
            <a:r>
              <a:rPr lang="en-US" dirty="0" smtClean="0"/>
              <a:t>Variables become constants</a:t>
            </a:r>
          </a:p>
          <a:p>
            <a:endParaRPr lang="en-US" dirty="0" smtClean="0"/>
          </a:p>
          <a:p>
            <a:r>
              <a:rPr lang="en-US" dirty="0" smtClean="0"/>
              <a:t>Loops over variables get unrolled</a:t>
            </a:r>
          </a:p>
          <a:p>
            <a:endParaRPr lang="en-US" dirty="0" smtClean="0"/>
          </a:p>
          <a:p>
            <a:r>
              <a:rPr lang="en-US" dirty="0" smtClean="0"/>
              <a:t>Recursion over variables gets unrolled</a:t>
            </a:r>
          </a:p>
          <a:p>
            <a:endParaRPr lang="en-US" dirty="0" smtClean="0"/>
          </a:p>
          <a:p>
            <a:r>
              <a:rPr lang="en-US" dirty="0" smtClean="0"/>
              <a:t>Conditionals over variables disappear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7057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Staging 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(drawbacks)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Compilation takes time</a:t>
            </a:r>
          </a:p>
          <a:p>
            <a:endParaRPr lang="en-US" dirty="0" smtClean="0"/>
          </a:p>
          <a:p>
            <a:r>
              <a:rPr lang="en-US" dirty="0" smtClean="0"/>
              <a:t>Compilation is often more expensive than  optimization gains</a:t>
            </a:r>
          </a:p>
          <a:p>
            <a:endParaRPr lang="en-US" dirty="0" smtClean="0"/>
          </a:p>
          <a:p>
            <a:r>
              <a:rPr lang="en-US" dirty="0" smtClean="0"/>
              <a:t>Possible code explosion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490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Rockwell" pitchFamily="18" charset="0"/>
              </a:rPr>
              <a:t>We Stop Here</a:t>
            </a:r>
            <a:endParaRPr lang="en-US" sz="3600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55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" y="1447800"/>
            <a:ext cx="8153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BigIntOps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extends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BigIntExp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with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Optimizer    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with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CodeGenerator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42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== -(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.!) + 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.! * 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.!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386791"/>
            <a:ext cx="81534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bigIntDSL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{ </a:t>
            </a:r>
          </a:p>
          <a:p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42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== -(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.!) + 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.! * 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.!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2" descr="http://ts3.mm.bing.net/th?id=H.4941459604898146&amp;pid=1.7&amp;w=214&amp;h=174&amp;c=7&amp;rs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558116"/>
            <a:ext cx="203835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4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LMS Optimizations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Loop Fusion 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Code Motion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Decomposition of Structures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1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Rockwell" pitchFamily="18" charset="0"/>
              </a:rPr>
              <a:t>Optimizations:  TPCH Q12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57</a:t>
            </a:fld>
            <a:endParaRPr lang="de-CH" dirty="0"/>
          </a:p>
        </p:txBody>
      </p:sp>
      <p:sp>
        <p:nvSpPr>
          <p:cNvPr id="4" name="Oval 3"/>
          <p:cNvSpPr/>
          <p:nvPr/>
        </p:nvSpPr>
        <p:spPr>
          <a:xfrm>
            <a:off x="3851920" y="5603304"/>
            <a:ext cx="1433597" cy="914400"/>
          </a:xfrm>
          <a:prstGeom prst="ellipse">
            <a:avLst/>
          </a:prstGeom>
          <a:solidFill>
            <a:srgbClr val="18F64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tx1"/>
                </a:solidFill>
              </a:rPr>
              <a:t>map</a:t>
            </a:r>
            <a:r>
              <a:rPr lang="de-CH" sz="2000" dirty="0" smtClean="0"/>
              <a:t> </a:t>
            </a:r>
            <a:r>
              <a:rPr lang="de-CH" sz="2000" dirty="0">
                <a:solidFill>
                  <a:schemeClr val="tx1"/>
                </a:solidFill>
              </a:rPr>
              <a:t>(tuple)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563755" y="2543200"/>
            <a:ext cx="1" cy="2383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549217" y="4881491"/>
            <a:ext cx="3460" cy="2383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846956" y="2781536"/>
            <a:ext cx="1433597" cy="914400"/>
          </a:xfrm>
          <a:prstGeom prst="ellipse">
            <a:avLst/>
          </a:prstGeom>
          <a:solidFill>
            <a:srgbClr val="7B7EFF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 smtClean="0">
                <a:solidFill>
                  <a:schemeClr val="tx1"/>
                </a:solidFill>
              </a:rPr>
              <a:t>filter</a:t>
            </a:r>
            <a:endParaRPr lang="de-CH" sz="20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0" idx="4"/>
          </p:cNvCxnSpPr>
          <p:nvPr/>
        </p:nvCxnSpPr>
        <p:spPr>
          <a:xfrm>
            <a:off x="4563755" y="3695936"/>
            <a:ext cx="3460" cy="2383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851920" y="3934272"/>
            <a:ext cx="1433597" cy="914400"/>
          </a:xfrm>
          <a:prstGeom prst="ellipse">
            <a:avLst/>
          </a:prstGeom>
          <a:solidFill>
            <a:srgbClr val="7B7EFF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tx1"/>
                </a:solidFill>
              </a:rPr>
              <a:t>filter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52678" y="5373216"/>
            <a:ext cx="1730" cy="23084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851920" y="1628800"/>
            <a:ext cx="1433597" cy="914400"/>
          </a:xfrm>
          <a:prstGeom prst="ellipse">
            <a:avLst/>
          </a:prstGeom>
          <a:solidFill>
            <a:srgbClr val="F80A6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tx1"/>
                </a:solidFill>
              </a:rPr>
              <a:t>map</a:t>
            </a:r>
            <a:r>
              <a:rPr lang="de-CH" sz="2000" dirty="0" smtClean="0"/>
              <a:t> </a:t>
            </a:r>
            <a:r>
              <a:rPr lang="de-CH" sz="2000" dirty="0">
                <a:solidFill>
                  <a:schemeClr val="tx1"/>
                </a:solidFill>
              </a:rPr>
              <a:t>(parse)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80744" y="5000659"/>
            <a:ext cx="1579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(3 more filters)</a:t>
            </a:r>
            <a:endParaRPr lang="de-CH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554407" y="1390464"/>
            <a:ext cx="1" cy="2383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68718" y="6529833"/>
            <a:ext cx="1730" cy="2308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1520" y="6391343"/>
            <a:ext cx="170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(Long, LineItem)</a:t>
            </a:r>
            <a:endParaRPr lang="de-CH" dirty="0"/>
          </a:p>
        </p:txBody>
      </p:sp>
      <p:sp>
        <p:nvSpPr>
          <p:cNvPr id="25" name="TextBox 24"/>
          <p:cNvSpPr txBox="1"/>
          <p:nvPr/>
        </p:nvSpPr>
        <p:spPr>
          <a:xfrm>
            <a:off x="251520" y="1324966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String</a:t>
            </a:r>
            <a:endParaRPr lang="de-CH" dirty="0"/>
          </a:p>
        </p:txBody>
      </p:sp>
      <p:sp>
        <p:nvSpPr>
          <p:cNvPr id="28" name="TextBox 27"/>
          <p:cNvSpPr txBox="1"/>
          <p:nvPr/>
        </p:nvSpPr>
        <p:spPr>
          <a:xfrm>
            <a:off x="251520" y="2477702"/>
            <a:ext cx="10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LineItem</a:t>
            </a:r>
            <a:endParaRPr lang="de-CH" dirty="0"/>
          </a:p>
        </p:txBody>
      </p:sp>
      <p:sp>
        <p:nvSpPr>
          <p:cNvPr id="29" name="TextBox 28"/>
          <p:cNvSpPr txBox="1"/>
          <p:nvPr/>
        </p:nvSpPr>
        <p:spPr>
          <a:xfrm>
            <a:off x="251520" y="5303971"/>
            <a:ext cx="10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LineItem</a:t>
            </a:r>
            <a:endParaRPr lang="de-CH" dirty="0"/>
          </a:p>
        </p:txBody>
      </p:sp>
      <p:sp>
        <p:nvSpPr>
          <p:cNvPr id="31" name="TextBox 30"/>
          <p:cNvSpPr txBox="1"/>
          <p:nvPr/>
        </p:nvSpPr>
        <p:spPr>
          <a:xfrm>
            <a:off x="249660" y="3630438"/>
            <a:ext cx="10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LineItem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496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Rockwell" pitchFamily="18" charset="0"/>
              </a:rPr>
              <a:t>Optimizations:  TPCH Q12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265168" y="6333902"/>
            <a:ext cx="2133600" cy="365125"/>
          </a:xfrm>
        </p:spPr>
        <p:txBody>
          <a:bodyPr/>
          <a:lstStyle/>
          <a:p>
            <a:fld id="{BBCC0717-3AFA-459E-8745-8D6601B2D84C}" type="slidenum">
              <a:rPr lang="de-CH" smtClean="0"/>
              <a:t>58</a:t>
            </a:fld>
            <a:endParaRPr lang="de-C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49152"/>
            <a:ext cx="7265780" cy="5449335"/>
          </a:xfrm>
        </p:spPr>
      </p:pic>
      <p:sp>
        <p:nvSpPr>
          <p:cNvPr id="10" name="TextBox 9"/>
          <p:cNvSpPr txBox="1"/>
          <p:nvPr/>
        </p:nvSpPr>
        <p:spPr>
          <a:xfrm>
            <a:off x="3635896" y="1348483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With Projection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71999" y="1348483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With Loop Fusion</a:t>
            </a:r>
            <a:endParaRPr lang="de-CH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1326704"/>
            <a:ext cx="138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Unoptimized</a:t>
            </a:r>
            <a:endParaRPr lang="de-CH" dirty="0"/>
          </a:p>
        </p:txBody>
      </p:sp>
      <p:sp>
        <p:nvSpPr>
          <p:cNvPr id="4" name="TextBox 3"/>
          <p:cNvSpPr txBox="1"/>
          <p:nvPr/>
        </p:nvSpPr>
        <p:spPr>
          <a:xfrm>
            <a:off x="392656" y="6478040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latin typeface="Rockwell" pitchFamily="18" charset="0"/>
              </a:rPr>
              <a:t>Fields: 16 / 16		      5 / 16		    	1 – 5 / 1</a:t>
            </a:r>
            <a:endParaRPr lang="de-CH" dirty="0">
              <a:latin typeface="Rockwell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03848" y="1314015"/>
            <a:ext cx="2376264" cy="54988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tangle 8"/>
          <p:cNvSpPr/>
          <p:nvPr/>
        </p:nvSpPr>
        <p:spPr>
          <a:xfrm>
            <a:off x="5796136" y="1326704"/>
            <a:ext cx="2376264" cy="5520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6012160" y="4803854"/>
            <a:ext cx="2369840" cy="457200"/>
          </a:xfrm>
          <a:prstGeom prst="rect">
            <a:avLst/>
          </a:prstGeom>
          <a:solidFill>
            <a:srgbClr val="F80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smtClean="0">
                <a:solidFill>
                  <a:schemeClr val="tx1"/>
                </a:solidFill>
                <a:latin typeface="Rockwell" pitchFamily="18" charset="0"/>
              </a:rPr>
              <a:t>Parsing</a:t>
            </a:r>
            <a:endParaRPr lang="de-CH" sz="2400" dirty="0">
              <a:solidFill>
                <a:schemeClr val="tx1"/>
              </a:solidFill>
              <a:latin typeface="Rockwell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12160" y="5261054"/>
            <a:ext cx="2369840" cy="457200"/>
          </a:xfrm>
          <a:prstGeom prst="rect">
            <a:avLst/>
          </a:prstGeom>
          <a:solidFill>
            <a:srgbClr val="7B7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smtClean="0">
                <a:solidFill>
                  <a:schemeClr val="tx1"/>
                </a:solidFill>
                <a:latin typeface="Rockwell" pitchFamily="18" charset="0"/>
              </a:rPr>
              <a:t>Filtering</a:t>
            </a:r>
            <a:endParaRPr lang="de-CH" sz="2400" dirty="0">
              <a:solidFill>
                <a:schemeClr val="tx1"/>
              </a:solidFill>
              <a:latin typeface="Rockwell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12160" y="5718254"/>
            <a:ext cx="2369840" cy="457200"/>
          </a:xfrm>
          <a:prstGeom prst="rect">
            <a:avLst/>
          </a:prstGeom>
          <a:solidFill>
            <a:srgbClr val="18F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smtClean="0">
                <a:solidFill>
                  <a:schemeClr val="tx1"/>
                </a:solidFill>
                <a:latin typeface="Rockwell" pitchFamily="18" charset="0"/>
              </a:rPr>
              <a:t>Tuple Creation</a:t>
            </a:r>
            <a:endParaRPr lang="de-CH" sz="2400" dirty="0">
              <a:solidFill>
                <a:schemeClr val="tx1"/>
              </a:solidFill>
              <a:latin typeface="Rockwell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607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705"/>
    </mc:Choice>
    <mc:Fallback xmlns="">
      <p:transition spd="slow" advTm="867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A Good DSLs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✓ </a:t>
            </a:r>
            <a:r>
              <a:rPr lang="en-US" dirty="0" smtClean="0">
                <a:latin typeface="Rockwell" pitchFamily="18" charset="0"/>
              </a:rPr>
              <a:t>Expressive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Syntax Crafted for the Domain</a:t>
            </a:r>
          </a:p>
          <a:p>
            <a:pPr marL="0" indent="0">
              <a:buNone/>
            </a:pPr>
            <a:endParaRPr lang="en-US" dirty="0" smtClean="0">
              <a:solidFill>
                <a:srgbClr val="00B050"/>
              </a:solidFill>
              <a:latin typeface="Rockwell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✓</a:t>
            </a:r>
            <a:r>
              <a:rPr lang="en-US" dirty="0" smtClean="0">
                <a:latin typeface="Rockwell" pitchFamily="18" charset="0"/>
              </a:rPr>
              <a:t> Fast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Domain knowledge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Run-time compilation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Rockwell" pitchFamily="18" charset="0"/>
              </a:rPr>
              <a:t> ? Easy to develop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0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Is SQL </a:t>
            </a:r>
            <a:r>
              <a:rPr lang="en-US" dirty="0" err="1" smtClean="0">
                <a:latin typeface="Rockwell" pitchFamily="18" charset="0"/>
              </a:rPr>
              <a:t>SQL</a:t>
            </a:r>
            <a:r>
              <a:rPr lang="en-US" dirty="0">
                <a:latin typeface="Rockwell" pitchFamily="18" charset="0"/>
              </a:rPr>
              <a:t> </a:t>
            </a:r>
            <a:r>
              <a:rPr lang="en-US" dirty="0" smtClean="0">
                <a:latin typeface="Rockwell" pitchFamily="18" charset="0"/>
              </a:rPr>
              <a:t>a Good DSLs?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✓</a:t>
            </a:r>
            <a:r>
              <a:rPr lang="en-US" dirty="0" smtClean="0">
                <a:solidFill>
                  <a:srgbClr val="00B050"/>
                </a:solidFill>
                <a:latin typeface="Rockwell" pitchFamily="18" charset="0"/>
              </a:rPr>
              <a:t> </a:t>
            </a:r>
            <a:r>
              <a:rPr lang="en-US" dirty="0" smtClean="0">
                <a:latin typeface="Rockwell" pitchFamily="18" charset="0"/>
              </a:rPr>
              <a:t>Expressive</a:t>
            </a:r>
          </a:p>
          <a:p>
            <a:pPr lvl="1"/>
            <a:r>
              <a:rPr lang="en-US" dirty="0" smtClean="0">
                <a:latin typeface="Rockwell" pitchFamily="18" charset="0"/>
              </a:rPr>
              <a:t>Syntax Crafted for the Domain</a:t>
            </a:r>
          </a:p>
          <a:p>
            <a:pPr marL="0" indent="0">
              <a:buNone/>
            </a:pPr>
            <a:endParaRPr lang="en-US" dirty="0" smtClean="0">
              <a:solidFill>
                <a:srgbClr val="00B050"/>
              </a:solidFill>
              <a:latin typeface="Rockwell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✓</a:t>
            </a:r>
            <a:r>
              <a:rPr lang="en-US" dirty="0" smtClean="0">
                <a:solidFill>
                  <a:srgbClr val="00B050"/>
                </a:solidFill>
                <a:latin typeface="Rockwell" pitchFamily="18" charset="0"/>
              </a:rPr>
              <a:t> </a:t>
            </a:r>
            <a:r>
              <a:rPr lang="en-US" dirty="0" smtClean="0">
                <a:latin typeface="Rockwell" pitchFamily="18" charset="0"/>
              </a:rPr>
              <a:t>Fast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>
              <a:latin typeface="Rockwell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+mj-lt"/>
              </a:rPr>
              <a:t>X</a:t>
            </a:r>
            <a:r>
              <a:rPr lang="en-US" dirty="0" smtClean="0">
                <a:solidFill>
                  <a:srgbClr val="00B050"/>
                </a:solidFill>
                <a:latin typeface="Rockwell" pitchFamily="18" charset="0"/>
              </a:rPr>
              <a:t>   </a:t>
            </a:r>
            <a:r>
              <a:rPr lang="en-US" dirty="0" smtClean="0">
                <a:latin typeface="Rockwell" pitchFamily="18" charset="0"/>
              </a:rPr>
              <a:t>Easy to develop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7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60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905000"/>
            <a:ext cx="8305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rait 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MyNewDSL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extends 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AllComplexStuff</a:t>
            </a:r>
            <a:endParaRPr lang="en-US" sz="28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with 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ReifiedScalaLibrary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endParaRPr lang="en-US" sz="28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// please fill in what’s missing and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// would you like to generate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// C++, CUDA, or 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Scala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?</a:t>
            </a:r>
          </a:p>
          <a:p>
            <a:endParaRPr lang="en-US" sz="28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53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A Good DSLs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✓ </a:t>
            </a:r>
            <a:r>
              <a:rPr lang="en-US" dirty="0" smtClean="0">
                <a:latin typeface="Rockwell" pitchFamily="18" charset="0"/>
              </a:rPr>
              <a:t>Expressive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Syntax Crafted for the Domain</a:t>
            </a:r>
          </a:p>
          <a:p>
            <a:pPr marL="0" indent="0">
              <a:buNone/>
            </a:pPr>
            <a:endParaRPr lang="en-US" dirty="0" smtClean="0">
              <a:solidFill>
                <a:srgbClr val="00B050"/>
              </a:solidFill>
              <a:latin typeface="Rockwell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✓</a:t>
            </a:r>
            <a:r>
              <a:rPr lang="en-US" dirty="0" smtClean="0">
                <a:latin typeface="Rockwell" pitchFamily="18" charset="0"/>
              </a:rPr>
              <a:t> Fast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Domain knowledge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Run-time compilation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✓ </a:t>
            </a:r>
            <a:r>
              <a:rPr lang="en-US" dirty="0" smtClean="0">
                <a:latin typeface="Rockwell" pitchFamily="18" charset="0"/>
              </a:rPr>
              <a:t>Easy to develop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8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62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latin typeface="Rockwell" pitchFamily="18" charset="0"/>
                <a:cs typeface="Consolas" pitchFamily="49" charset="0"/>
              </a:rPr>
              <a:t>Jet: Big Data on </a:t>
            </a:r>
            <a:r>
              <a:rPr lang="en-US" dirty="0" err="1" smtClean="0">
                <a:latin typeface="Rockwell" pitchFamily="18" charset="0"/>
                <a:cs typeface="Consolas" pitchFamily="49" charset="0"/>
              </a:rPr>
              <a:t>Hadoop</a:t>
            </a:r>
            <a:r>
              <a:rPr lang="en-US" dirty="0" smtClean="0">
                <a:latin typeface="Rockwell" pitchFamily="18" charset="0"/>
                <a:cs typeface="Consolas" pitchFamily="49" charset="0"/>
              </a:rPr>
              <a:t>/Spark</a:t>
            </a:r>
            <a:endParaRPr lang="en-US" dirty="0">
              <a:latin typeface="Rockwell" pitchFamily="18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1225689"/>
            <a:ext cx="58674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Monospaced"/>
              </a:rPr>
              <a:t>val</a:t>
            </a:r>
            <a:r>
              <a:rPr lang="en-US" sz="1400" b="1" dirty="0">
                <a:solidFill>
                  <a:srgbClr val="000080"/>
                </a:solidFill>
                <a:latin typeface="Monospaced"/>
              </a:rPr>
              <a:t> </a:t>
            </a:r>
            <a:r>
              <a:rPr lang="en-US" sz="1400" i="1" dirty="0" err="1">
                <a:solidFill>
                  <a:srgbClr val="660E7A"/>
                </a:solidFill>
                <a:latin typeface="Monospaced"/>
              </a:rPr>
              <a:t>filteredLineitems</a:t>
            </a:r>
            <a:r>
              <a:rPr lang="en-US" sz="1400" i="1" dirty="0">
                <a:solidFill>
                  <a:srgbClr val="660E7A"/>
                </a:solidFill>
                <a:latin typeface="Monospace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Monospaced"/>
              </a:rPr>
              <a:t>lineitems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onospaced"/>
              </a:rPr>
            </a:br>
            <a:r>
              <a:rPr lang="en-US" sz="1400" dirty="0">
                <a:solidFill>
                  <a:srgbClr val="000000"/>
                </a:solidFill>
                <a:latin typeface="Monospaced"/>
              </a:rPr>
              <a:t>    .filter(x =&gt; </a:t>
            </a:r>
            <a:r>
              <a:rPr lang="en-US" sz="1400" dirty="0" err="1">
                <a:solidFill>
                  <a:srgbClr val="000000"/>
                </a:solidFill>
                <a:latin typeface="Monospaced"/>
              </a:rPr>
              <a:t>x.l_shipmode.matches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ospaced"/>
              </a:rPr>
              <a:t>shipModes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))</a:t>
            </a:r>
            <a:br>
              <a:rPr lang="en-US" sz="1400" dirty="0">
                <a:solidFill>
                  <a:srgbClr val="000000"/>
                </a:solidFill>
                <a:latin typeface="Monospaced"/>
              </a:rPr>
            </a:br>
            <a:r>
              <a:rPr lang="en-US" sz="1400" dirty="0">
                <a:solidFill>
                  <a:srgbClr val="000000"/>
                </a:solidFill>
                <a:latin typeface="Monospaced"/>
              </a:rPr>
              <a:t>    .filter(x =&gt; date &lt;= </a:t>
            </a:r>
            <a:r>
              <a:rPr lang="en-US" sz="1400" dirty="0" err="1">
                <a:solidFill>
                  <a:srgbClr val="000000"/>
                </a:solidFill>
                <a:latin typeface="Monospaced"/>
              </a:rPr>
              <a:t>x.l_receiptdate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Monospaced"/>
              </a:rPr>
            </a:br>
            <a:r>
              <a:rPr lang="en-US" sz="1400" dirty="0">
                <a:solidFill>
                  <a:srgbClr val="000000"/>
                </a:solidFill>
                <a:latin typeface="Monospaced"/>
              </a:rPr>
              <a:t>    .filter(x =&gt; </a:t>
            </a:r>
            <a:r>
              <a:rPr lang="en-US" sz="1400" dirty="0" err="1">
                <a:solidFill>
                  <a:srgbClr val="000000"/>
                </a:solidFill>
                <a:latin typeface="Monospaced"/>
              </a:rPr>
              <a:t>x.l_shipdate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 &lt; </a:t>
            </a:r>
            <a:r>
              <a:rPr lang="en-US" sz="1400" dirty="0" err="1">
                <a:solidFill>
                  <a:srgbClr val="000000"/>
                </a:solidFill>
                <a:latin typeface="Monospaced"/>
              </a:rPr>
              <a:t>x.l_commitdate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Monospaced"/>
              </a:rPr>
            </a:br>
            <a:r>
              <a:rPr lang="en-US" sz="1400" dirty="0">
                <a:solidFill>
                  <a:srgbClr val="000000"/>
                </a:solidFill>
                <a:latin typeface="Monospaced"/>
              </a:rPr>
              <a:t>    .filter(x =&gt; </a:t>
            </a:r>
            <a:r>
              <a:rPr lang="en-US" sz="1400" dirty="0" err="1">
                <a:solidFill>
                  <a:srgbClr val="000000"/>
                </a:solidFill>
                <a:latin typeface="Monospaced"/>
              </a:rPr>
              <a:t>x.l_commitdate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 &lt; </a:t>
            </a:r>
            <a:r>
              <a:rPr lang="en-US" sz="1400" dirty="0" err="1">
                <a:solidFill>
                  <a:srgbClr val="000000"/>
                </a:solidFill>
                <a:latin typeface="Monospaced"/>
              </a:rPr>
              <a:t>x.l_receiptdate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Monospaced"/>
              </a:rPr>
            </a:br>
            <a:r>
              <a:rPr lang="en-US" sz="1400" dirty="0">
                <a:solidFill>
                  <a:srgbClr val="000000"/>
                </a:solidFill>
                <a:latin typeface="Monospaced"/>
              </a:rPr>
              <a:t>    .filter(x =&gt; </a:t>
            </a:r>
            <a:r>
              <a:rPr lang="en-US" sz="1400" dirty="0" err="1">
                <a:solidFill>
                  <a:srgbClr val="000000"/>
                </a:solidFill>
                <a:latin typeface="Monospaced"/>
              </a:rPr>
              <a:t>x.l_receiptdate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 &lt; date +(</a:t>
            </a:r>
            <a:r>
              <a:rPr lang="en-US" sz="1400" dirty="0">
                <a:solidFill>
                  <a:srgbClr val="0000FF"/>
                </a:solidFill>
                <a:latin typeface="Monospaced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onospaced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onospaced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))</a:t>
            </a:r>
            <a:br>
              <a:rPr lang="en-US" sz="1400" dirty="0">
                <a:solidFill>
                  <a:srgbClr val="000000"/>
                </a:solidFill>
                <a:latin typeface="Monospaced"/>
              </a:rPr>
            </a:br>
            <a:r>
              <a:rPr lang="en-US" sz="1400" dirty="0">
                <a:solidFill>
                  <a:srgbClr val="000000"/>
                </a:solidFill>
                <a:latin typeface="Monospaced"/>
              </a:rPr>
              <a:t>  </a:t>
            </a:r>
            <a:r>
              <a:rPr lang="en-US" sz="1400" i="1" dirty="0">
                <a:solidFill>
                  <a:srgbClr val="808080"/>
                </a:solidFill>
                <a:latin typeface="Monospaced"/>
              </a:rPr>
              <a:t>// perform the join</a:t>
            </a:r>
            <a:br>
              <a:rPr lang="en-US" sz="1400" i="1" dirty="0">
                <a:solidFill>
                  <a:srgbClr val="808080"/>
                </a:solidFill>
                <a:latin typeface="Monospaced"/>
              </a:rPr>
            </a:br>
            <a:r>
              <a:rPr lang="en-US" sz="1400" i="1" dirty="0">
                <a:solidFill>
                  <a:srgbClr val="808080"/>
                </a:solidFill>
                <a:latin typeface="Monospaced"/>
              </a:rPr>
              <a:t>  </a:t>
            </a:r>
            <a:r>
              <a:rPr lang="en-US" sz="1400" b="1" dirty="0" err="1">
                <a:solidFill>
                  <a:srgbClr val="000080"/>
                </a:solidFill>
                <a:latin typeface="Monospaced"/>
              </a:rPr>
              <a:t>val</a:t>
            </a:r>
            <a:r>
              <a:rPr lang="en-US" sz="1400" b="1" dirty="0">
                <a:solidFill>
                  <a:srgbClr val="000080"/>
                </a:solidFill>
                <a:latin typeface="Monospaced"/>
              </a:rPr>
              <a:t> </a:t>
            </a:r>
            <a:r>
              <a:rPr lang="en-US" sz="1400" i="1" dirty="0" err="1">
                <a:solidFill>
                  <a:srgbClr val="660E7A"/>
                </a:solidFill>
                <a:latin typeface="Monospaced"/>
              </a:rPr>
              <a:t>orderTuples</a:t>
            </a:r>
            <a:r>
              <a:rPr lang="en-US" sz="1400" i="1" dirty="0">
                <a:solidFill>
                  <a:srgbClr val="660E7A"/>
                </a:solidFill>
                <a:latin typeface="Monospace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Monospaced"/>
              </a:rPr>
              <a:t>orders.map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(x =&gt; (</a:t>
            </a:r>
            <a:r>
              <a:rPr lang="en-US" sz="1400" dirty="0" err="1">
                <a:solidFill>
                  <a:srgbClr val="000000"/>
                </a:solidFill>
                <a:latin typeface="Monospaced"/>
              </a:rPr>
              <a:t>x.o_orderkey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, x))</a:t>
            </a:r>
            <a:br>
              <a:rPr lang="en-US" sz="1400" dirty="0">
                <a:solidFill>
                  <a:srgbClr val="000000"/>
                </a:solidFill>
                <a:latin typeface="Monospaced"/>
              </a:rPr>
            </a:br>
            <a:r>
              <a:rPr lang="en-US" sz="1400" dirty="0">
                <a:solidFill>
                  <a:srgbClr val="000000"/>
                </a:solidFill>
                <a:latin typeface="Monospaced"/>
              </a:rPr>
              <a:t>  </a:t>
            </a:r>
            <a:r>
              <a:rPr lang="en-US" sz="1400" b="1" dirty="0" err="1">
                <a:solidFill>
                  <a:srgbClr val="000080"/>
                </a:solidFill>
                <a:latin typeface="Monospaced"/>
              </a:rPr>
              <a:t>val</a:t>
            </a:r>
            <a:r>
              <a:rPr lang="en-US" sz="1400" b="1" dirty="0">
                <a:solidFill>
                  <a:srgbClr val="000080"/>
                </a:solidFill>
                <a:latin typeface="Monospaced"/>
              </a:rPr>
              <a:t> </a:t>
            </a:r>
            <a:r>
              <a:rPr lang="en-US" sz="1400" i="1" dirty="0" err="1">
                <a:solidFill>
                  <a:srgbClr val="660E7A"/>
                </a:solidFill>
                <a:latin typeface="Monospaced"/>
              </a:rPr>
              <a:t>lineItemTuples</a:t>
            </a:r>
            <a:r>
              <a:rPr lang="en-US" sz="1400" i="1" dirty="0">
                <a:solidFill>
                  <a:srgbClr val="660E7A"/>
                </a:solidFill>
                <a:latin typeface="Monospace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= </a:t>
            </a:r>
            <a:r>
              <a:rPr lang="en-US" sz="1400" i="1" dirty="0" err="1">
                <a:solidFill>
                  <a:srgbClr val="660E7A"/>
                </a:solidFill>
                <a:latin typeface="Monospaced"/>
              </a:rPr>
              <a:t>filteredLineitems</a:t>
            </a:r>
            <a:r>
              <a:rPr lang="en-US" sz="1400" dirty="0" err="1">
                <a:solidFill>
                  <a:srgbClr val="000000"/>
                </a:solidFill>
                <a:latin typeface="Monospaced"/>
              </a:rPr>
              <a:t>.map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(x =&gt; (</a:t>
            </a:r>
            <a:r>
              <a:rPr lang="en-US" sz="1400" dirty="0" err="1">
                <a:solidFill>
                  <a:srgbClr val="000000"/>
                </a:solidFill>
                <a:latin typeface="Monospaced"/>
              </a:rPr>
              <a:t>x.l_orderkey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, x))</a:t>
            </a:r>
            <a:br>
              <a:rPr lang="en-US" sz="1400" dirty="0">
                <a:solidFill>
                  <a:srgbClr val="000000"/>
                </a:solidFill>
                <a:latin typeface="Monospaced"/>
              </a:rPr>
            </a:br>
            <a:r>
              <a:rPr lang="en-US" sz="1400" dirty="0">
                <a:solidFill>
                  <a:srgbClr val="000000"/>
                </a:solidFill>
                <a:latin typeface="Monospaced"/>
              </a:rPr>
              <a:t>  </a:t>
            </a:r>
            <a:r>
              <a:rPr lang="en-US" sz="1400" b="1" dirty="0" err="1">
                <a:solidFill>
                  <a:srgbClr val="000080"/>
                </a:solidFill>
                <a:latin typeface="Monospaced"/>
              </a:rPr>
              <a:t>val</a:t>
            </a:r>
            <a:r>
              <a:rPr lang="en-US" sz="1400" b="1" dirty="0">
                <a:solidFill>
                  <a:srgbClr val="000080"/>
                </a:solidFill>
                <a:latin typeface="Monospaced"/>
              </a:rPr>
              <a:t> </a:t>
            </a:r>
            <a:r>
              <a:rPr lang="en-US" sz="1400" i="1" dirty="0">
                <a:solidFill>
                  <a:srgbClr val="660E7A"/>
                </a:solidFill>
                <a:latin typeface="Monospaced"/>
              </a:rPr>
              <a:t>joined 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= </a:t>
            </a:r>
            <a:r>
              <a:rPr lang="en-US" sz="1400" i="1" dirty="0" err="1">
                <a:solidFill>
                  <a:srgbClr val="660E7A"/>
                </a:solidFill>
                <a:latin typeface="Monospaced"/>
              </a:rPr>
              <a:t>lineItemTuples</a:t>
            </a:r>
            <a:r>
              <a:rPr lang="en-US" sz="1400" dirty="0" err="1">
                <a:solidFill>
                  <a:srgbClr val="000000"/>
                </a:solidFill>
                <a:latin typeface="Monospaced"/>
              </a:rPr>
              <a:t>.join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(</a:t>
            </a:r>
            <a:r>
              <a:rPr lang="en-US" sz="1400" i="1" dirty="0" err="1">
                <a:solidFill>
                  <a:srgbClr val="660E7A"/>
                </a:solidFill>
                <a:latin typeface="Monospaced"/>
              </a:rPr>
              <a:t>orderTuples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onospaced"/>
              </a:rPr>
              <a:t>getArgs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onospaced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onospaced"/>
              </a:rPr>
              <a:t>toInt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Monospaced"/>
              </a:rPr>
            </a:br>
            <a:r>
              <a:rPr lang="en-US" sz="1400" dirty="0">
                <a:solidFill>
                  <a:srgbClr val="000000"/>
                </a:solidFill>
                <a:latin typeface="Monospaced"/>
              </a:rPr>
              <a:t>  </a:t>
            </a:r>
            <a:r>
              <a:rPr lang="en-US" sz="1400" i="1" dirty="0">
                <a:solidFill>
                  <a:srgbClr val="808080"/>
                </a:solidFill>
                <a:latin typeface="Monospaced"/>
              </a:rPr>
              <a:t>// prepare for aggregation</a:t>
            </a:r>
            <a:br>
              <a:rPr lang="en-US" sz="1400" i="1" dirty="0">
                <a:solidFill>
                  <a:srgbClr val="808080"/>
                </a:solidFill>
                <a:latin typeface="Monospaced"/>
              </a:rPr>
            </a:br>
            <a:r>
              <a:rPr lang="en-US" sz="1400" i="1" dirty="0">
                <a:solidFill>
                  <a:srgbClr val="808080"/>
                </a:solidFill>
                <a:latin typeface="Monospaced"/>
              </a:rPr>
              <a:t>  </a:t>
            </a:r>
            <a:r>
              <a:rPr lang="en-US" sz="1400" i="1" dirty="0" err="1">
                <a:solidFill>
                  <a:srgbClr val="660E7A"/>
                </a:solidFill>
                <a:latin typeface="Monospaced"/>
              </a:rPr>
              <a:t>joined</a:t>
            </a:r>
            <a:r>
              <a:rPr lang="en-US" sz="1400" dirty="0" err="1">
                <a:solidFill>
                  <a:srgbClr val="000000"/>
                </a:solidFill>
                <a:latin typeface="Monospaced"/>
              </a:rPr>
              <a:t>.map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Monospaced"/>
              </a:rPr>
            </a:br>
            <a:r>
              <a:rPr lang="en-US" sz="1400" dirty="0">
                <a:solidFill>
                  <a:srgbClr val="000000"/>
                </a:solidFill>
                <a:latin typeface="Monospaced"/>
              </a:rPr>
              <a:t>    x =&gt;</a:t>
            </a:r>
            <a:br>
              <a:rPr lang="en-US" sz="1400" dirty="0">
                <a:solidFill>
                  <a:srgbClr val="000000"/>
                </a:solidFill>
                <a:latin typeface="Monospaced"/>
              </a:rPr>
            </a:br>
            <a:r>
              <a:rPr lang="en-US" sz="1400" dirty="0">
                <a:solidFill>
                  <a:srgbClr val="000000"/>
                </a:solidFill>
                <a:latin typeface="Monospaced"/>
              </a:rPr>
              <a:t>      </a:t>
            </a:r>
            <a:r>
              <a:rPr lang="en-US" sz="1400" b="1" dirty="0" err="1">
                <a:solidFill>
                  <a:srgbClr val="000080"/>
                </a:solidFill>
                <a:latin typeface="Monospaced"/>
              </a:rPr>
              <a:t>val</a:t>
            </a:r>
            <a:r>
              <a:rPr lang="en-US" sz="1400" b="1" dirty="0">
                <a:solidFill>
                  <a:srgbClr val="000080"/>
                </a:solidFill>
                <a:latin typeface="Monospaced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ospaced"/>
              </a:rPr>
              <a:t>prio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 = x._2._2.o_orderpriority;</a:t>
            </a:r>
            <a:br>
              <a:rPr lang="en-US" sz="1400" dirty="0">
                <a:solidFill>
                  <a:srgbClr val="000000"/>
                </a:solidFill>
                <a:latin typeface="Monospaced"/>
              </a:rPr>
            </a:br>
            <a:r>
              <a:rPr lang="en-US" sz="1400" dirty="0">
                <a:solidFill>
                  <a:srgbClr val="000000"/>
                </a:solidFill>
                <a:latin typeface="Monospaced"/>
              </a:rPr>
              <a:t>      </a:t>
            </a:r>
            <a:r>
              <a:rPr lang="en-US" sz="1400" b="1" dirty="0" err="1">
                <a:solidFill>
                  <a:srgbClr val="000080"/>
                </a:solidFill>
                <a:latin typeface="Monospaced"/>
              </a:rPr>
              <a:t>val</a:t>
            </a:r>
            <a:r>
              <a:rPr lang="en-US" sz="1400" b="1" dirty="0">
                <a:solidFill>
                  <a:srgbClr val="000080"/>
                </a:solidFill>
                <a:latin typeface="Monospaced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ospaced"/>
              </a:rPr>
              <a:t>isHigh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Monospaced"/>
              </a:rPr>
              <a:t>prio.matches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onospaced"/>
              </a:rPr>
              <a:t>"1-URGENT"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) || </a:t>
            </a:r>
            <a:r>
              <a:rPr lang="en-US" sz="1400" dirty="0" err="1">
                <a:solidFill>
                  <a:srgbClr val="000000"/>
                </a:solidFill>
                <a:latin typeface="Monospaced"/>
              </a:rPr>
              <a:t>prio.matches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onospaced"/>
              </a:rPr>
              <a:t>"2-HIGH"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Monospaced"/>
              </a:rPr>
            </a:br>
            <a:r>
              <a:rPr lang="en-US" sz="1400" dirty="0" smtClean="0">
                <a:solidFill>
                  <a:srgbClr val="000000"/>
                </a:solidFill>
                <a:latin typeface="Monospaced"/>
              </a:rPr>
              <a:t>      </a:t>
            </a:r>
            <a:r>
              <a:rPr lang="en-US" sz="1400" b="1" dirty="0" err="1" smtClean="0">
                <a:solidFill>
                  <a:srgbClr val="000080"/>
                </a:solidFill>
                <a:latin typeface="Monospaced"/>
              </a:rPr>
              <a:t>val</a:t>
            </a:r>
            <a:r>
              <a:rPr lang="en-US" sz="1400" b="1" dirty="0" smtClean="0">
                <a:solidFill>
                  <a:srgbClr val="000080"/>
                </a:solidFill>
                <a:latin typeface="Monospace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count = </a:t>
            </a:r>
            <a:r>
              <a:rPr lang="en-US" sz="1400" b="1" dirty="0">
                <a:solidFill>
                  <a:srgbClr val="000080"/>
                </a:solidFill>
                <a:latin typeface="Monospaced"/>
              </a:rPr>
              <a:t>if 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ospaced"/>
              </a:rPr>
              <a:t>isHigh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Monospaced"/>
              </a:rPr>
              <a:t>1 </a:t>
            </a:r>
            <a:r>
              <a:rPr lang="en-US" sz="1400" b="1" dirty="0">
                <a:solidFill>
                  <a:srgbClr val="000080"/>
                </a:solidFill>
                <a:latin typeface="Monospaced"/>
              </a:rPr>
              <a:t>else </a:t>
            </a:r>
            <a:r>
              <a:rPr lang="en-US" sz="1400" dirty="0">
                <a:solidFill>
                  <a:srgbClr val="0000FF"/>
                </a:solidFill>
                <a:latin typeface="Monospaced"/>
              </a:rPr>
              <a:t>0</a:t>
            </a:r>
            <a:br>
              <a:rPr lang="en-US" sz="1400" dirty="0">
                <a:solidFill>
                  <a:srgbClr val="0000FF"/>
                </a:solidFill>
                <a:latin typeface="Monospaced"/>
              </a:rPr>
            </a:br>
            <a:r>
              <a:rPr lang="en-US" sz="1400" dirty="0">
                <a:solidFill>
                  <a:srgbClr val="0000FF"/>
                </a:solidFill>
                <a:latin typeface="Monospaced"/>
              </a:rPr>
              <a:t>      </a:t>
            </a:r>
            <a:r>
              <a:rPr lang="en-US" sz="1400" b="1" dirty="0" err="1">
                <a:solidFill>
                  <a:srgbClr val="000080"/>
                </a:solidFill>
                <a:latin typeface="Monospaced"/>
              </a:rPr>
              <a:t>val</a:t>
            </a:r>
            <a:r>
              <a:rPr lang="en-US" sz="1400" b="1" dirty="0">
                <a:solidFill>
                  <a:srgbClr val="000080"/>
                </a:solidFill>
                <a:latin typeface="Monospace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part2: Rep[(</a:t>
            </a:r>
            <a:r>
              <a:rPr lang="en-US" sz="1400" dirty="0" err="1">
                <a:solidFill>
                  <a:srgbClr val="000000"/>
                </a:solidFill>
                <a:latin typeface="Monospaced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onospaced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)] = (count, </a:t>
            </a:r>
            <a:r>
              <a:rPr lang="en-US" sz="1400" dirty="0">
                <a:solidFill>
                  <a:srgbClr val="0000FF"/>
                </a:solidFill>
                <a:latin typeface="Monospaced"/>
              </a:rPr>
              <a:t>1 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- count)</a:t>
            </a:r>
            <a:br>
              <a:rPr lang="en-US" sz="1400" dirty="0">
                <a:solidFill>
                  <a:srgbClr val="000000"/>
                </a:solidFill>
                <a:latin typeface="Monospaced"/>
              </a:rPr>
            </a:br>
            <a:r>
              <a:rPr lang="en-US" sz="1400" dirty="0">
                <a:solidFill>
                  <a:srgbClr val="000000"/>
                </a:solidFill>
                <a:latin typeface="Monospaced"/>
              </a:rPr>
              <a:t>      (x._2._1.l_shipmode, part2)</a:t>
            </a:r>
            <a:br>
              <a:rPr lang="en-US" sz="1400" dirty="0">
                <a:solidFill>
                  <a:srgbClr val="000000"/>
                </a:solidFill>
                <a:latin typeface="Monospaced"/>
              </a:rPr>
            </a:br>
            <a:r>
              <a:rPr lang="en-US" sz="1400" dirty="0">
                <a:solidFill>
                  <a:srgbClr val="000000"/>
                </a:solidFill>
                <a:latin typeface="Monospaced"/>
              </a:rPr>
              <a:t>  }.</a:t>
            </a:r>
            <a:r>
              <a:rPr lang="en-US" sz="1400" dirty="0" err="1">
                <a:solidFill>
                  <a:srgbClr val="000000"/>
                </a:solidFill>
                <a:latin typeface="Monospaced"/>
              </a:rPr>
              <a:t>groupByKey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onospaced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).reduce((x, y) =&gt; (x._1 + y._1, x._2 + y._2))</a:t>
            </a:r>
            <a:br>
              <a:rPr lang="en-US" sz="1400" dirty="0">
                <a:solidFill>
                  <a:srgbClr val="000000"/>
                </a:solidFill>
                <a:latin typeface="Monospaced"/>
              </a:rPr>
            </a:br>
            <a:r>
              <a:rPr lang="en-US" sz="1400" dirty="0">
                <a:solidFill>
                  <a:srgbClr val="000000"/>
                </a:solidFill>
                <a:latin typeface="Monospaced"/>
              </a:rPr>
              <a:t>    .map {</a:t>
            </a:r>
            <a:br>
              <a:rPr lang="en-US" sz="1400" dirty="0">
                <a:solidFill>
                  <a:srgbClr val="000000"/>
                </a:solidFill>
                <a:latin typeface="Monospaced"/>
              </a:rPr>
            </a:br>
            <a:r>
              <a:rPr lang="en-US" sz="1400" dirty="0">
                <a:solidFill>
                  <a:srgbClr val="000000"/>
                </a:solidFill>
                <a:latin typeface="Monospaced"/>
              </a:rPr>
              <a:t>    x =&gt;</a:t>
            </a:r>
            <a:br>
              <a:rPr lang="en-US" sz="1400" dirty="0">
                <a:solidFill>
                  <a:srgbClr val="000000"/>
                </a:solidFill>
                <a:latin typeface="Monospaced"/>
              </a:rPr>
            </a:br>
            <a:r>
              <a:rPr lang="en-US" sz="1400" dirty="0">
                <a:solidFill>
                  <a:srgbClr val="000000"/>
                </a:solidFill>
                <a:latin typeface="Monospaced"/>
              </a:rPr>
              <a:t>      </a:t>
            </a:r>
            <a:r>
              <a:rPr lang="en-US" sz="1400" b="1" dirty="0">
                <a:solidFill>
                  <a:srgbClr val="008000"/>
                </a:solidFill>
                <a:latin typeface="Monospaced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Monospaced"/>
              </a:rPr>
              <a:t>shipmode</a:t>
            </a:r>
            <a:r>
              <a:rPr lang="en-US" sz="1400" b="1" dirty="0">
                <a:solidFill>
                  <a:srgbClr val="008000"/>
                </a:solidFill>
                <a:latin typeface="Monospaced"/>
              </a:rPr>
              <a:t> " 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+ x._1 + </a:t>
            </a:r>
            <a:r>
              <a:rPr lang="en-US" sz="1400" b="1" dirty="0">
                <a:solidFill>
                  <a:srgbClr val="008000"/>
                </a:solidFill>
                <a:latin typeface="Monospaced"/>
              </a:rPr>
              <a:t>": high " 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+ x._2._1 + </a:t>
            </a:r>
            <a:r>
              <a:rPr lang="en-US" sz="1400" b="1" dirty="0">
                <a:solidFill>
                  <a:srgbClr val="008000"/>
                </a:solidFill>
                <a:latin typeface="Monospaced"/>
              </a:rPr>
              <a:t>", low " 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+ x._2._2</a:t>
            </a:r>
            <a:br>
              <a:rPr lang="en-US" sz="1400" dirty="0">
                <a:solidFill>
                  <a:srgbClr val="000000"/>
                </a:solidFill>
                <a:latin typeface="Monospaced"/>
              </a:rPr>
            </a:br>
            <a:r>
              <a:rPr lang="en-US" sz="1400" dirty="0">
                <a:solidFill>
                  <a:srgbClr val="000000"/>
                </a:solidFill>
                <a:latin typeface="Monospaced"/>
              </a:rPr>
              <a:t>  }.save(</a:t>
            </a:r>
            <a:r>
              <a:rPr lang="en-US" sz="1400" dirty="0" err="1">
                <a:solidFill>
                  <a:srgbClr val="000000"/>
                </a:solidFill>
                <a:latin typeface="Monospaced"/>
              </a:rPr>
              <a:t>getArgs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onospaced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90539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  <a:cs typeface="Consolas" pitchFamily="49" charset="0"/>
              </a:rPr>
              <a:t>Jet: TPCH </a:t>
            </a:r>
            <a:r>
              <a:rPr lang="en-US" dirty="0">
                <a:latin typeface="Rockwell" pitchFamily="18" charset="0"/>
                <a:cs typeface="Consolas" pitchFamily="49" charset="0"/>
              </a:rPr>
              <a:t>Q12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63</a:t>
            </a:fld>
            <a:endParaRPr lang="en-US"/>
          </a:p>
        </p:txBody>
      </p:sp>
      <p:graphicFrame>
        <p:nvGraphicFramePr>
          <p:cNvPr id="5" name="Char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612738"/>
              </p:ext>
            </p:extLst>
          </p:nvPr>
        </p:nvGraphicFramePr>
        <p:xfrm>
          <a:off x="762000" y="2514600"/>
          <a:ext cx="688848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609600" y="1600200"/>
            <a:ext cx="8001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Rockwell" pitchFamily="18" charset="0"/>
              </a:rPr>
              <a:t>Input</a:t>
            </a:r>
            <a:r>
              <a:rPr lang="en-US" sz="2800" dirty="0">
                <a:latin typeface="Rockwell" pitchFamily="18" charset="0"/>
              </a:rPr>
              <a:t>: </a:t>
            </a:r>
            <a:r>
              <a:rPr lang="en-US" sz="2800" dirty="0" err="1">
                <a:latin typeface="Rockwell" pitchFamily="18" charset="0"/>
              </a:rPr>
              <a:t>dbgen</a:t>
            </a:r>
            <a:r>
              <a:rPr lang="en-US" sz="2800" dirty="0">
                <a:latin typeface="Rockwell" pitchFamily="18" charset="0"/>
              </a:rPr>
              <a:t> with scaling factor 200 (~ 200Gb) </a:t>
            </a:r>
          </a:p>
        </p:txBody>
      </p:sp>
    </p:spTree>
    <p:extLst>
      <p:ext uri="{BB962C8B-B14F-4D97-AF65-F5344CB8AC3E}">
        <p14:creationId xmlns:p14="http://schemas.microsoft.com/office/powerpoint/2010/main" val="198453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Learn </a:t>
            </a:r>
            <a:r>
              <a:rPr lang="en-US" dirty="0" err="1" smtClean="0"/>
              <a:t>Scala</a:t>
            </a:r>
            <a:endParaRPr lang="en-US" dirty="0" smtClean="0"/>
          </a:p>
          <a:p>
            <a:pPr marL="742950" lvl="2" indent="-342900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scala-lang.org</a:t>
            </a:r>
            <a:endParaRPr lang="en-US" dirty="0" smtClean="0"/>
          </a:p>
          <a:p>
            <a:pPr marL="742950" lvl="2" indent="-342900"/>
            <a:r>
              <a:rPr lang="en-US" dirty="0" smtClean="0"/>
              <a:t>coursera.org/course/</a:t>
            </a:r>
            <a:r>
              <a:rPr lang="en-US" dirty="0" err="1" smtClean="0"/>
              <a:t>progfun</a:t>
            </a:r>
            <a:r>
              <a:rPr lang="en-US" dirty="0" smtClean="0"/>
              <a:t>/</a:t>
            </a:r>
          </a:p>
          <a:p>
            <a:pPr marL="742950" lvl="2" indent="-342900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Learn LMS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ttp://scala-lms.github.com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ttp://github.com/stanford-ppl/Delite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7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Questions?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124200"/>
            <a:ext cx="8229600" cy="1904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Rockwell" pitchFamily="18" charset="0"/>
              </a:rPr>
              <a:t>Also at: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@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vojjov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vojin.jovanovic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@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epfl.ch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1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Rockwell" pitchFamily="18" charset="0"/>
              </a:rPr>
              <a:t>Good Performance of SQL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SQL compiler </a:t>
            </a:r>
            <a:r>
              <a:rPr lang="en-US" dirty="0">
                <a:latin typeface="Rockwell" pitchFamily="18" charset="0"/>
              </a:rPr>
              <a:t>has domain knowledge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Compiled at run-time (access to data)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05297" y="2085487"/>
            <a:ext cx="6280507" cy="1623772"/>
            <a:chOff x="1005297" y="2085487"/>
            <a:chExt cx="6280507" cy="162377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297" y="2085487"/>
              <a:ext cx="2713805" cy="162377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2085487"/>
              <a:ext cx="2713804" cy="162377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937699" y="2590800"/>
              <a:ext cx="4718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=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05297" y="4380368"/>
            <a:ext cx="6593941" cy="2133600"/>
            <a:chOff x="1005297" y="4380368"/>
            <a:chExt cx="6593941" cy="2133600"/>
          </a:xfrm>
        </p:grpSpPr>
        <p:grpSp>
          <p:nvGrpSpPr>
            <p:cNvPr id="9" name="Group 8"/>
            <p:cNvGrpSpPr/>
            <p:nvPr/>
          </p:nvGrpSpPr>
          <p:grpSpPr>
            <a:xfrm>
              <a:off x="1005297" y="4380368"/>
              <a:ext cx="6593941" cy="2133600"/>
              <a:chOff x="1295400" y="4343400"/>
              <a:chExt cx="6593941" cy="2133600"/>
            </a:xfrm>
          </p:grpSpPr>
          <p:pic>
            <p:nvPicPr>
              <p:cNvPr id="4098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5400" y="4343400"/>
                <a:ext cx="2133600" cy="2133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00" name="Picture 4" descr="http://infolab.stanford.edu/~ullman/dbsi/win98/gifs/B+tree.gif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3741" y="4423974"/>
                <a:ext cx="2895600" cy="19724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752600" y="4460942"/>
              <a:ext cx="762000" cy="111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95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A Good DSL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✓</a:t>
            </a:r>
            <a:r>
              <a:rPr lang="en-US" dirty="0" smtClean="0">
                <a:solidFill>
                  <a:srgbClr val="00B050"/>
                </a:solidFill>
                <a:latin typeface="Rockwell" pitchFamily="18" charset="0"/>
              </a:rPr>
              <a:t> </a:t>
            </a:r>
            <a:r>
              <a:rPr lang="en-US" dirty="0" smtClean="0">
                <a:latin typeface="Rockwell" pitchFamily="18" charset="0"/>
              </a:rPr>
              <a:t>Expressive</a:t>
            </a:r>
          </a:p>
          <a:p>
            <a:pPr marL="914400" lvl="1" indent="-514350"/>
            <a:r>
              <a:rPr lang="en-US" dirty="0" smtClean="0">
                <a:latin typeface="Rockwell" pitchFamily="18" charset="0"/>
              </a:rPr>
              <a:t>Syntax Crafted for the Domain</a:t>
            </a:r>
          </a:p>
          <a:p>
            <a:pPr marL="0" indent="0">
              <a:buNone/>
            </a:pPr>
            <a:endParaRPr lang="en-US" dirty="0" smtClean="0">
              <a:solidFill>
                <a:srgbClr val="00B050"/>
              </a:solidFill>
              <a:latin typeface="Rockwell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✓</a:t>
            </a:r>
            <a:r>
              <a:rPr lang="en-US" dirty="0">
                <a:solidFill>
                  <a:srgbClr val="00B050"/>
                </a:solidFill>
                <a:latin typeface="Rockwell" pitchFamily="18" charset="0"/>
              </a:rPr>
              <a:t> </a:t>
            </a:r>
            <a:r>
              <a:rPr lang="en-US" dirty="0" smtClean="0">
                <a:latin typeface="Rockwell" pitchFamily="18" charset="0"/>
              </a:rPr>
              <a:t>Fast</a:t>
            </a:r>
          </a:p>
          <a:p>
            <a:pPr marL="914400" lvl="1" indent="-514350"/>
            <a:r>
              <a:rPr lang="en-US" dirty="0" smtClean="0">
                <a:latin typeface="Rockwell" pitchFamily="18" charset="0"/>
              </a:rPr>
              <a:t>Domain knowledge</a:t>
            </a:r>
          </a:p>
          <a:p>
            <a:pPr marL="914400" lvl="1" indent="-514350"/>
            <a:r>
              <a:rPr lang="en-US" dirty="0" smtClean="0">
                <a:latin typeface="Rockwell" pitchFamily="18" charset="0"/>
              </a:rPr>
              <a:t>Run-time compilation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✓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latin typeface="Rockwell" pitchFamily="18" charset="0"/>
              </a:rPr>
              <a:t>Easy to develop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3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Using External DSLs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DSL programs in separate files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>
              <a:latin typeface="Rockwell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endParaRPr lang="en-US" dirty="0" smtClean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DSL programs as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9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|27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7199</TotalTime>
  <Words>1776</Words>
  <Application>Microsoft Office PowerPoint</Application>
  <PresentationFormat>On-screen Show (4:3)</PresentationFormat>
  <Paragraphs>595</Paragraphs>
  <Slides>65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Office Theme</vt:lpstr>
      <vt:lpstr>High-Performance DSLs Embedded in Scala</vt:lpstr>
      <vt:lpstr>Is SQL a Good DSL?</vt:lpstr>
      <vt:lpstr>A Good DSLs</vt:lpstr>
      <vt:lpstr>Why is SQL Expressive?</vt:lpstr>
      <vt:lpstr>A Good DSLs</vt:lpstr>
      <vt:lpstr>Is SQL SQL a Good DSLs?</vt:lpstr>
      <vt:lpstr>Good Performance of SQL</vt:lpstr>
      <vt:lpstr>A Good DSL</vt:lpstr>
      <vt:lpstr>Using External DSLs</vt:lpstr>
      <vt:lpstr>DSL Programs as Strings</vt:lpstr>
      <vt:lpstr>Using External DSLs</vt:lpstr>
      <vt:lpstr>Is SQL a Good DSLs?</vt:lpstr>
      <vt:lpstr>A QL Embedded in Java</vt:lpstr>
      <vt:lpstr>QL Embedded in Java</vt:lpstr>
      <vt:lpstr>Why Couldn’t we Write? </vt:lpstr>
      <vt:lpstr>A Good DSLs</vt:lpstr>
      <vt:lpstr>Outline</vt:lpstr>
      <vt:lpstr>Scala for Embedded DSLs</vt:lpstr>
      <vt:lpstr>Syntactic Sugar</vt:lpstr>
      <vt:lpstr>Symbolic Method Names</vt:lpstr>
      <vt:lpstr>Infix Methods</vt:lpstr>
      <vt:lpstr>Unary Methods</vt:lpstr>
      <vt:lpstr>Postfix Methods</vt:lpstr>
      <vt:lpstr>Putting it Together</vt:lpstr>
      <vt:lpstr>Implicit Conversions</vt:lpstr>
      <vt:lpstr>Scala Implicit Conversions</vt:lpstr>
      <vt:lpstr>Putting it Together (again)</vt:lpstr>
      <vt:lpstr>Macros</vt:lpstr>
      <vt:lpstr>Regular Workflow</vt:lpstr>
      <vt:lpstr>Macro Workflow</vt:lpstr>
      <vt:lpstr>What Does This Macro do?</vt:lpstr>
      <vt:lpstr>What Does This Macro do?</vt:lpstr>
      <vt:lpstr>Language Virtualization</vt:lpstr>
      <vt:lpstr>PowerPoint Presentation</vt:lpstr>
      <vt:lpstr>Finally!</vt:lpstr>
      <vt:lpstr>A Good DSLs</vt:lpstr>
      <vt:lpstr>Abstract Type Members</vt:lpstr>
      <vt:lpstr>Abstract Type Members</vt:lpstr>
      <vt:lpstr>Abstract Type Members</vt:lpstr>
      <vt:lpstr>Abstract Type Members</vt:lpstr>
      <vt:lpstr>A Good DSLs</vt:lpstr>
      <vt:lpstr>Mix-in Composition</vt:lpstr>
      <vt:lpstr>Mix-in Composition</vt:lpstr>
      <vt:lpstr>Let’s Build a DSLs </vt:lpstr>
      <vt:lpstr>Lightweight Modular Staging (LMS)</vt:lpstr>
      <vt:lpstr>LMS: DSL Interface</vt:lpstr>
      <vt:lpstr>LMS: DSL Interface</vt:lpstr>
      <vt:lpstr>LMS: Expressions</vt:lpstr>
      <vt:lpstr>LMS: Expressions</vt:lpstr>
      <vt:lpstr>LMS: IR Construction (reification)</vt:lpstr>
      <vt:lpstr>The Question</vt:lpstr>
      <vt:lpstr>What does the following return?</vt:lpstr>
      <vt:lpstr>Multi-Stage Programming (staging)</vt:lpstr>
      <vt:lpstr>Staging (drawbacks)</vt:lpstr>
      <vt:lpstr>We Stop Here</vt:lpstr>
      <vt:lpstr>LMS Optimizations</vt:lpstr>
      <vt:lpstr>Optimizations:  TPCH Q12</vt:lpstr>
      <vt:lpstr>Optimizations:  TPCH Q12</vt:lpstr>
      <vt:lpstr>A Good DSLs</vt:lpstr>
      <vt:lpstr>PowerPoint Presentation</vt:lpstr>
      <vt:lpstr>A Good DSLs</vt:lpstr>
      <vt:lpstr>Jet: Big Data on Hadoop/Spark</vt:lpstr>
      <vt:lpstr>Jet: TPCH Q12</vt:lpstr>
      <vt:lpstr>References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High-performance DSLs Embedded in Scala</dc:title>
  <dc:creator>vjovanovic</dc:creator>
  <cp:lastModifiedBy>vjovanovic</cp:lastModifiedBy>
  <cp:revision>811</cp:revision>
  <dcterms:created xsi:type="dcterms:W3CDTF">2013-05-11T17:10:28Z</dcterms:created>
  <dcterms:modified xsi:type="dcterms:W3CDTF">2013-05-28T00:44:39Z</dcterms:modified>
</cp:coreProperties>
</file>