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65" r:id="rId3"/>
    <p:sldId id="368" r:id="rId4"/>
    <p:sldId id="364" r:id="rId5"/>
    <p:sldId id="37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8" r:id="rId15"/>
    <p:sldId id="362" r:id="rId16"/>
    <p:sldId id="3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365"/>
            <p14:sldId id="368"/>
            <p14:sldId id="364"/>
            <p14:sldId id="37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123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ujeeth:Dropbox:Research:ppl:delite:data:pact2012: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k-means</a:t>
            </a:r>
          </a:p>
        </c:rich>
      </c:tx>
      <c:layout>
        <c:manualLayout>
          <c:xMode val="edge"/>
          <c:yMode val="edge"/>
          <c:x val="0.65086052042972498"/>
          <c:y val="6.867140586714179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2128671366294"/>
          <c:y val="5.1400554097404502E-2"/>
          <c:w val="0.75586170719933798"/>
          <c:h val="0.78288266589907296"/>
        </c:manualLayout>
      </c:layout>
      <c:barChart>
        <c:barDir val="col"/>
        <c:grouping val="clustered"/>
        <c:varyColors val="0"/>
        <c:ser>
          <c:idx val="0"/>
          <c:order val="0"/>
          <c:tx>
            <c:v>OptiML</c:v>
          </c:tx>
          <c:invertIfNegative val="0"/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OptiML!$A$11:$E$11</c:f>
              <c:numCache>
                <c:formatCode>General</c:formatCode>
                <c:ptCount val="5"/>
                <c:pt idx="0">
                  <c:v>1</c:v>
                </c:pt>
                <c:pt idx="1">
                  <c:v>0.51691441200584598</c:v>
                </c:pt>
                <c:pt idx="2">
                  <c:v>0.27608455423662298</c:v>
                </c:pt>
                <c:pt idx="3">
                  <c:v>0.19473853063843399</c:v>
                </c:pt>
                <c:pt idx="4">
                  <c:v>9.3893701208426897E-2</c:v>
                </c:pt>
              </c:numCache>
            </c:numRef>
          </c:val>
        </c:ser>
        <c:ser>
          <c:idx val="1"/>
          <c:order val="1"/>
          <c:tx>
            <c:v>C++</c:v>
          </c:tx>
          <c:invertIfNegative val="0"/>
          <c:dLbls>
            <c:dLbl>
              <c:idx val="0"/>
              <c:delete val="1"/>
            </c:dLbl>
            <c:dLbl>
              <c:idx val="1"/>
              <c:layout>
                <c:manualLayout>
                  <c:x val="-2.9024933636888899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4187444697407402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349955757925998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OptiML!$F$11</c:f>
              <c:numCache>
                <c:formatCode>General</c:formatCode>
                <c:ptCount val="1"/>
                <c:pt idx="0">
                  <c:v>0.61567390296937896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149632"/>
        <c:axId val="98608256"/>
      </c:barChart>
      <c:catAx>
        <c:axId val="9414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wrap="none">
            <a:noAutofit/>
          </a:bodyPr>
          <a:lstStyle/>
          <a:p>
            <a:pPr>
              <a:defRPr sz="1600" baseline="0">
                <a:latin typeface="+mn-lt"/>
              </a:defRPr>
            </a:pPr>
            <a:endParaRPr lang="en-US"/>
          </a:p>
        </c:txPr>
        <c:crossAx val="9860825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8608256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149632"/>
        <c:crosses val="autoZero"/>
        <c:crossBetween val="between"/>
        <c:majorUnit val="0.2"/>
      </c:valAx>
    </c:plotArea>
    <c:legend>
      <c:legendPos val="tr"/>
      <c:layout>
        <c:manualLayout>
          <c:xMode val="edge"/>
          <c:yMode val="edge"/>
          <c:x val="0.671119362803135"/>
          <c:y val="0.193676241149354"/>
          <c:w val="0.230684932333277"/>
          <c:h val="0.2707446048166490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graphs first without comparison</a:t>
            </a:r>
            <a:r>
              <a:rPr lang="en-US" baseline="0" dirty="0" smtClean="0"/>
              <a:t> to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5D986-32F4-9B47-8620-AEE714A451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5D986-32F4-9B47-8620-AEE714A451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latin typeface="Rockwell" pitchFamily="18" charset="0"/>
              </a:rPr>
              <a:t>Delite</a:t>
            </a:r>
            <a:r>
              <a:rPr lang="en-US" sz="4800" dirty="0" smtClean="0">
                <a:latin typeface="Rockwell" pitchFamily="18" charset="0"/>
              </a:rPr>
              <a:t>: Framework for Parallel Embedded DSLs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9116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PSAAP’S </a:t>
            </a:r>
            <a:r>
              <a:rPr lang="en-US" dirty="0" smtClean="0"/>
              <a:t>Code Ported to Liszt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scramjet </a:t>
            </a:r>
            <a:r>
              <a:rPr lang="en-US" dirty="0" smtClean="0"/>
              <a:t>simulation [</a:t>
            </a:r>
            <a:r>
              <a:rPr lang="en-US" dirty="0" err="1" smtClean="0"/>
              <a:t>Pecnik</a:t>
            </a:r>
            <a:r>
              <a:rPr lang="en-US" dirty="0" smtClean="0"/>
              <a:t> et al.]</a:t>
            </a:r>
          </a:p>
          <a:p>
            <a:pPr lvl="1"/>
            <a:r>
              <a:rPr lang="en-US" dirty="0" smtClean="0"/>
              <a:t>~2,000 lines of Liszt code</a:t>
            </a:r>
          </a:p>
          <a:p>
            <a:pPr lvl="1"/>
            <a:r>
              <a:rPr lang="en-US" dirty="0" smtClean="0"/>
              <a:t>Ported from ~40,000 lines of MPI/C++ code</a:t>
            </a:r>
          </a:p>
          <a:p>
            <a:r>
              <a:rPr lang="en-US" dirty="0" smtClean="0"/>
              <a:t>Two Versions</a:t>
            </a:r>
          </a:p>
          <a:p>
            <a:pPr lvl="1"/>
            <a:r>
              <a:rPr lang="en-US" dirty="0" smtClean="0"/>
              <a:t>Euler—</a:t>
            </a:r>
            <a:r>
              <a:rPr lang="en-US" dirty="0" err="1"/>
              <a:t>i</a:t>
            </a:r>
            <a:r>
              <a:rPr lang="en-US" dirty="0" err="1" smtClean="0"/>
              <a:t>nviscid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nly</a:t>
            </a:r>
          </a:p>
          <a:p>
            <a:pPr lvl="1"/>
            <a:r>
              <a:rPr lang="en-US" dirty="0" err="1" smtClean="0"/>
              <a:t>Navier</a:t>
            </a:r>
            <a:r>
              <a:rPr lang="en-US" dirty="0" smtClean="0"/>
              <a:t>-Stokes (NS)—viscous + </a:t>
            </a:r>
            <a:r>
              <a:rPr lang="en-US" dirty="0" err="1" smtClean="0"/>
              <a:t>inviscid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33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Listzt</a:t>
            </a:r>
            <a:r>
              <a:rPr lang="en-US" dirty="0" smtClean="0"/>
              <a:t> Performs </a:t>
            </a:r>
            <a:r>
              <a:rPr lang="en-US" dirty="0"/>
              <a:t>a</a:t>
            </a:r>
            <a:r>
              <a:rPr lang="en-US" dirty="0" smtClean="0"/>
              <a:t>s Well as </a:t>
            </a:r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5" name="Picture 4" descr="comparison_c9ba450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36" y="1343908"/>
            <a:ext cx="5521569" cy="4557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118" y="3352800"/>
            <a:ext cx="2092691" cy="19812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aramond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6227" y="5901393"/>
            <a:ext cx="650240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dobe Garamond Pro"/>
              </a:rPr>
              <a:t>8-core Intel Nehalem E5520 2.26Ghz, 8GB </a:t>
            </a:r>
            <a:r>
              <a:rPr lang="en-US" dirty="0" smtClean="0">
                <a:latin typeface="Adobe Garamond Pro"/>
              </a:rPr>
              <a:t>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Adobe Garamond Pro"/>
              </a:rPr>
              <a:t>All performance results use double </a:t>
            </a:r>
            <a:r>
              <a:rPr lang="en-US" dirty="0">
                <a:latin typeface="Adobe Garamond Pro"/>
              </a:rPr>
              <a:t>p</a:t>
            </a:r>
            <a:r>
              <a:rPr lang="en-US" dirty="0" smtClean="0">
                <a:latin typeface="Adobe Garamond Pro"/>
              </a:rPr>
              <a:t>recision</a:t>
            </a:r>
            <a:endParaRPr lang="en-US" dirty="0">
              <a:latin typeface="Adobe Garamond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382" y="1288152"/>
            <a:ext cx="28796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Helvetica"/>
                <a:cs typeface="Helvetica"/>
              </a:rPr>
              <a:t>Single-core Performance</a:t>
            </a:r>
            <a:endParaRPr lang="en-US" sz="19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6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92"/>
    </mc:Choice>
    <mc:Fallback xmlns="" xmlns:mv="urn:schemas-microsoft-com:mac:vml">
      <mp:transition xmlns:mp="http://schemas.microsoft.com/office/mac/powerpoint/2008/main" spd="slow" advTm="45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Liszt </a:t>
            </a:r>
            <a:r>
              <a:rPr lang="en-US" sz="4000" dirty="0" smtClean="0"/>
              <a:t>Scales On Large Clusters</a:t>
            </a:r>
            <a:endParaRPr lang="en-US" sz="4000" dirty="0"/>
          </a:p>
        </p:txBody>
      </p:sp>
      <p:pic>
        <p:nvPicPr>
          <p:cNvPr id="4" name="Picture 3" descr="Euler_certainty_linear_e5ecd933.pdf"/>
          <p:cNvPicPr>
            <a:picLocks noChangeAspect="1"/>
          </p:cNvPicPr>
          <p:nvPr/>
        </p:nvPicPr>
        <p:blipFill rotWithShape="1">
          <a:blip r:embed="rId4"/>
          <a:srcRect l="9313"/>
          <a:stretch/>
        </p:blipFill>
        <p:spPr>
          <a:xfrm>
            <a:off x="326612" y="1319212"/>
            <a:ext cx="4575588" cy="3481387"/>
          </a:xfrm>
          <a:prstGeom prst="rect">
            <a:avLst/>
          </a:prstGeom>
        </p:spPr>
      </p:pic>
      <p:pic>
        <p:nvPicPr>
          <p:cNvPr id="5" name="Picture 4" descr="Navier-Stokes_certainty_linear_e5ecd933.pdf"/>
          <p:cNvPicPr>
            <a:picLocks noChangeAspect="1"/>
          </p:cNvPicPr>
          <p:nvPr/>
        </p:nvPicPr>
        <p:blipFill rotWithShape="1">
          <a:blip r:embed="rId5"/>
          <a:srcRect l="21732"/>
          <a:stretch/>
        </p:blipFill>
        <p:spPr>
          <a:xfrm>
            <a:off x="4978400" y="1298199"/>
            <a:ext cx="4030068" cy="3552825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4430948" y="2052637"/>
            <a:ext cx="268051" cy="787401"/>
          </a:xfrm>
          <a:prstGeom prst="donut">
            <a:avLst>
              <a:gd name="adj" fmla="val 2690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aramond Pro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219488" y="2952233"/>
            <a:ext cx="110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Speedup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244" y="4813174"/>
            <a:ext cx="749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Garamond Pro"/>
              </a:rPr>
              <a:t>~20 million cells/mesh</a:t>
            </a:r>
          </a:p>
          <a:p>
            <a:r>
              <a:rPr lang="en-US" sz="2800" dirty="0" smtClean="0">
                <a:latin typeface="Adobe Garamond Pro"/>
              </a:rPr>
              <a:t>Knee at 20k cells/core at 1024 cores (SA vs. Volume)</a:t>
            </a:r>
            <a:endParaRPr lang="en-US" sz="2800" dirty="0">
              <a:latin typeface="Adobe Garamond Pro"/>
            </a:endParaRPr>
          </a:p>
          <a:p>
            <a:r>
              <a:rPr lang="en-US" sz="2800" dirty="0" smtClean="0">
                <a:latin typeface="Adobe Garamond Pro"/>
              </a:rPr>
              <a:t>Liszt optimized away a message in Euler code</a:t>
            </a:r>
            <a:endParaRPr lang="en-US" sz="2800" dirty="0">
              <a:latin typeface="Adobe Garamond Pro"/>
            </a:endParaRPr>
          </a:p>
        </p:txBody>
      </p:sp>
      <p:sp>
        <p:nvSpPr>
          <p:cNvPr id="8" name="Donut 7"/>
          <p:cNvSpPr/>
          <p:nvPr/>
        </p:nvSpPr>
        <p:spPr>
          <a:xfrm>
            <a:off x="2678348" y="2535237"/>
            <a:ext cx="318852" cy="601663"/>
          </a:xfrm>
          <a:prstGeom prst="donut">
            <a:avLst>
              <a:gd name="adj" fmla="val 2690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aramon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349" y="6348968"/>
            <a:ext cx="716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/>
              </a:rPr>
              <a:t>256 boards, 2 Nehalem X5650 processors/board , 4 cores/processor, </a:t>
            </a:r>
            <a:r>
              <a:rPr lang="en-US" dirty="0" err="1" smtClean="0">
                <a:latin typeface="Adobe Garamond Pro"/>
              </a:rPr>
              <a:t>OpenMPI</a:t>
            </a:r>
            <a:endParaRPr lang="en-US" dirty="0">
              <a:latin typeface="Adobe Garamon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3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46"/>
    </mc:Choice>
    <mc:Fallback xmlns="" xmlns:mv="urn:schemas-microsoft-com:mac:vml">
      <mp:transition xmlns:mp="http://schemas.microsoft.com/office/mac/powerpoint/2008/main" spd="slow" advTm="40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7" y="274638"/>
            <a:ext cx="8229600" cy="1143000"/>
          </a:xfrm>
        </p:spPr>
        <p:txBody>
          <a:bodyPr/>
          <a:lstStyle/>
          <a:p>
            <a:r>
              <a:rPr lang="en-US" dirty="0" smtClean="0"/>
              <a:t>Liszt Runs on </a:t>
            </a:r>
            <a:r>
              <a:rPr lang="en-US" dirty="0" smtClean="0"/>
              <a:t>GPU</a:t>
            </a:r>
            <a:r>
              <a:rPr lang="en-US" cap="small" dirty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5842" y="4105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choolHouse Cursive B"/>
                <a:cs typeface="SchoolHouse Cursive B"/>
              </a:rPr>
              <a:t> </a:t>
            </a:r>
            <a:endParaRPr lang="en-US" dirty="0">
              <a:latin typeface="SchoolHouse Cursive B"/>
              <a:cs typeface="SchoolHouse Cursive B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4" y="1234128"/>
            <a:ext cx="6188178" cy="5107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8330" y="6040035"/>
            <a:ext cx="60648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dobe Garamond Pro"/>
              </a:rPr>
              <a:t>NS speedups from 7x to 28x in literature</a:t>
            </a:r>
          </a:p>
          <a:p>
            <a:r>
              <a:rPr lang="en-US" dirty="0" smtClean="0">
                <a:latin typeface="Adobe Garamond Pro"/>
              </a:rPr>
              <a:t>[Corrigan et al., </a:t>
            </a:r>
            <a:r>
              <a:rPr lang="en-US" dirty="0" err="1" smtClean="0">
                <a:latin typeface="Adobe Garamond Pro"/>
              </a:rPr>
              <a:t>Kampolis</a:t>
            </a:r>
            <a:r>
              <a:rPr lang="en-US" dirty="0" smtClean="0">
                <a:latin typeface="Adobe Garamond Pro"/>
              </a:rPr>
              <a:t> et al., Giles et al.]</a:t>
            </a:r>
          </a:p>
          <a:p>
            <a:endParaRPr lang="en-US" sz="2800" dirty="0">
              <a:latin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8866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 xmlns:mv="urn:schemas-microsoft-com:mac:vml">
      <mp:transition xmlns:mp="http://schemas.microsoft.com/office/mac/powerpoint/2008/main" spd="slow" advTm="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Many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OptiCVX</a:t>
            </a:r>
            <a:r>
              <a:rPr lang="en-US" dirty="0" smtClean="0"/>
              <a:t> – convex optimization</a:t>
            </a:r>
          </a:p>
          <a:p>
            <a:endParaRPr lang="en-US" dirty="0" smtClean="0"/>
          </a:p>
          <a:p>
            <a:r>
              <a:rPr lang="en-US" dirty="0" err="1" smtClean="0"/>
              <a:t>OptiGraph</a:t>
            </a:r>
            <a:r>
              <a:rPr lang="en-US" dirty="0" smtClean="0"/>
              <a:t> – graph processing</a:t>
            </a:r>
          </a:p>
          <a:p>
            <a:endParaRPr lang="en-US" dirty="0" smtClean="0"/>
          </a:p>
          <a:p>
            <a:r>
              <a:rPr lang="en-US" dirty="0" err="1" smtClean="0"/>
              <a:t>OptiLA</a:t>
            </a:r>
            <a:r>
              <a:rPr lang="en-US" dirty="0" smtClean="0"/>
              <a:t> – linear algebra</a:t>
            </a:r>
          </a:p>
          <a:p>
            <a:endParaRPr lang="en-US" dirty="0" smtClean="0"/>
          </a:p>
          <a:p>
            <a:r>
              <a:rPr lang="en-US" dirty="0" err="1" smtClean="0"/>
              <a:t>OptiSDR</a:t>
            </a:r>
            <a:r>
              <a:rPr lang="en-US" dirty="0" smtClean="0"/>
              <a:t>- software defined radio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Delite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42172" y="1524000"/>
            <a:ext cx="1944628" cy="945109"/>
            <a:chOff x="6659422" y="2511048"/>
            <a:chExt cx="1944628" cy="945109"/>
          </a:xfrm>
        </p:grpSpPr>
        <p:grpSp>
          <p:nvGrpSpPr>
            <p:cNvPr id="6" name="Group 16"/>
            <p:cNvGrpSpPr/>
            <p:nvPr/>
          </p:nvGrpSpPr>
          <p:grpSpPr>
            <a:xfrm>
              <a:off x="6659422" y="2583861"/>
              <a:ext cx="1944628" cy="679007"/>
              <a:chOff x="6339072" y="2503768"/>
              <a:chExt cx="1944628" cy="67900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072" y="2503768"/>
                <a:ext cx="0" cy="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680650" y="2659555"/>
                <a:ext cx="60305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Arial" charset="0"/>
                  </a:rPr>
                  <a:t>Sun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Arial" charset="0"/>
                  </a:rPr>
                  <a:t>T2</a:t>
                </a:r>
                <a:endParaRPr lang="en-US" sz="14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pic>
          <p:nvPicPr>
            <p:cNvPr id="7" name="Picture 6" descr="images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665" y="2511048"/>
              <a:ext cx="1130234" cy="945109"/>
            </a:xfrm>
            <a:prstGeom prst="rect">
              <a:avLst/>
            </a:prstGeom>
          </p:spPr>
        </p:pic>
      </p:grpSp>
      <p:grpSp>
        <p:nvGrpSpPr>
          <p:cNvPr id="10" name="Group 16"/>
          <p:cNvGrpSpPr/>
          <p:nvPr/>
        </p:nvGrpSpPr>
        <p:grpSpPr>
          <a:xfrm>
            <a:off x="6795615" y="2707110"/>
            <a:ext cx="1978795" cy="1134893"/>
            <a:chOff x="6795615" y="3694158"/>
            <a:chExt cx="1978795" cy="1134893"/>
          </a:xfrm>
        </p:grpSpPr>
        <p:sp>
          <p:nvSpPr>
            <p:cNvPr id="11" name="TextBox 10"/>
            <p:cNvSpPr txBox="1"/>
            <p:nvPr/>
          </p:nvSpPr>
          <p:spPr>
            <a:xfrm>
              <a:off x="8041517" y="399999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Nvidia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Fermi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12" name="Picture 2" descr="http://www.lostcircuits.com/graphics/asus_engtx480/fermi1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615" y="3694158"/>
              <a:ext cx="1134893" cy="113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3810000"/>
            <a:ext cx="2063072" cy="124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077200" y="4572000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Altera</a:t>
            </a: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FPGA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486400"/>
            <a:ext cx="747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</a:t>
            </a:r>
          </a:p>
          <a:p>
            <a:r>
              <a:rPr lang="en-US" sz="1600" dirty="0" smtClean="0"/>
              <a:t>PGAS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1676400"/>
            <a:ext cx="119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Pthreads</a:t>
            </a:r>
            <a:endParaRPr lang="en-US" dirty="0" smtClean="0"/>
          </a:p>
          <a:p>
            <a:r>
              <a:rPr lang="en-US" dirty="0" err="1" smtClean="0"/>
              <a:t>OpenMP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983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CUDA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OpenCL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4495800"/>
            <a:ext cx="8896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Verilog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VHDL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1017" y="5779519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Cray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Jaguar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4" name="Picture 33" descr="XT5-6x25.ti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22" y="5234129"/>
            <a:ext cx="2057400" cy="9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42172" y="1524000"/>
            <a:ext cx="1944628" cy="945109"/>
            <a:chOff x="6659422" y="2511048"/>
            <a:chExt cx="1944628" cy="945109"/>
          </a:xfrm>
        </p:grpSpPr>
        <p:grpSp>
          <p:nvGrpSpPr>
            <p:cNvPr id="6" name="Group 16"/>
            <p:cNvGrpSpPr/>
            <p:nvPr/>
          </p:nvGrpSpPr>
          <p:grpSpPr>
            <a:xfrm>
              <a:off x="6659422" y="2583861"/>
              <a:ext cx="1944628" cy="679007"/>
              <a:chOff x="6339072" y="2503768"/>
              <a:chExt cx="1944628" cy="67900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072" y="2503768"/>
                <a:ext cx="0" cy="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680650" y="2659555"/>
                <a:ext cx="60305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Arial" charset="0"/>
                  </a:rPr>
                  <a:t>Sun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Arial" charset="0"/>
                  </a:rPr>
                  <a:t>T2</a:t>
                </a:r>
                <a:endParaRPr lang="en-US" sz="14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pic>
          <p:nvPicPr>
            <p:cNvPr id="7" name="Picture 6" descr="images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665" y="2511048"/>
              <a:ext cx="1130234" cy="945109"/>
            </a:xfrm>
            <a:prstGeom prst="rect">
              <a:avLst/>
            </a:prstGeom>
          </p:spPr>
        </p:pic>
      </p:grpSp>
      <p:grpSp>
        <p:nvGrpSpPr>
          <p:cNvPr id="10" name="Group 16"/>
          <p:cNvGrpSpPr/>
          <p:nvPr/>
        </p:nvGrpSpPr>
        <p:grpSpPr>
          <a:xfrm>
            <a:off x="6795615" y="2707110"/>
            <a:ext cx="1978795" cy="1134893"/>
            <a:chOff x="6795615" y="3694158"/>
            <a:chExt cx="1978795" cy="1134893"/>
          </a:xfrm>
        </p:grpSpPr>
        <p:sp>
          <p:nvSpPr>
            <p:cNvPr id="11" name="TextBox 10"/>
            <p:cNvSpPr txBox="1"/>
            <p:nvPr/>
          </p:nvSpPr>
          <p:spPr>
            <a:xfrm>
              <a:off x="8041517" y="399999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Nvidia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Fermi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12" name="Picture 2" descr="http://www.lostcircuits.com/graphics/asus_engtx480/fermi1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615" y="3694158"/>
              <a:ext cx="1134893" cy="113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3810000"/>
            <a:ext cx="2063072" cy="124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077200" y="4572000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Altera</a:t>
            </a: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FPGA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486400"/>
            <a:ext cx="747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</a:t>
            </a:r>
          </a:p>
          <a:p>
            <a:r>
              <a:rPr lang="en-US" sz="1600" dirty="0" smtClean="0"/>
              <a:t>PGAS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1676400"/>
            <a:ext cx="119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Pthreads</a:t>
            </a:r>
            <a:endParaRPr lang="en-US" dirty="0" smtClean="0"/>
          </a:p>
          <a:p>
            <a:r>
              <a:rPr lang="en-US" dirty="0" err="1" smtClean="0"/>
              <a:t>OpenMP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983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CUDA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OpenCL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4495800"/>
            <a:ext cx="8896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Verilog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VHDL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1017" y="5779519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Cray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Jaguar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4" name="Picture 33" descr="XT5-6x25.ti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22" y="5234129"/>
            <a:ext cx="2057400" cy="99995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 bwMode="auto">
          <a:xfrm>
            <a:off x="533400" y="2971800"/>
            <a:ext cx="1255713" cy="577850"/>
          </a:xfrm>
          <a:prstGeom prst="roundRect">
            <a:avLst/>
          </a:prstGeom>
          <a:gradFill rotWithShape="1">
            <a:gsLst>
              <a:gs pos="0">
                <a:srgbClr val="CC3300">
                  <a:shade val="51000"/>
                  <a:satMod val="130000"/>
                </a:srgbClr>
              </a:gs>
              <a:gs pos="80000">
                <a:srgbClr val="CC3300">
                  <a:shade val="93000"/>
                  <a:satMod val="130000"/>
                </a:srgbClr>
              </a:gs>
              <a:gs pos="100000">
                <a:srgbClr val="CC33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Virtual Worlds</a:t>
            </a:r>
            <a:endParaRPr lang="en-US" sz="1400" b="1" kern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4800" y="3962400"/>
            <a:ext cx="1758950" cy="577850"/>
          </a:xfrm>
          <a:prstGeom prst="roundRect">
            <a:avLst/>
          </a:prstGeom>
          <a:gradFill rotWithShape="1">
            <a:gsLst>
              <a:gs pos="0">
                <a:srgbClr val="CC3300">
                  <a:shade val="51000"/>
                  <a:satMod val="130000"/>
                </a:srgbClr>
              </a:gs>
              <a:gs pos="80000">
                <a:srgbClr val="CC3300">
                  <a:shade val="93000"/>
                  <a:satMod val="130000"/>
                </a:srgbClr>
              </a:gs>
              <a:gs pos="100000">
                <a:srgbClr val="CC33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Personal Robotics</a:t>
            </a:r>
            <a:endParaRPr lang="en-US" sz="14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7200" y="5029200"/>
            <a:ext cx="1522413" cy="577850"/>
          </a:xfrm>
          <a:prstGeom prst="roundRect">
            <a:avLst/>
          </a:prstGeom>
          <a:gradFill rotWithShape="1">
            <a:gsLst>
              <a:gs pos="0">
                <a:srgbClr val="CC3300">
                  <a:shade val="51000"/>
                  <a:satMod val="130000"/>
                </a:srgbClr>
              </a:gs>
              <a:gs pos="80000">
                <a:srgbClr val="CC3300">
                  <a:shade val="93000"/>
                  <a:satMod val="130000"/>
                </a:srgbClr>
              </a:gs>
              <a:gs pos="100000">
                <a:srgbClr val="CC33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FFFFFF"/>
                </a:solidFill>
                <a:ea typeface="Arial" charset="0"/>
                <a:cs typeface="Arial" charset="0"/>
              </a:rPr>
              <a:t>Data</a:t>
            </a:r>
            <a:endParaRPr lang="en-US" sz="1400" b="1" dirty="0" smtClean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400" b="1" dirty="0">
                <a:solidFill>
                  <a:srgbClr val="FFFFFF"/>
                </a:solidFill>
                <a:ea typeface="Arial" charset="0"/>
                <a:cs typeface="Arial" charset="0"/>
              </a:rPr>
              <a:t>I</a:t>
            </a:r>
            <a:r>
              <a:rPr lang="en-US" sz="1400" b="1" dirty="0" smtClean="0">
                <a:solidFill>
                  <a:srgbClr val="FFFFFF"/>
                </a:solidFill>
                <a:ea typeface="Arial" charset="0"/>
                <a:cs typeface="Arial" charset="0"/>
              </a:rPr>
              <a:t>nformatics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3" name="Rounded Rectangle 5"/>
          <p:cNvSpPr/>
          <p:nvPr/>
        </p:nvSpPr>
        <p:spPr bwMode="auto">
          <a:xfrm>
            <a:off x="381000" y="2057400"/>
            <a:ext cx="1538288" cy="577850"/>
          </a:xfrm>
          <a:prstGeom prst="roundRect">
            <a:avLst/>
          </a:prstGeom>
          <a:gradFill rotWithShape="1">
            <a:gsLst>
              <a:gs pos="0">
                <a:srgbClr val="CC3300">
                  <a:shade val="51000"/>
                  <a:satMod val="130000"/>
                </a:srgbClr>
              </a:gs>
              <a:gs pos="80000">
                <a:srgbClr val="CC3300">
                  <a:shade val="93000"/>
                  <a:satMod val="130000"/>
                </a:srgbClr>
              </a:gs>
              <a:gs pos="100000">
                <a:srgbClr val="CC33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Scientific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Engineering</a:t>
            </a:r>
            <a:endParaRPr lang="en-US" sz="14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4" name="Picture 23" descr="m_chasm_sf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1905000"/>
            <a:ext cx="3134032" cy="3886200"/>
          </a:xfrm>
          <a:prstGeom prst="rect">
            <a:avLst/>
          </a:prstGeom>
        </p:spPr>
      </p:pic>
      <p:sp>
        <p:nvSpPr>
          <p:cNvPr id="25" name="Snip Diagonal Corner Rectangle 24"/>
          <p:cNvSpPr/>
          <p:nvPr/>
        </p:nvSpPr>
        <p:spPr bwMode="auto">
          <a:xfrm>
            <a:off x="2438400" y="2723630"/>
            <a:ext cx="3134032" cy="578633"/>
          </a:xfrm>
          <a:prstGeom prst="snip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DSLs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55748" y="6079713"/>
            <a:ext cx="4984374" cy="394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Arial" charset="0"/>
              </a:rPr>
              <a:t>Too many different programming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666" y="1524000"/>
            <a:ext cx="160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Delite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676400"/>
            <a:ext cx="88106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Delite</a:t>
            </a:r>
            <a:r>
              <a:rPr lang="en-US" dirty="0" smtClean="0"/>
              <a:t> Abstraction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t="12883" r="15377" b="12448"/>
          <a:stretch/>
        </p:blipFill>
        <p:spPr bwMode="auto">
          <a:xfrm>
            <a:off x="457200" y="1554480"/>
            <a:ext cx="850392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>
                <a:latin typeface="Rockwell" pitchFamily="18" charset="0"/>
              </a:rPr>
              <a:t>:</a:t>
            </a:r>
            <a:r>
              <a:rPr lang="en-US" dirty="0" smtClean="0">
                <a:latin typeface="Rockwell" pitchFamily="18" charset="0"/>
              </a:rPr>
              <a:t> Machine Learning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0" y="4786424"/>
            <a:ext cx="1700434" cy="172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822" y="3067654"/>
            <a:ext cx="1707609" cy="17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822" y="1359451"/>
            <a:ext cx="1697182" cy="17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2743200" y="1349690"/>
            <a:ext cx="594854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n"/>
              <a:defRPr sz="3100">
                <a:solidFill>
                  <a:srgbClr val="8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2000">
                <a:solidFill>
                  <a:srgbClr val="C0C0C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rgbClr val="B2B2B2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9pPr>
          </a:lstStyle>
          <a:p>
            <a:pPr marL="0" lvl="2">
              <a:buClr>
                <a:srgbClr val="999900"/>
              </a:buClr>
              <a:buNone/>
            </a:pP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untilconverged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(mu,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mu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calculate distances to current centroids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(0::m)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mu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mapRows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centroid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centroid)      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allDistances.minIndex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move each cluster centroid to the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mean of the points assigned to it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(0::k,*)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points)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(0,m) { j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== j) 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),1)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(points == 0) 1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points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 d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 smtClean="0">
                <a:latin typeface="Rockwell" pitchFamily="18" charset="0"/>
              </a:rPr>
              <a:t>: K-Means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08554121"/>
              </p:ext>
            </p:extLst>
          </p:nvPr>
        </p:nvGraphicFramePr>
        <p:xfrm>
          <a:off x="609600" y="2179503"/>
          <a:ext cx="6934200" cy="417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388513" y="3200400"/>
            <a:ext cx="4317087" cy="2052310"/>
            <a:chOff x="2388513" y="3200400"/>
            <a:chExt cx="4317087" cy="2052310"/>
          </a:xfrm>
        </p:grpSpPr>
        <p:sp>
          <p:nvSpPr>
            <p:cNvPr id="11" name="TextBox 14"/>
            <p:cNvSpPr txBox="1"/>
            <p:nvPr/>
          </p:nvSpPr>
          <p:spPr>
            <a:xfrm>
              <a:off x="2388513" y="3200400"/>
              <a:ext cx="430887" cy="3632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1.6</a:t>
              </a: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3137750" y="3524058"/>
              <a:ext cx="430887" cy="3759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1.9</a:t>
              </a: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4191000" y="4038600"/>
              <a:ext cx="430887" cy="6255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3.6</a:t>
              </a:r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5207913" y="4467134"/>
              <a:ext cx="430887" cy="4858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5.1</a:t>
              </a: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6274713" y="4800600"/>
              <a:ext cx="430887" cy="452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OptiQL</a:t>
            </a:r>
            <a:r>
              <a:rPr lang="en-US" dirty="0" smtClean="0">
                <a:latin typeface="Rockwell" pitchFamily="18" charset="0"/>
              </a:rPr>
              <a:t>: In Memory Querying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// 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lineItems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: 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Iterable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[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LineItem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// Similar to Q1 of the TPCH benchmark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q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lineItems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shdat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&lt;= Date(‘‘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1998-12-01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’’)).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(l =&gt; 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l.l_linestatus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Select(g =&gt; </a:t>
            </a:r>
            <a:r>
              <a:rPr lang="en-US" sz="2000" b="1" dirty="0">
                <a:solidFill>
                  <a:srgbClr val="666699"/>
                </a:solidFill>
                <a:latin typeface="Consolas"/>
                <a:cs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Result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g.key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sumQty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g.Sum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l_quantity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sumDiscountedPrice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g.Sum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(r =&gt;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r.l_extendedprice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*(1.0-r.l_discount))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avgPrice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g.Average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l_extendedprice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countOrder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g.Count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})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returnFlag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ThenBy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486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60x faster than the naïve implementations</a:t>
            </a:r>
            <a:endParaRPr lang="en-US" sz="28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Fluid Dynamics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Example—PSAAP’s simulation of fluid flow in a hypersonic scramjet</a:t>
            </a:r>
            <a:endParaRPr lang="en-US" dirty="0"/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875106" y="2650824"/>
            <a:ext cx="6367978" cy="4060945"/>
            <a:chOff x="844450" y="4158347"/>
            <a:chExt cx="3895825" cy="2391457"/>
          </a:xfrm>
        </p:grpSpPr>
        <p:pic>
          <p:nvPicPr>
            <p:cNvPr id="31" name="Picture 43"/>
            <p:cNvPicPr>
              <a:picLocks noChangeAspect="1" noChangeArrowheads="1"/>
            </p:cNvPicPr>
            <p:nvPr/>
          </p:nvPicPr>
          <p:blipFill>
            <a:blip r:embed="rId2"/>
            <a:srcRect l="17502" t="80659" r="12502" b="9471"/>
            <a:stretch>
              <a:fillRect/>
            </a:stretch>
          </p:blipFill>
          <p:spPr bwMode="auto">
            <a:xfrm>
              <a:off x="1447800" y="4158347"/>
              <a:ext cx="2447199" cy="317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Group 2"/>
            <p:cNvGrpSpPr>
              <a:grpSpLocks/>
            </p:cNvGrpSpPr>
            <p:nvPr/>
          </p:nvGrpSpPr>
          <p:grpSpPr bwMode="auto">
            <a:xfrm>
              <a:off x="844450" y="4422709"/>
              <a:ext cx="3878579" cy="1063547"/>
              <a:chOff x="192" y="970"/>
              <a:chExt cx="3336" cy="902"/>
            </a:xfrm>
          </p:grpSpPr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l="360" t="46114" r="360" b="24277"/>
              <a:stretch>
                <a:fillRect/>
              </a:stretch>
            </p:blipFill>
            <p:spPr bwMode="auto">
              <a:xfrm>
                <a:off x="192" y="1008"/>
                <a:ext cx="3336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Freeform 4"/>
              <p:cNvSpPr>
                <a:spLocks/>
              </p:cNvSpPr>
              <p:nvPr/>
            </p:nvSpPr>
            <p:spPr bwMode="auto">
              <a:xfrm>
                <a:off x="331" y="970"/>
                <a:ext cx="1440" cy="651"/>
              </a:xfrm>
              <a:custGeom>
                <a:avLst/>
                <a:gdLst>
                  <a:gd name="T0" fmla="*/ 293 w 1440"/>
                  <a:gd name="T1" fmla="*/ 651 h 651"/>
                  <a:gd name="T2" fmla="*/ 864 w 1440"/>
                  <a:gd name="T3" fmla="*/ 384 h 651"/>
                  <a:gd name="T4" fmla="*/ 1440 w 1440"/>
                  <a:gd name="T5" fmla="*/ 0 h 651"/>
                  <a:gd name="T6" fmla="*/ 48 w 1440"/>
                  <a:gd name="T7" fmla="*/ 48 h 651"/>
                  <a:gd name="T8" fmla="*/ 0 w 1440"/>
                  <a:gd name="T9" fmla="*/ 624 h 651"/>
                  <a:gd name="T10" fmla="*/ 293 w 1440"/>
                  <a:gd name="T11" fmla="*/ 651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0"/>
                  <a:gd name="T19" fmla="*/ 0 h 651"/>
                  <a:gd name="T20" fmla="*/ 1440 w 1440"/>
                  <a:gd name="T21" fmla="*/ 651 h 6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0" h="651">
                    <a:moveTo>
                      <a:pt x="293" y="651"/>
                    </a:moveTo>
                    <a:lnTo>
                      <a:pt x="864" y="384"/>
                    </a:lnTo>
                    <a:lnTo>
                      <a:pt x="1440" y="0"/>
                    </a:lnTo>
                    <a:lnTo>
                      <a:pt x="48" y="48"/>
                    </a:lnTo>
                    <a:lnTo>
                      <a:pt x="0" y="624"/>
                    </a:lnTo>
                    <a:lnTo>
                      <a:pt x="293" y="6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E4E4E4"/>
                  </a:solidFill>
                  <a:latin typeface="Helvetica"/>
                </a:endParaRPr>
              </a:p>
            </p:txBody>
          </p:sp>
        </p:grpSp>
        <p:pic>
          <p:nvPicPr>
            <p:cNvPr id="33" name="Picture 19"/>
            <p:cNvPicPr>
              <a:picLocks noChangeAspect="1" noChangeArrowheads="1"/>
            </p:cNvPicPr>
            <p:nvPr/>
          </p:nvPicPr>
          <p:blipFill>
            <a:blip r:embed="rId2"/>
            <a:srcRect l="336" t="46141" r="385" b="24947"/>
            <a:stretch>
              <a:fillRect/>
            </a:stretch>
          </p:blipFill>
          <p:spPr bwMode="auto">
            <a:xfrm flipV="1">
              <a:off x="844450" y="5447618"/>
              <a:ext cx="3878579" cy="1054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Freeform 20"/>
            <p:cNvSpPr>
              <a:spLocks/>
            </p:cNvSpPr>
            <p:nvPr/>
          </p:nvSpPr>
          <p:spPr bwMode="auto">
            <a:xfrm flipV="1">
              <a:off x="1006059" y="5736384"/>
              <a:ext cx="1673792" cy="813420"/>
            </a:xfrm>
            <a:custGeom>
              <a:avLst/>
              <a:gdLst>
                <a:gd name="T0" fmla="*/ 2147483647 w 1440"/>
                <a:gd name="T1" fmla="*/ 2147483647 h 651"/>
                <a:gd name="T2" fmla="*/ 2147483647 w 1440"/>
                <a:gd name="T3" fmla="*/ 2147483647 h 651"/>
                <a:gd name="T4" fmla="*/ 2147483647 w 1440"/>
                <a:gd name="T5" fmla="*/ 0 h 651"/>
                <a:gd name="T6" fmla="*/ 2147483647 w 1440"/>
                <a:gd name="T7" fmla="*/ 2147483647 h 651"/>
                <a:gd name="T8" fmla="*/ 0 w 1440"/>
                <a:gd name="T9" fmla="*/ 2147483647 h 651"/>
                <a:gd name="T10" fmla="*/ 2147483647 w 1440"/>
                <a:gd name="T11" fmla="*/ 2147483647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651"/>
                <a:gd name="T20" fmla="*/ 1440 w 1440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651">
                  <a:moveTo>
                    <a:pt x="293" y="651"/>
                  </a:moveTo>
                  <a:lnTo>
                    <a:pt x="864" y="384"/>
                  </a:lnTo>
                  <a:lnTo>
                    <a:pt x="1440" y="0"/>
                  </a:lnTo>
                  <a:lnTo>
                    <a:pt x="48" y="48"/>
                  </a:lnTo>
                  <a:lnTo>
                    <a:pt x="0" y="624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E4E4E4"/>
                </a:solidFill>
                <a:latin typeface="Helvetica"/>
              </a:endParaRP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V="1">
              <a:off x="2599045" y="4988035"/>
              <a:ext cx="0" cy="195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E4E4E4"/>
                </a:solidFill>
                <a:latin typeface="Helvetica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2229657" y="5174106"/>
              <a:ext cx="554719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E1E1E"/>
                  </a:solidFill>
                  <a:latin typeface="Helvetica"/>
                </a:rPr>
                <a:t>Fuel injection</a:t>
              </a: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H="1" flipV="1">
              <a:off x="1213839" y="5329672"/>
              <a:ext cx="184694" cy="97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E4E4E4"/>
                </a:solidFill>
                <a:latin typeface="Helvetica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1460382" y="5333787"/>
              <a:ext cx="409913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E1E1E"/>
                  </a:solidFill>
                  <a:latin typeface="Helvetica"/>
                </a:rPr>
                <a:t>Transition</a:t>
              </a: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 flipH="1">
              <a:off x="1213839" y="5476088"/>
              <a:ext cx="184694" cy="97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3"/>
            <a:srcRect l="33698" t="1871" r="26300"/>
            <a:stretch>
              <a:fillRect/>
            </a:stretch>
          </p:blipFill>
          <p:spPr bwMode="auto">
            <a:xfrm rot="-5400000">
              <a:off x="3667876" y="4718801"/>
              <a:ext cx="528723" cy="161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 flipV="1">
              <a:off x="3568690" y="4988035"/>
              <a:ext cx="277041" cy="488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3884610" y="5357799"/>
              <a:ext cx="345280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E1E1E"/>
                  </a:solidFill>
                  <a:latin typeface="Helvetica"/>
                </a:rPr>
                <a:t>Thermal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H="1">
              <a:off x="3568690" y="5476088"/>
              <a:ext cx="277041" cy="488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1167665" y="4696624"/>
              <a:ext cx="467560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E1E1E"/>
                  </a:solidFill>
                  <a:latin typeface="Helvetica"/>
                </a:rPr>
                <a:t>Turbulence</a:t>
              </a:r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1629401" y="4900593"/>
              <a:ext cx="92347" cy="282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1629401" y="4890425"/>
              <a:ext cx="784951" cy="48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1167665" y="6061750"/>
              <a:ext cx="467560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E1E1E"/>
                  </a:solidFill>
                  <a:latin typeface="Helvetica"/>
                </a:rPr>
                <a:t>Turbulence</a:t>
              </a: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1583227" y="5768919"/>
              <a:ext cx="184694" cy="292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 flipV="1">
              <a:off x="1583227" y="5964140"/>
              <a:ext cx="738777" cy="97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534377" y="4464444"/>
              <a:ext cx="502359" cy="16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Helvetica"/>
                </a:rPr>
                <a:t>Combustion</a:t>
              </a: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flipH="1">
              <a:off x="2737566" y="4646399"/>
              <a:ext cx="184694" cy="292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2922260" y="4646399"/>
              <a:ext cx="138521" cy="292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0" rIns="0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1E1E1E"/>
                </a:solidFill>
                <a:latin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2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heme/theme1.xml><?xml version="1.0" encoding="utf-8"?>
<a:theme xmlns:a="http://schemas.openxmlformats.org/drawingml/2006/main" name="pre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pres-new</Template>
  <TotalTime>301</TotalTime>
  <Words>507</Words>
  <Application>Microsoft Office PowerPoint</Application>
  <PresentationFormat>On-screen Show (4:3)</PresentationFormat>
  <Paragraphs>151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pres-new</vt:lpstr>
      <vt:lpstr>Delite: Framework for Parallel Embedded DSLs</vt:lpstr>
      <vt:lpstr>Programmability Gap</vt:lpstr>
      <vt:lpstr>Programmability Gap</vt:lpstr>
      <vt:lpstr>Delite Architecture</vt:lpstr>
      <vt:lpstr>Delite Abstraction Layers</vt:lpstr>
      <vt:lpstr>OptiML: Machine Learning</vt:lpstr>
      <vt:lpstr>OptiML: K-Means</vt:lpstr>
      <vt:lpstr>OptiQL: In Memory Querying</vt:lpstr>
      <vt:lpstr>Fluid Dynamics</vt:lpstr>
      <vt:lpstr>PSAAP’S Code Ported to Liszt</vt:lpstr>
      <vt:lpstr>Listzt Performs as Well as C++</vt:lpstr>
      <vt:lpstr>Liszt Scales On Large Clusters</vt:lpstr>
      <vt:lpstr>Liszt Runs on GPUs</vt:lpstr>
      <vt:lpstr>And Many Others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Yin-Yang: Transparent Deep Embedding of DSLs </dc:title>
  <dc:creator>vjovanovic</dc:creator>
  <cp:lastModifiedBy>vjovanovic</cp:lastModifiedBy>
  <cp:revision>159</cp:revision>
  <dcterms:created xsi:type="dcterms:W3CDTF">2013-05-18T09:04:02Z</dcterms:created>
  <dcterms:modified xsi:type="dcterms:W3CDTF">2013-05-28T00:44:32Z</dcterms:modified>
</cp:coreProperties>
</file>