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302" r:id="rId5"/>
    <p:sldId id="307" r:id="rId6"/>
    <p:sldId id="308" r:id="rId7"/>
    <p:sldId id="270" r:id="rId8"/>
    <p:sldId id="279" r:id="rId9"/>
    <p:sldId id="278" r:id="rId10"/>
    <p:sldId id="280" r:id="rId11"/>
    <p:sldId id="281" r:id="rId12"/>
    <p:sldId id="303" r:id="rId13"/>
    <p:sldId id="289" r:id="rId14"/>
    <p:sldId id="299" r:id="rId15"/>
    <p:sldId id="288" r:id="rId16"/>
    <p:sldId id="292" r:id="rId17"/>
    <p:sldId id="284" r:id="rId18"/>
    <p:sldId id="283" r:id="rId19"/>
    <p:sldId id="285" r:id="rId20"/>
    <p:sldId id="286" r:id="rId21"/>
    <p:sldId id="293" r:id="rId22"/>
    <p:sldId id="300" r:id="rId23"/>
    <p:sldId id="305" r:id="rId24"/>
    <p:sldId id="306" r:id="rId25"/>
    <p:sldId id="259" r:id="rId26"/>
    <p:sldId id="263" r:id="rId27"/>
    <p:sldId id="295" r:id="rId28"/>
    <p:sldId id="297" r:id="rId29"/>
    <p:sldId id="269" r:id="rId30"/>
    <p:sldId id="276" r:id="rId31"/>
    <p:sldId id="309" r:id="rId32"/>
    <p:sldId id="310" r:id="rId33"/>
    <p:sldId id="298" r:id="rId34"/>
    <p:sldId id="273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6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ocuments\oracle-internsh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ocuments\oracle-internsh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Graal IR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1 LoC</c:v>
                </c:pt>
                <c:pt idx="1">
                  <c:v>3 LoC</c:v>
                </c:pt>
                <c:pt idx="2">
                  <c:v>150 LoC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</c:v>
                </c:pt>
                <c:pt idx="1">
                  <c:v>21</c:v>
                </c:pt>
                <c:pt idx="2">
                  <c:v>1197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Scala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1 LoC</c:v>
                </c:pt>
                <c:pt idx="1">
                  <c:v>3 LoC</c:v>
                </c:pt>
                <c:pt idx="2">
                  <c:v>150 LoC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691</c:v>
                </c:pt>
                <c:pt idx="1">
                  <c:v>794</c:v>
                </c:pt>
                <c:pt idx="2">
                  <c:v>1757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356224"/>
        <c:axId val="96879744"/>
      </c:barChart>
      <c:catAx>
        <c:axId val="98356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6879744"/>
        <c:crosses val="autoZero"/>
        <c:auto val="1"/>
        <c:lblAlgn val="ctr"/>
        <c:lblOffset val="100"/>
        <c:noMultiLvlLbl val="0"/>
      </c:catAx>
      <c:valAx>
        <c:axId val="9687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983562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113517060367457E-2"/>
          <c:y val="7.4548702245552642E-2"/>
          <c:w val="0.8904420384951881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Sheet1!$A$11:$E$11</c:f>
              <c:strCache>
                <c:ptCount val="5"/>
                <c:pt idx="0">
                  <c:v>Graal</c:v>
                </c:pt>
                <c:pt idx="1">
                  <c:v>O2</c:v>
                </c:pt>
                <c:pt idx="2">
                  <c:v>AVX</c:v>
                </c:pt>
                <c:pt idx="3">
                  <c:v>i7-AVX</c:v>
                </c:pt>
                <c:pt idx="4">
                  <c:v>Java</c:v>
                </c:pt>
              </c:strCache>
            </c:strRef>
          </c:cat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1.0203442258883249</c:v>
                </c:pt>
                <c:pt idx="2">
                  <c:v>0.87115706012670535</c:v>
                </c:pt>
                <c:pt idx="3">
                  <c:v>0.92022842866065846</c:v>
                </c:pt>
                <c:pt idx="4">
                  <c:v>1.5607000872684962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354688"/>
        <c:axId val="96883200"/>
      </c:barChart>
      <c:catAx>
        <c:axId val="98354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6883200"/>
        <c:crosses val="autoZero"/>
        <c:auto val="1"/>
        <c:lblAlgn val="ctr"/>
        <c:lblOffset val="100"/>
        <c:noMultiLvlLbl val="0"/>
      </c:catAx>
      <c:valAx>
        <c:axId val="96883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8354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F14-EEA7-4357-ADB9-35537FF5C094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620F-A8C9-4BED-B86F-785001A3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Scopes for </a:t>
            </a:r>
            <a:r>
              <a:rPr lang="en-US" dirty="0" err="1" smtClean="0"/>
              <a:t>Vectorization</a:t>
            </a:r>
            <a:r>
              <a:rPr lang="en-US" dirty="0" smtClean="0"/>
              <a:t> on the 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Vojin</a:t>
            </a:r>
            <a:r>
              <a:rPr lang="en-US" dirty="0" smtClean="0"/>
              <a:t> </a:t>
            </a:r>
            <a:r>
              <a:rPr lang="en-US" dirty="0" err="1" smtClean="0"/>
              <a:t>Jovanovic</a:t>
            </a:r>
            <a:endParaRPr lang="en-US" dirty="0"/>
          </a:p>
          <a:p>
            <a:r>
              <a:rPr lang="en-US" dirty="0" smtClean="0"/>
              <a:t>Supervised by: </a:t>
            </a:r>
            <a:r>
              <a:rPr lang="en-US" dirty="0" err="1" smtClean="0"/>
              <a:t>Tiark</a:t>
            </a:r>
            <a:r>
              <a:rPr lang="en-US" dirty="0" smtClean="0"/>
              <a:t> </a:t>
            </a:r>
            <a:r>
              <a:rPr lang="en-US" dirty="0" err="1" smtClean="0"/>
              <a:t>Rompf</a:t>
            </a:r>
            <a:endParaRPr lang="en-US" dirty="0" smtClean="0"/>
          </a:p>
          <a:p>
            <a:r>
              <a:rPr lang="en-US" dirty="0" smtClean="0"/>
              <a:t>(15. Jun 2013 – 15. Sep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HIR is in </a:t>
            </a:r>
            <a:r>
              <a:rPr lang="en-US" dirty="0" smtClean="0"/>
              <a:t>the SSA 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Lancet </a:t>
            </a:r>
            <a:r>
              <a:rPr lang="en-US" dirty="0" smtClean="0"/>
              <a:t>uses ANF (close to SSA)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HIR has many low-level details</a:t>
            </a:r>
          </a:p>
          <a:p>
            <a:pPr lvl="1"/>
            <a:r>
              <a:rPr lang="en-US" dirty="0" smtClean="0"/>
              <a:t>Frame State</a:t>
            </a:r>
          </a:p>
          <a:p>
            <a:pPr lvl="1"/>
            <a:r>
              <a:rPr lang="en-US" dirty="0" smtClean="0"/>
              <a:t>Byte code index</a:t>
            </a:r>
          </a:p>
          <a:p>
            <a:pPr lvl="1"/>
            <a:r>
              <a:rPr lang="en-US" dirty="0" smtClean="0"/>
              <a:t>Basic block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for </a:t>
            </a:r>
            <a:r>
              <a:rPr lang="en-US" dirty="0"/>
              <a:t>G</a:t>
            </a:r>
            <a:r>
              <a:rPr lang="en-US" dirty="0" smtClean="0"/>
              <a:t>enerating 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hide HIR complexity we introduced a DSL</a:t>
            </a:r>
          </a:p>
          <a:p>
            <a:pPr marL="457200" lvl="1" indent="0">
              <a:buNone/>
            </a:pPr>
            <a:r>
              <a:rPr lang="en-US" sz="2000" dirty="0" err="1" smtClean="0"/>
              <a:t>ssa</a:t>
            </a:r>
            <a:r>
              <a:rPr lang="en-US" sz="2000" dirty="0" smtClean="0"/>
              <a:t>(</a:t>
            </a:r>
            <a:r>
              <a:rPr lang="en-US" sz="2000" dirty="0" err="1" smtClean="0"/>
              <a:t>sym</a:t>
            </a:r>
            <a:r>
              <a:rPr lang="en-US" sz="2000" dirty="0" smtClean="0"/>
              <a:t>: </a:t>
            </a:r>
            <a:r>
              <a:rPr lang="en-US" sz="2000" dirty="0" err="1" smtClean="0"/>
              <a:t>Sym</a:t>
            </a:r>
            <a:r>
              <a:rPr lang="en-US" sz="2000" dirty="0" smtClean="0"/>
              <a:t>[_])(block: =&gt; Unit)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push(</a:t>
            </a:r>
            <a:r>
              <a:rPr lang="en-US" sz="2000" dirty="0" err="1" smtClean="0"/>
              <a:t>exps</a:t>
            </a:r>
            <a:r>
              <a:rPr lang="en-US" sz="2000" dirty="0" smtClean="0"/>
              <a:t>: </a:t>
            </a:r>
            <a:r>
              <a:rPr lang="en-US" sz="2000" dirty="0" err="1" smtClean="0"/>
              <a:t>Exp</a:t>
            </a:r>
            <a:r>
              <a:rPr lang="en-US" sz="2000" dirty="0" smtClean="0"/>
              <a:t>[Any]*): Unit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pop(</a:t>
            </a:r>
            <a:r>
              <a:rPr lang="en-US" sz="2000" dirty="0" err="1" smtClean="0"/>
              <a:t>exps</a:t>
            </a:r>
            <a:r>
              <a:rPr lang="en-US" sz="2000" dirty="0"/>
              <a:t>: </a:t>
            </a:r>
            <a:r>
              <a:rPr lang="en-US" sz="2000" dirty="0" err="1"/>
              <a:t>Exp</a:t>
            </a:r>
            <a:r>
              <a:rPr lang="en-US" sz="2000" dirty="0"/>
              <a:t>[Any</a:t>
            </a:r>
            <a:r>
              <a:rPr lang="en-US" sz="2000" dirty="0" smtClean="0"/>
              <a:t>]*): List[</a:t>
            </a:r>
            <a:r>
              <a:rPr lang="en-US" sz="2000" dirty="0" err="1" smtClean="0"/>
              <a:t>ValueNode</a:t>
            </a:r>
            <a:r>
              <a:rPr lang="en-US" sz="2000" dirty="0" smtClean="0"/>
              <a:t>]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 smtClean="0"/>
              <a:t>if_g</a:t>
            </a:r>
            <a:r>
              <a:rPr lang="en-US" sz="2000" dirty="0" smtClean="0"/>
              <a:t>[T](c: Rep[Boolean], t: =&gt; Rep[T], e: =&gt; Rep[T]): Unit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 smtClean="0"/>
              <a:t>while_g</a:t>
            </a:r>
            <a:r>
              <a:rPr lang="en-US" sz="2000" dirty="0" smtClean="0"/>
              <a:t>(condition: =&gt; Block[Unit], </a:t>
            </a:r>
            <a:r>
              <a:rPr lang="en-US" sz="2000" dirty="0" err="1" smtClean="0"/>
              <a:t>whileBody</a:t>
            </a:r>
            <a:r>
              <a:rPr lang="en-US" sz="2000" dirty="0" smtClean="0"/>
              <a:t>: =&gt; Block[Unit]): Unit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85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Graal</a:t>
            </a:r>
            <a:r>
              <a:rPr lang="en-US" dirty="0" smtClean="0"/>
              <a:t> DSL in Practice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1634422"/>
            <a:ext cx="873989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IntPlus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append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IntegerAddNode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Kind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2667000"/>
            <a:ext cx="50497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IntToLong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convert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ConvertNode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I2L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52400" y="4051994"/>
            <a:ext cx="68243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BooleanOr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ssa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lhs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if_g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rhs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if_g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push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subset of Lancet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50 </a:t>
            </a:r>
            <a:r>
              <a:rPr lang="en-US" dirty="0" smtClean="0"/>
              <a:t>test </a:t>
            </a:r>
            <a:r>
              <a:rPr lang="en-US" dirty="0" smtClean="0"/>
              <a:t>cases:</a:t>
            </a:r>
            <a:endParaRPr lang="en-US" dirty="0" smtClean="0"/>
          </a:p>
          <a:p>
            <a:pPr lvl="1"/>
            <a:r>
              <a:rPr lang="en-US" dirty="0" smtClean="0"/>
              <a:t>Conditionals</a:t>
            </a:r>
            <a:endParaRPr lang="en-US" dirty="0" smtClean="0"/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/>
              <a:t>Logical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Method calls </a:t>
            </a:r>
            <a:endParaRPr lang="en-US" dirty="0" smtClean="0"/>
          </a:p>
          <a:p>
            <a:pPr lvl="1"/>
            <a:r>
              <a:rPr lang="en-US" dirty="0"/>
              <a:t>Strings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Time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731596"/>
              </p:ext>
            </p:extLst>
          </p:nvPr>
        </p:nvGraphicFramePr>
        <p:xfrm>
          <a:off x="1447800" y="1524000"/>
          <a:ext cx="6149340" cy="45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Compilation time </a:t>
            </a:r>
            <a:r>
              <a:rPr lang="en-US" dirty="0" smtClean="0"/>
              <a:t>0.5+ seconds </a:t>
            </a:r>
            <a:r>
              <a:rPr lang="en-US" dirty="0" smtClean="0"/>
              <a:t>=&gt; 20 </a:t>
            </a:r>
            <a:r>
              <a:rPr lang="en-US" dirty="0" err="1" smtClean="0"/>
              <a:t>ms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fine-grain control over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HIR directly is very hard</a:t>
            </a:r>
          </a:p>
          <a:p>
            <a:pPr lvl="1"/>
            <a:r>
              <a:rPr lang="en-US" dirty="0" smtClean="0"/>
              <a:t>Frame </a:t>
            </a:r>
            <a:r>
              <a:rPr lang="en-US" dirty="0" smtClean="0"/>
              <a:t>state, managing SSA</a:t>
            </a:r>
            <a:r>
              <a:rPr lang="en-US" dirty="0" smtClean="0"/>
              <a:t>, </a:t>
            </a:r>
            <a:r>
              <a:rPr lang="en-US" dirty="0" smtClean="0"/>
              <a:t>basic blocks</a:t>
            </a:r>
            <a:endParaRPr lang="en-US" dirty="0" smtClean="0"/>
          </a:p>
          <a:p>
            <a:pPr lvl="1"/>
            <a:r>
              <a:rPr lang="en-US" dirty="0" smtClean="0"/>
              <a:t>Hard to reuse existing functionality</a:t>
            </a:r>
          </a:p>
          <a:p>
            <a:pPr lvl="1"/>
            <a:r>
              <a:rPr lang="en-US" dirty="0" smtClean="0"/>
              <a:t>The compiler changes rapidly</a:t>
            </a:r>
          </a:p>
          <a:p>
            <a:endParaRPr lang="en-US" dirty="0" smtClean="0"/>
          </a:p>
          <a:p>
            <a:r>
              <a:rPr lang="en-US" dirty="0" smtClean="0"/>
              <a:t>Generating </a:t>
            </a:r>
            <a:r>
              <a:rPr lang="en-US" dirty="0"/>
              <a:t>a</a:t>
            </a:r>
            <a:r>
              <a:rPr lang="en-US" dirty="0" smtClean="0"/>
              <a:t>ugmented </a:t>
            </a:r>
            <a:r>
              <a:rPr lang="en-US" dirty="0" err="1"/>
              <a:t>b</a:t>
            </a:r>
            <a:r>
              <a:rPr lang="en-US" dirty="0" err="1" smtClean="0"/>
              <a:t>ytecode</a:t>
            </a:r>
            <a:r>
              <a:rPr lang="en-US" dirty="0" smtClean="0"/>
              <a:t> would be </a:t>
            </a:r>
            <a:r>
              <a:rPr lang="en-US" dirty="0" smtClean="0"/>
              <a:t>easier</a:t>
            </a:r>
            <a:endParaRPr lang="en-US" dirty="0" smtClean="0"/>
          </a:p>
          <a:p>
            <a:pPr lvl="1"/>
            <a:r>
              <a:rPr lang="en-US" dirty="0" smtClean="0"/>
              <a:t>It needs to be available for </a:t>
            </a:r>
            <a:r>
              <a:rPr lang="en-US" dirty="0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JVM languages</a:t>
            </a:r>
          </a:p>
        </p:txBody>
      </p:sp>
    </p:spTree>
    <p:extLst>
      <p:ext uri="{BB962C8B-B14F-4D97-AF65-F5344CB8AC3E}">
        <p14:creationId xmlns:p14="http://schemas.microsoft.com/office/powerpoint/2010/main" val="38084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Graal</a:t>
            </a:r>
            <a:r>
              <a:rPr lang="en-US" dirty="0" smtClean="0"/>
              <a:t>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Graal</a:t>
            </a:r>
            <a:r>
              <a:rPr lang="en-US" dirty="0" smtClean="0"/>
              <a:t> Nodes for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Load/Materialize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/Slice</a:t>
            </a:r>
            <a:endParaRPr lang="en-US" dirty="0" smtClean="0"/>
          </a:p>
          <a:p>
            <a:pPr lvl="1"/>
            <a:r>
              <a:rPr lang="en-US" dirty="0" smtClean="0"/>
              <a:t>Fill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err="1" smtClean="0"/>
              <a:t>VectorMap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MapVector</a:t>
            </a:r>
            <a:r>
              <a:rPr lang="en-US" sz="2800" dirty="0" smtClean="0"/>
              <a:t>(graph: Graph, vectors: List[</a:t>
            </a:r>
            <a:r>
              <a:rPr lang="en-US" sz="2800" dirty="0" err="1" smtClean="0"/>
              <a:t>VectorNode</a:t>
            </a:r>
            <a:r>
              <a:rPr lang="en-US" sz="2800" dirty="0" smtClean="0"/>
              <a:t>])</a:t>
            </a:r>
            <a:endParaRPr lang="en-US" sz="2800" dirty="0"/>
          </a:p>
          <a:p>
            <a:r>
              <a:rPr lang="en-US" sz="2800" dirty="0" smtClean="0"/>
              <a:t>Graph is a nested HIR that represents the </a:t>
            </a:r>
            <a:r>
              <a:rPr lang="en-US" sz="2800" dirty="0" smtClean="0"/>
              <a:t>kernel</a:t>
            </a:r>
            <a:endParaRPr lang="en-US" sz="2800" dirty="0"/>
          </a:p>
          <a:p>
            <a:r>
              <a:rPr lang="en-US" sz="2800" dirty="0" smtClean="0"/>
              <a:t>Local nodes in graph represent vector </a:t>
            </a:r>
            <a:r>
              <a:rPr lang="en-US" sz="2800" dirty="0" smtClean="0"/>
              <a:t>elements</a:t>
            </a:r>
            <a:endParaRPr lang="en-US" sz="2800" dirty="0"/>
          </a:p>
          <a:p>
            <a:r>
              <a:rPr lang="en-US" sz="2800" dirty="0" smtClean="0"/>
              <a:t>All constants should be replace with </a:t>
            </a:r>
            <a:r>
              <a:rPr lang="en-US" sz="2800" dirty="0" err="1" smtClean="0"/>
              <a:t>VectorFill</a:t>
            </a:r>
            <a:r>
              <a:rPr lang="en-US" sz="2800" dirty="0" smtClean="0"/>
              <a:t> nodes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356904" y="3977833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8104" y="3977833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3704" y="5127102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3704" y="5997133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ReturnNode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5042704" y="4511233"/>
            <a:ext cx="1066800" cy="615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6109504" y="4511233"/>
            <a:ext cx="914400" cy="615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109504" y="5719581"/>
            <a:ext cx="0" cy="277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4942436"/>
            <a:ext cx="2751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x.map</a:t>
            </a:r>
            <a:r>
              <a:rPr lang="en-US" sz="2800" dirty="0" smtClean="0"/>
              <a:t>(y =&gt; y </a:t>
            </a:r>
            <a:r>
              <a:rPr lang="en-US" sz="2800" dirty="0"/>
              <a:t>+ </a:t>
            </a:r>
            <a:r>
              <a:rPr lang="en-US" sz="2800" dirty="0" smtClean="0"/>
              <a:t>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45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High-Performance</a:t>
            </a:r>
            <a:r>
              <a:rPr lang="en-US" dirty="0" smtClean="0"/>
              <a:t> and Predictable =&gt; C</a:t>
            </a:r>
            <a:endParaRPr lang="en-US" dirty="0"/>
          </a:p>
        </p:txBody>
      </p:sp>
      <p:pic>
        <p:nvPicPr>
          <p:cNvPr id="1026" name="Picture 2" descr="http://images02.olx.com.pk/ui/8/94/23/1365934353_501789123_3-All-types-of-surgical-Instruments-Health-Beau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" y="2667437"/>
            <a:ext cx="3725727" cy="2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572282"/>
            <a:ext cx="3152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in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572282"/>
            <a:ext cx="3895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the JVM</a:t>
            </a:r>
            <a:endParaRPr lang="en-US" dirty="0"/>
          </a:p>
        </p:txBody>
      </p:sp>
      <p:pic>
        <p:nvPicPr>
          <p:cNvPr id="1030" name="Picture 6" descr="http://images.doityourself.com/sequoia-images/450x300/428/how-to-buy-power-tools-4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95" y="245801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5486400"/>
            <a:ext cx="3183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High Performance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52403" y="5486399"/>
            <a:ext cx="2191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Productivity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" y="1572282"/>
            <a:ext cx="4038601" cy="459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4995" y="1572282"/>
            <a:ext cx="4286250" cy="4599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Lancet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Introduced Lancet equivalents for all </a:t>
            </a:r>
            <a:r>
              <a:rPr lang="en-US" dirty="0" smtClean="0"/>
              <a:t>nodes</a:t>
            </a:r>
            <a:endParaRPr lang="en-US" dirty="0" smtClean="0"/>
          </a:p>
          <a:p>
            <a:r>
              <a:rPr lang="en-US" dirty="0" smtClean="0"/>
              <a:t>We can lower Lancet </a:t>
            </a:r>
            <a:r>
              <a:rPr lang="en-US" dirty="0" smtClean="0"/>
              <a:t>IR to Vector nodes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310583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x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/>
              <a:t>Array[</a:t>
            </a:r>
            <a:r>
              <a:rPr lang="en-US" sz="2400" dirty="0" err="1"/>
              <a:t>Int</a:t>
            </a:r>
            <a:r>
              <a:rPr lang="en-US" sz="2400" dirty="0"/>
              <a:t>](v)</a:t>
            </a:r>
          </a:p>
          <a:p>
            <a:r>
              <a:rPr lang="en-US" sz="2400" dirty="0" err="1"/>
              <a:t>x.map</a:t>
            </a:r>
            <a:r>
              <a:rPr lang="en-US" sz="2400" dirty="0"/>
              <a:t>(y =&gt; y * 3 + 5)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64220" y="4343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x </a:t>
            </a:r>
            <a:r>
              <a:rPr lang="en-US" sz="2400" dirty="0"/>
              <a:t>= </a:t>
            </a:r>
            <a:r>
              <a:rPr lang="en-US" sz="2400" dirty="0" err="1" smtClean="0"/>
              <a:t>VArray.fill</a:t>
            </a:r>
            <a:r>
              <a:rPr lang="en-US" sz="2400" dirty="0" smtClean="0"/>
              <a:t>(1, 1024)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/>
              <a:t>= </a:t>
            </a:r>
            <a:r>
              <a:rPr lang="en-US" sz="2400" dirty="0" err="1" smtClean="0"/>
              <a:t>VArray.fill</a:t>
            </a:r>
            <a:r>
              <a:rPr lang="en-US" sz="2400" dirty="0" smtClean="0"/>
              <a:t>(1</a:t>
            </a:r>
            <a:r>
              <a:rPr lang="en-US" sz="2400" dirty="0"/>
              <a:t>, </a:t>
            </a:r>
            <a:r>
              <a:rPr lang="en-US" sz="2400" dirty="0" smtClean="0"/>
              <a:t>2048)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x.concat</a:t>
            </a:r>
            <a:r>
              <a:rPr lang="en-US" sz="2400" dirty="0" smtClean="0"/>
              <a:t>(y)</a:t>
            </a:r>
          </a:p>
          <a:p>
            <a:r>
              <a:rPr lang="en-US" sz="2400" dirty="0" err="1" smtClean="0"/>
              <a:t>x.materialize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8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dirty="0" smtClean="0"/>
              <a:t>Array[</a:t>
            </a:r>
            <a:r>
              <a:rPr lang="en-US" sz="2800" dirty="0" err="1" smtClean="0"/>
              <a:t>Int</a:t>
            </a:r>
            <a:r>
              <a:rPr lang="en-US" sz="2800" dirty="0"/>
              <a:t>](v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x.map</a:t>
            </a:r>
            <a:r>
              <a:rPr lang="en-US" sz="2800" dirty="0" smtClean="0"/>
              <a:t>(y </a:t>
            </a:r>
            <a:r>
              <a:rPr lang="en-US" sz="2800" dirty="0"/>
              <a:t>=&gt; </a:t>
            </a:r>
            <a:r>
              <a:rPr lang="en-US" sz="2800" dirty="0" smtClean="0"/>
              <a:t>y * </a:t>
            </a:r>
            <a:r>
              <a:rPr lang="en-US" sz="28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5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252652"/>
              </p:ext>
            </p:extLst>
          </p:nvPr>
        </p:nvGraphicFramePr>
        <p:xfrm>
          <a:off x="1143000" y="2667001"/>
          <a:ext cx="737235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7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Vectorization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653" y="16002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for2(float a[], float b[], float c[], float d</a:t>
            </a:r>
            <a:r>
              <a:rPr lang="en-US" sz="2400" dirty="0" smtClean="0"/>
              <a:t>[],</a:t>
            </a:r>
            <a:r>
              <a:rPr lang="en-US" sz="2400" dirty="0"/>
              <a:t>  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m</a:t>
            </a:r>
            <a:r>
              <a:rPr lang="en-US" sz="2400" dirty="0" smtClean="0"/>
              <a:t>) {</a:t>
            </a:r>
            <a:r>
              <a:rPr lang="en-US" sz="2400" dirty="0"/>
              <a:t>  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j;</a:t>
            </a:r>
          </a:p>
          <a:p>
            <a:r>
              <a:rPr lang="en-US" sz="2400" dirty="0">
                <a:solidFill>
                  <a:srgbClr val="FFC000"/>
                </a:solidFill>
              </a:rPr>
              <a:t>  #pragma </a:t>
            </a:r>
            <a:r>
              <a:rPr lang="en-US" sz="2400" dirty="0" err="1">
                <a:solidFill>
                  <a:srgbClr val="FFC000"/>
                </a:solidFill>
              </a:rPr>
              <a:t>omp</a:t>
            </a:r>
            <a:r>
              <a:rPr lang="en-US" sz="2400" dirty="0">
                <a:solidFill>
                  <a:srgbClr val="FFC000"/>
                </a:solidFill>
              </a:rPr>
              <a:t> parallel shared(</a:t>
            </a:r>
            <a:r>
              <a:rPr lang="en-US" sz="2400" dirty="0" err="1">
                <a:solidFill>
                  <a:srgbClr val="FFC000"/>
                </a:solidFill>
              </a:rPr>
              <a:t>a,b,c,d,n,m</a:t>
            </a:r>
            <a:r>
              <a:rPr lang="en-US" sz="2400" dirty="0">
                <a:solidFill>
                  <a:srgbClr val="FFC000"/>
                </a:solidFill>
              </a:rPr>
              <a:t>) private(</a:t>
            </a:r>
            <a:r>
              <a:rPr lang="en-US" sz="2400" dirty="0" err="1">
                <a:solidFill>
                  <a:srgbClr val="FFC000"/>
                </a:solidFill>
              </a:rPr>
              <a:t>i,j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  <a:p>
            <a:r>
              <a:rPr lang="en-US" sz="2400" dirty="0"/>
              <a:t>  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   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for schedule(dynamic,1) </a:t>
            </a:r>
            <a:r>
              <a:rPr lang="en-US" sz="2400" dirty="0" err="1">
                <a:solidFill>
                  <a:srgbClr val="FF0000"/>
                </a:solidFill>
              </a:rPr>
              <a:t>nowait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   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      for (j = 0; j &lt;=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r>
              <a:rPr lang="en-US" sz="2400" dirty="0"/>
              <a:t>        b[j + n*</a:t>
            </a:r>
            <a:r>
              <a:rPr lang="en-US" sz="2400" dirty="0" err="1"/>
              <a:t>i</a:t>
            </a:r>
            <a:r>
              <a:rPr lang="en-US" sz="2400" dirty="0"/>
              <a:t>] = ( a[j + n*</a:t>
            </a:r>
            <a:r>
              <a:rPr lang="en-US" sz="2400" dirty="0" err="1"/>
              <a:t>i</a:t>
            </a:r>
            <a:r>
              <a:rPr lang="en-US" sz="2400" dirty="0"/>
              <a:t>] + a[j + n*(i-1)] )/2.0;</a:t>
            </a:r>
          </a:p>
          <a:p>
            <a:r>
              <a:rPr lang="en-US" sz="2400" dirty="0"/>
              <a:t>    </a:t>
            </a:r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for schedule(dynamic,1) </a:t>
            </a:r>
            <a:r>
              <a:rPr lang="en-US" sz="2400" dirty="0" err="1">
                <a:solidFill>
                  <a:srgbClr val="FF0000"/>
                </a:solidFill>
              </a:rPr>
              <a:t>nowait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   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m;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      for (j = 0; j &lt;=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r>
              <a:rPr lang="en-US" sz="2400" dirty="0"/>
              <a:t>        d[j + m*</a:t>
            </a:r>
            <a:r>
              <a:rPr lang="en-US" sz="2400" dirty="0" err="1"/>
              <a:t>i</a:t>
            </a:r>
            <a:r>
              <a:rPr lang="en-US" sz="2400" dirty="0"/>
              <a:t>] = ( c[j + m*</a:t>
            </a:r>
            <a:r>
              <a:rPr lang="en-US" sz="2400" dirty="0" err="1"/>
              <a:t>i</a:t>
            </a:r>
            <a:r>
              <a:rPr lang="en-US" sz="2400" dirty="0"/>
              <a:t>] + c[j + m*(i-1)] )/2.0;</a:t>
            </a:r>
          </a:p>
          <a:p>
            <a:r>
              <a:rPr lang="en-US" sz="2400" dirty="0"/>
              <a:t>  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76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Scopes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608" y="16002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for2(float a[], float b[], float c[], float d</a:t>
            </a:r>
            <a:r>
              <a:rPr lang="en-US" sz="2800" dirty="0" smtClean="0"/>
              <a:t>[],</a:t>
            </a:r>
            <a:r>
              <a:rPr lang="en-US" sz="2800" dirty="0"/>
              <a:t>  </a:t>
            </a:r>
            <a:r>
              <a:rPr lang="en-US" sz="2800" dirty="0" err="1"/>
              <a:t>int</a:t>
            </a:r>
            <a:r>
              <a:rPr lang="en-US" sz="2800" dirty="0"/>
              <a:t> n, </a:t>
            </a:r>
            <a:r>
              <a:rPr lang="en-US" sz="2800" dirty="0" err="1"/>
              <a:t>int</a:t>
            </a:r>
            <a:r>
              <a:rPr lang="en-US" sz="2800" dirty="0"/>
              <a:t> m</a:t>
            </a:r>
            <a:r>
              <a:rPr lang="en-US" sz="2800" dirty="0" smtClean="0"/>
              <a:t>) {</a:t>
            </a:r>
            <a:r>
              <a:rPr lang="en-US" sz="2800" dirty="0"/>
              <a:t>  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j;</a:t>
            </a:r>
          </a:p>
          <a:p>
            <a:r>
              <a:rPr lang="en-US" sz="2800" dirty="0">
                <a:solidFill>
                  <a:srgbClr val="FFC000"/>
                </a:solidFill>
              </a:rPr>
              <a:t>  </a:t>
            </a:r>
            <a:r>
              <a:rPr lang="en-US" sz="2800" dirty="0" smtClean="0">
                <a:solidFill>
                  <a:srgbClr val="FFC000"/>
                </a:solidFill>
              </a:rPr>
              <a:t>parallel {</a:t>
            </a:r>
            <a:r>
              <a:rPr lang="en-US" sz="2800" dirty="0"/>
              <a:t> 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schedule(dynamic,1,nowait) {</a:t>
            </a:r>
            <a:endParaRPr lang="en-US" sz="2800" dirty="0"/>
          </a:p>
          <a:p>
            <a:r>
              <a:rPr lang="en-US" sz="2800" dirty="0"/>
              <a:t>    for (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n;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      for (j = 0; j &lt;=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r>
              <a:rPr lang="en-US" sz="2800" dirty="0"/>
              <a:t>        b[j + n*</a:t>
            </a:r>
            <a:r>
              <a:rPr lang="en-US" sz="2800" dirty="0" err="1"/>
              <a:t>i</a:t>
            </a:r>
            <a:r>
              <a:rPr lang="en-US" sz="2800" dirty="0"/>
              <a:t>] = ( a[j + n*</a:t>
            </a:r>
            <a:r>
              <a:rPr lang="en-US" sz="2800" dirty="0" err="1"/>
              <a:t>i</a:t>
            </a:r>
            <a:r>
              <a:rPr lang="en-US" sz="2800" dirty="0"/>
              <a:t>] + a[j + n*(i-1)] )/2.0;</a:t>
            </a:r>
          </a:p>
          <a:p>
            <a:r>
              <a:rPr lang="en-US" sz="2800" dirty="0"/>
              <a:t>        for (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m;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r>
              <a:rPr lang="en-US" sz="2800" dirty="0"/>
              <a:t>      for (j = 0; j &lt;=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r>
              <a:rPr lang="en-US" sz="2800" dirty="0"/>
              <a:t>        d[j + m*</a:t>
            </a:r>
            <a:r>
              <a:rPr lang="en-US" sz="2800" dirty="0" err="1"/>
              <a:t>i</a:t>
            </a:r>
            <a:r>
              <a:rPr lang="en-US" sz="2800" dirty="0"/>
              <a:t>] = ( c[j + m*</a:t>
            </a:r>
            <a:r>
              <a:rPr lang="en-US" sz="2800" dirty="0" err="1"/>
              <a:t>i</a:t>
            </a:r>
            <a:r>
              <a:rPr lang="en-US" sz="2800" dirty="0"/>
              <a:t>] + c[j + m*(i-1)] )/2.0;</a:t>
            </a:r>
          </a:p>
          <a:p>
            <a:r>
              <a:rPr lang="en-US" sz="2800" dirty="0"/>
              <a:t>  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10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Scoping for Fine Grain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dirty="0" smtClean="0"/>
              <a:t>Introduce scopes that define </a:t>
            </a:r>
            <a:r>
              <a:rPr lang="en-US" dirty="0" smtClean="0"/>
              <a:t>optimizations and parallelism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copes are dynamic</a:t>
            </a:r>
          </a:p>
          <a:p>
            <a:pPr lvl="1"/>
            <a:r>
              <a:rPr lang="en-US" dirty="0" smtClean="0"/>
              <a:t>Can affect the code within functions</a:t>
            </a:r>
          </a:p>
          <a:p>
            <a:pPr lvl="1"/>
            <a:r>
              <a:rPr lang="en-US" dirty="0" smtClean="0"/>
              <a:t>Choice is made at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Unrolls all loops in a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unroll[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 Bound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Omits array bound </a:t>
            </a:r>
            <a:r>
              <a:rPr lang="en-US" dirty="0" smtClean="0"/>
              <a:t>checks in a block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nsolas"/>
              </a:rPr>
              <a:t>noBounds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48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</a:t>
            </a:r>
            <a:r>
              <a:rPr lang="en-US" dirty="0" smtClean="0"/>
              <a:t>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Replaces all </a:t>
            </a:r>
            <a:r>
              <a:rPr lang="en-US" dirty="0" smtClean="0"/>
              <a:t>literals with </a:t>
            </a:r>
            <a:r>
              <a:rPr lang="en-US" dirty="0" smtClean="0"/>
              <a:t>a fresh symbol that represents a </a:t>
            </a:r>
            <a:r>
              <a:rPr lang="en-US" dirty="0" err="1" smtClean="0"/>
              <a:t>VectorFill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950" y="2362200"/>
            <a:ext cx="573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000" b="1" i="0" u="none" strike="noStrike" baseline="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nsolas"/>
              </a:rPr>
              <a:t>vectConsts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](block: =&gt; </a:t>
            </a:r>
            <a:r>
              <a:rPr lang="en-US" sz="2000" b="0" i="0" u="none" strike="noStrike" baseline="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7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Unrolls </a:t>
            </a:r>
            <a:r>
              <a:rPr lang="en-US" i="1" dirty="0" err="1" smtClean="0"/>
              <a:t>flatMap</a:t>
            </a:r>
            <a:r>
              <a:rPr lang="en-US" i="1" dirty="0" smtClean="0"/>
              <a:t> </a:t>
            </a:r>
            <a:r>
              <a:rPr lang="en-US" dirty="0" smtClean="0"/>
              <a:t>without bound checks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90256" y="3172777"/>
            <a:ext cx="8256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</a:rPr>
              <a:t>unroll </a:t>
            </a:r>
            <a:r>
              <a:rPr lang="en-US" sz="2000" b="0" i="0" u="none" strike="noStrike" baseline="0" dirty="0" smtClean="0">
                <a:latin typeface="Consolas"/>
              </a:rPr>
              <a:t>{</a:t>
            </a:r>
            <a:br>
              <a:rPr lang="en-US" sz="2000" b="0" i="0" u="none" strike="noStrike" baseline="0" dirty="0" smtClean="0">
                <a:latin typeface="Consolas"/>
              </a:rPr>
            </a:br>
            <a:r>
              <a:rPr lang="en-US" sz="2000" b="0" i="0" u="none" strike="noStrike" baseline="0" dirty="0" smtClean="0">
                <a:latin typeface="Consolas"/>
              </a:rPr>
              <a:t> </a:t>
            </a:r>
            <a:r>
              <a:rPr lang="en-US" sz="2000" b="0" i="1" u="none" strike="noStrike" baseline="0" dirty="0" err="1" smtClean="0">
                <a:latin typeface="Consolas"/>
              </a:rPr>
              <a:t>flatMap</a:t>
            </a:r>
            <a:r>
              <a:rPr lang="en-US" sz="2000" b="0" i="0" u="none" strike="noStrike" baseline="0" dirty="0" smtClean="0">
                <a:latin typeface="Consolas"/>
              </a:rPr>
              <a:t>(Array(a1,a2,a3), {</a:t>
            </a:r>
          </a:p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</a:t>
            </a:r>
            <a:r>
              <a:rPr lang="en-US" sz="2000" b="0" i="0" u="none" strike="noStrike" baseline="0" dirty="0" smtClean="0">
                <a:latin typeface="Consolas"/>
              </a:rPr>
              <a:t>x: Array[</a:t>
            </a:r>
            <a:r>
              <a:rPr lang="en-US" sz="2000" b="0" i="0" u="none" strike="noStrike" baseline="0" dirty="0" err="1" smtClean="0">
                <a:latin typeface="Consolas"/>
              </a:rPr>
              <a:t>Int</a:t>
            </a:r>
            <a:r>
              <a:rPr lang="en-US" sz="2000" b="0" i="0" u="none" strike="noStrike" baseline="0" dirty="0" smtClean="0">
                <a:latin typeface="Consolas"/>
              </a:rPr>
              <a:t>] =&gt; </a:t>
            </a:r>
          </a:p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 </a:t>
            </a:r>
            <a:r>
              <a:rPr lang="en-US" sz="2000" dirty="0" err="1" smtClean="0">
                <a:latin typeface="Consolas"/>
              </a:rPr>
              <a:t>noBounds</a:t>
            </a:r>
            <a:r>
              <a:rPr lang="en-US" sz="2000" b="0" i="0" u="none" strike="noStrike" baseline="0" dirty="0" smtClean="0">
                <a:latin typeface="Consolas"/>
              </a:rPr>
              <a:t> {</a:t>
            </a:r>
            <a:r>
              <a:rPr lang="en-US" sz="2000" b="0" i="0" u="none" strike="noStrike" baseline="0" dirty="0" err="1" smtClean="0">
                <a:latin typeface="Consolas"/>
              </a:rPr>
              <a:t>x.map</a:t>
            </a:r>
            <a:r>
              <a:rPr lang="en-US" sz="2000" b="0" i="0" u="none" strike="noStrike" baseline="0" dirty="0" smtClean="0">
                <a:latin typeface="Consolas"/>
              </a:rPr>
              <a:t>(_ + </a:t>
            </a:r>
            <a:r>
              <a:rPr lang="en-US" sz="2000" b="0" i="0" u="none" strike="noStrike" baseline="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)}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})</a:t>
            </a:r>
            <a:b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7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4" y="304800"/>
            <a:ext cx="8915401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High-Performance</a:t>
            </a:r>
            <a:r>
              <a:rPr lang="en-US" dirty="0" smtClean="0"/>
              <a:t> and Predictable =&gt; JVM</a:t>
            </a:r>
            <a:endParaRPr lang="en-US" dirty="0"/>
          </a:p>
        </p:txBody>
      </p:sp>
      <p:pic>
        <p:nvPicPr>
          <p:cNvPr id="1026" name="Picture 2" descr="http://images02.olx.com.pk/ui/8/94/23/1365934353_501789123_3-All-types-of-surgical-Instruments-Health-Beau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" y="2667437"/>
            <a:ext cx="3725727" cy="2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01799" y="1572282"/>
            <a:ext cx="3895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Programming the JVM</a:t>
            </a:r>
            <a:endParaRPr lang="en-US" dirty="0"/>
          </a:p>
        </p:txBody>
      </p:sp>
      <p:pic>
        <p:nvPicPr>
          <p:cNvPr id="1030" name="Picture 6" descr="http://images.doityourself.com/sequoia-images/450x300/428/how-to-buy-power-tools-4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95" y="245801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87153" y="5486399"/>
            <a:ext cx="6924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Both High-Performance and Productivity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72282"/>
            <a:ext cx="8510245" cy="3990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smtClean="0"/>
              <a:t>Combine Staging with Dynamic </a:t>
            </a:r>
            <a:r>
              <a:rPr lang="en-US" dirty="0" smtClean="0"/>
              <a:t>Scopes to do </a:t>
            </a:r>
            <a:r>
              <a:rPr lang="en-US" dirty="0" err="1" smtClean="0"/>
              <a:t>vectorization</a:t>
            </a:r>
            <a:r>
              <a:rPr lang="en-US" dirty="0" smtClean="0"/>
              <a:t> where it would not be possible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53759"/>
            <a:ext cx="5987537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smtClean="0"/>
              <a:t>Combine Staging with Dynamic </a:t>
            </a:r>
            <a:r>
              <a:rPr lang="en-US" dirty="0" smtClean="0"/>
              <a:t>Scopes to do </a:t>
            </a:r>
            <a:r>
              <a:rPr lang="en-US" dirty="0" err="1" smtClean="0"/>
              <a:t>vectorization</a:t>
            </a:r>
            <a:r>
              <a:rPr lang="en-US" dirty="0" smtClean="0"/>
              <a:t> where it would not be possible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53759"/>
            <a:ext cx="5987537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vectorize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smtClean="0"/>
              <a:t>Combine Staging with Dynamic </a:t>
            </a:r>
            <a:r>
              <a:rPr lang="en-US" dirty="0" smtClean="0"/>
              <a:t>Scopes to do </a:t>
            </a:r>
            <a:r>
              <a:rPr lang="en-US" dirty="0" err="1" smtClean="0"/>
              <a:t>vectorization</a:t>
            </a:r>
            <a:r>
              <a:rPr lang="en-US" dirty="0" smtClean="0"/>
              <a:t> where it would not be possible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53759"/>
            <a:ext cx="5987537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vectorize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unroll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x_col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mu_col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it 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of reduction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V</a:t>
            </a:r>
            <a:r>
              <a:rPr lang="en-US" dirty="0" err="1" smtClean="0"/>
              <a:t>ectorization</a:t>
            </a:r>
            <a:r>
              <a:rPr lang="en-US" dirty="0" smtClean="0"/>
              <a:t> of </a:t>
            </a:r>
            <a:r>
              <a:rPr lang="en-US" dirty="0" err="1" smtClean="0"/>
              <a:t>strided</a:t>
            </a:r>
            <a:r>
              <a:rPr lang="en-US" dirty="0" smtClean="0"/>
              <a:t> access patterns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</a:t>
            </a:r>
            <a:r>
              <a:rPr lang="en-US" dirty="0" smtClean="0"/>
              <a:t>of: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onditionals 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Shift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methods are </a:t>
            </a:r>
            <a:r>
              <a:rPr lang="en-US" dirty="0" err="1" smtClean="0"/>
              <a:t>inlined</a:t>
            </a:r>
            <a:r>
              <a:rPr lang="en-US" dirty="0" smtClean="0"/>
              <a:t> </a:t>
            </a:r>
            <a:r>
              <a:rPr lang="en-US" dirty="0" err="1" smtClean="0"/>
              <a:t>deopt</a:t>
            </a:r>
            <a:r>
              <a:rPr lang="en-US" dirty="0" smtClean="0"/>
              <a:t>. </a:t>
            </a:r>
            <a:r>
              <a:rPr lang="en-US" dirty="0"/>
              <a:t>n</a:t>
            </a:r>
            <a:r>
              <a:rPr lang="en-US" dirty="0" smtClean="0"/>
              <a:t>odes are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bytecode</a:t>
            </a:r>
            <a:r>
              <a:rPr lang="en-US" dirty="0" smtClean="0"/>
              <a:t> to interpret</a:t>
            </a:r>
          </a:p>
          <a:p>
            <a:pPr lvl="1"/>
            <a:r>
              <a:rPr lang="en-US" dirty="0" smtClean="0"/>
              <a:t>Possible solution (recompile the whole program from scratch)</a:t>
            </a:r>
          </a:p>
          <a:p>
            <a:r>
              <a:rPr lang="en-US" dirty="0" smtClean="0"/>
              <a:t>Method are not </a:t>
            </a:r>
            <a:r>
              <a:rPr lang="en-US" dirty="0" err="1" smtClean="0"/>
              <a:t>inlined</a:t>
            </a:r>
            <a:endParaRPr lang="en-US" dirty="0" smtClean="0"/>
          </a:p>
          <a:p>
            <a:pPr lvl="1"/>
            <a:r>
              <a:rPr lang="en-US" dirty="0" err="1" smtClean="0"/>
              <a:t>HotSpot</a:t>
            </a:r>
            <a:r>
              <a:rPr lang="en-US" dirty="0" smtClean="0"/>
              <a:t> requires </a:t>
            </a:r>
            <a:r>
              <a:rPr lang="en-US" dirty="0" err="1" smtClean="0"/>
              <a:t>bytecode</a:t>
            </a:r>
            <a:r>
              <a:rPr lang="en-US" dirty="0" smtClean="0"/>
              <a:t> for all method calls</a:t>
            </a:r>
          </a:p>
          <a:p>
            <a:pPr lvl="1"/>
            <a:r>
              <a:rPr lang="en-US" dirty="0" smtClean="0"/>
              <a:t>We generate a </a:t>
            </a:r>
            <a:r>
              <a:rPr lang="en-US" dirty="0" err="1" smtClean="0"/>
              <a:t>bytecode</a:t>
            </a:r>
            <a:r>
              <a:rPr lang="en-US" dirty="0" smtClean="0"/>
              <a:t> stub with all method calls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32409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53745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6136510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0029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0435" y="46887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Compiler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2514600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1469022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470951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1981200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002422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004351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048000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4761535" y="3738622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>
          <a:xfrm flipH="1">
            <a:off x="4761535" y="45006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78414" y="51864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762500" y="5872222"/>
            <a:ext cx="18327" cy="26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32409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53745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6136510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002911"/>
            <a:ext cx="2362200" cy="4977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0435" y="4688711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 Compiler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2514600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1469022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470951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1981200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002422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004351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048000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4761535" y="3738622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0"/>
          </p:cNvCxnSpPr>
          <p:nvPr/>
        </p:nvCxnSpPr>
        <p:spPr>
          <a:xfrm flipH="1">
            <a:off x="4761535" y="45006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78414" y="5186422"/>
            <a:ext cx="965" cy="188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 flipH="1">
            <a:off x="4762500" y="5872222"/>
            <a:ext cx="18327" cy="26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000" y="3870766"/>
            <a:ext cx="5715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>
                <a:solidFill>
                  <a:srgbClr val="FF0000"/>
                </a:solidFill>
              </a:rPr>
              <a:t> Compiles 0.5+ s     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Bytcode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coarse-grained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JVM warm-up required 0.5+ s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Lancet -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46284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0435" y="4139395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Lancet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4038" y="4903323"/>
            <a:ext cx="2362200" cy="4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Graal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38" y="3413084"/>
            <a:ext cx="23622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4038" y="2367506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369435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2095500" y="2879684"/>
            <a:ext cx="2651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>
            <a:off x="4745138" y="2900906"/>
            <a:ext cx="0" cy="51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 flipH="1">
            <a:off x="4745138" y="2902835"/>
            <a:ext cx="2608162" cy="51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5" idx="0"/>
          </p:cNvCxnSpPr>
          <p:nvPr/>
        </p:nvCxnSpPr>
        <p:spPr>
          <a:xfrm>
            <a:off x="4745138" y="3946484"/>
            <a:ext cx="16397" cy="19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4761535" y="4637106"/>
            <a:ext cx="965" cy="264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Predictable High-Performance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 err="1" smtClean="0"/>
              <a:t>Graal</a:t>
            </a:r>
            <a:r>
              <a:rPr lang="en-US" dirty="0" smtClean="0"/>
              <a:t> IR directly from LMS</a:t>
            </a:r>
          </a:p>
          <a:p>
            <a:pPr lvl="1"/>
            <a:r>
              <a:rPr lang="en-US" dirty="0" err="1" smtClean="0"/>
              <a:t>Arithmetics</a:t>
            </a:r>
            <a:r>
              <a:rPr lang="en-US" dirty="0" smtClean="0"/>
              <a:t>, </a:t>
            </a:r>
            <a:r>
              <a:rPr lang="en-US" dirty="0" smtClean="0"/>
              <a:t>loops, and </a:t>
            </a:r>
            <a:r>
              <a:rPr lang="en-US" dirty="0" smtClean="0"/>
              <a:t>conditionals</a:t>
            </a:r>
            <a:endParaRPr lang="en-US" dirty="0" smtClean="0"/>
          </a:p>
          <a:p>
            <a:pPr lvl="1"/>
            <a:r>
              <a:rPr lang="en-US" dirty="0" smtClean="0"/>
              <a:t>Other LMS abstractions are </a:t>
            </a:r>
            <a:r>
              <a:rPr lang="en-US" dirty="0" smtClean="0"/>
              <a:t>expressed </a:t>
            </a:r>
            <a:r>
              <a:rPr lang="en-US" dirty="0" smtClean="0"/>
              <a:t>through basic operations</a:t>
            </a:r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Vectorization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smtClean="0"/>
              <a:t>abstractions for </a:t>
            </a:r>
            <a:r>
              <a:rPr lang="en-US" dirty="0" smtClean="0"/>
              <a:t>fine-grain </a:t>
            </a:r>
            <a:r>
              <a:rPr lang="en-US" dirty="0" smtClean="0"/>
              <a:t>control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3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</a:t>
            </a:r>
            <a:r>
              <a:rPr lang="en-US" dirty="0" err="1" smtClean="0"/>
              <a:t>Graal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Support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Truffle </a:t>
            </a:r>
            <a:r>
              <a:rPr lang="en-US" dirty="0" smtClean="0">
                <a:solidFill>
                  <a:srgbClr val="FF0000"/>
                </a:solidFill>
              </a:rPr>
              <a:t>(aimed for dynamic languages)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Snippet DSL </a:t>
            </a:r>
            <a:r>
              <a:rPr lang="en-US" dirty="0" smtClean="0">
                <a:solidFill>
                  <a:srgbClr val="FF0000"/>
                </a:solidFill>
              </a:rPr>
              <a:t>(Java based)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(no control)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High-level </a:t>
            </a:r>
            <a:r>
              <a:rPr lang="en-US" dirty="0" smtClean="0"/>
              <a:t>IR (HIR)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749</Words>
  <Application>Microsoft Office PowerPoint</Application>
  <PresentationFormat>On-screen Show (4:3)</PresentationFormat>
  <Paragraphs>295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Dynamic Scopes for Vectorization on the JVM</vt:lpstr>
      <vt:lpstr>High-Performance and Predictable =&gt; C</vt:lpstr>
      <vt:lpstr>High-Performance and Predictable =&gt; JVM</vt:lpstr>
      <vt:lpstr>Project Lancet</vt:lpstr>
      <vt:lpstr>Project Lancet</vt:lpstr>
      <vt:lpstr>Project Lancet - Solution</vt:lpstr>
      <vt:lpstr>Predictable High-Performance on the JVM</vt:lpstr>
      <vt:lpstr>Outline</vt:lpstr>
      <vt:lpstr>Interfacing Options</vt:lpstr>
      <vt:lpstr>Building the HIR</vt:lpstr>
      <vt:lpstr>DSL for Generating HIR</vt:lpstr>
      <vt:lpstr>Graal DSL in Practice</vt:lpstr>
      <vt:lpstr>Large subset of Lancet functionality</vt:lpstr>
      <vt:lpstr>Compilation Time</vt:lpstr>
      <vt:lpstr>Summary</vt:lpstr>
      <vt:lpstr>Takeaway</vt:lpstr>
      <vt:lpstr>Outline</vt:lpstr>
      <vt:lpstr>Graal Vectorization</vt:lpstr>
      <vt:lpstr>Vector Map</vt:lpstr>
      <vt:lpstr>Provide Lancet Equivalents</vt:lpstr>
      <vt:lpstr>Performance</vt:lpstr>
      <vt:lpstr>Outline</vt:lpstr>
      <vt:lpstr>Parallelization is Hard</vt:lpstr>
      <vt:lpstr>Dynamic Scopes</vt:lpstr>
      <vt:lpstr>Dynamic Scoping for Fine Grain Control</vt:lpstr>
      <vt:lpstr>Unrolling Loops</vt:lpstr>
      <vt:lpstr>Omit Bound Checks</vt:lpstr>
      <vt:lpstr>Vectorize Constants</vt:lpstr>
      <vt:lpstr>Example</vt:lpstr>
      <vt:lpstr>Future Work</vt:lpstr>
      <vt:lpstr>Future Work</vt:lpstr>
      <vt:lpstr>Future Work</vt:lpstr>
      <vt:lpstr>We want it all!</vt:lpstr>
      <vt:lpstr>Thanks!</vt:lpstr>
      <vt:lpstr>Deoptimization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Abstractions for Parallelism</dc:title>
  <dc:creator>vjovanovic</dc:creator>
  <cp:lastModifiedBy>vjovanovic</cp:lastModifiedBy>
  <cp:revision>76</cp:revision>
  <dcterms:created xsi:type="dcterms:W3CDTF">2013-05-29T18:02:27Z</dcterms:created>
  <dcterms:modified xsi:type="dcterms:W3CDTF">2013-09-20T17:11:02Z</dcterms:modified>
</cp:coreProperties>
</file>