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302" r:id="rId4"/>
    <p:sldId id="303" r:id="rId5"/>
    <p:sldId id="304" r:id="rId6"/>
    <p:sldId id="259" r:id="rId7"/>
    <p:sldId id="305" r:id="rId8"/>
    <p:sldId id="321" r:id="rId9"/>
    <p:sldId id="293" r:id="rId10"/>
    <p:sldId id="260" r:id="rId11"/>
    <p:sldId id="261" r:id="rId12"/>
    <p:sldId id="299" r:id="rId13"/>
    <p:sldId id="308" r:id="rId14"/>
    <p:sldId id="262" r:id="rId15"/>
    <p:sldId id="264" r:id="rId16"/>
    <p:sldId id="265" r:id="rId17"/>
    <p:sldId id="290" r:id="rId18"/>
    <p:sldId id="268" r:id="rId19"/>
    <p:sldId id="269" r:id="rId20"/>
    <p:sldId id="271" r:id="rId21"/>
    <p:sldId id="266" r:id="rId22"/>
    <p:sldId id="272" r:id="rId23"/>
    <p:sldId id="320" r:id="rId24"/>
    <p:sldId id="314" r:id="rId25"/>
    <p:sldId id="315" r:id="rId26"/>
    <p:sldId id="322" r:id="rId27"/>
    <p:sldId id="317" r:id="rId28"/>
    <p:sldId id="318" r:id="rId29"/>
    <p:sldId id="319" r:id="rId30"/>
    <p:sldId id="323" r:id="rId31"/>
    <p:sldId id="307" r:id="rId32"/>
    <p:sldId id="276" r:id="rId33"/>
    <p:sldId id="277" r:id="rId34"/>
    <p:sldId id="309" r:id="rId35"/>
    <p:sldId id="310" r:id="rId36"/>
    <p:sldId id="311" r:id="rId37"/>
    <p:sldId id="313" r:id="rId38"/>
    <p:sldId id="280" r:id="rId39"/>
    <p:sldId id="281" r:id="rId40"/>
    <p:sldId id="282" r:id="rId41"/>
    <p:sldId id="283" r:id="rId42"/>
    <p:sldId id="284" r:id="rId43"/>
    <p:sldId id="326" r:id="rId44"/>
    <p:sldId id="289" r:id="rId45"/>
    <p:sldId id="324" r:id="rId46"/>
    <p:sldId id="285" r:id="rId47"/>
    <p:sldId id="286" r:id="rId48"/>
    <p:sldId id="325" r:id="rId49"/>
    <p:sldId id="28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453F7-C17A-460C-8369-0A1726197515}">
          <p14:sldIdLst>
            <p14:sldId id="256"/>
            <p14:sldId id="258"/>
            <p14:sldId id="302"/>
            <p14:sldId id="303"/>
            <p14:sldId id="304"/>
            <p14:sldId id="259"/>
            <p14:sldId id="305"/>
            <p14:sldId id="321"/>
            <p14:sldId id="293"/>
            <p14:sldId id="260"/>
            <p14:sldId id="261"/>
            <p14:sldId id="299"/>
            <p14:sldId id="308"/>
            <p14:sldId id="262"/>
          </p14:sldIdLst>
        </p14:section>
        <p14:section name="Scala Features" id="{939509AB-40CF-46DC-8292-AB6161381E97}">
          <p14:sldIdLst>
            <p14:sldId id="264"/>
            <p14:sldId id="265"/>
            <p14:sldId id="290"/>
            <p14:sldId id="268"/>
            <p14:sldId id="269"/>
            <p14:sldId id="271"/>
            <p14:sldId id="266"/>
            <p14:sldId id="272"/>
            <p14:sldId id="320"/>
            <p14:sldId id="314"/>
            <p14:sldId id="315"/>
            <p14:sldId id="322"/>
            <p14:sldId id="317"/>
            <p14:sldId id="318"/>
            <p14:sldId id="319"/>
            <p14:sldId id="323"/>
            <p14:sldId id="307"/>
            <p14:sldId id="276"/>
            <p14:sldId id="277"/>
            <p14:sldId id="309"/>
            <p14:sldId id="310"/>
            <p14:sldId id="311"/>
            <p14:sldId id="313"/>
          </p14:sldIdLst>
        </p14:section>
        <p14:section name="DSLs LMS" id="{85D5E123-E4DE-469E-9E92-6E55BF49F285}">
          <p14:sldIdLst>
            <p14:sldId id="280"/>
            <p14:sldId id="281"/>
            <p14:sldId id="282"/>
            <p14:sldId id="283"/>
            <p14:sldId id="284"/>
            <p14:sldId id="326"/>
            <p14:sldId id="289"/>
            <p14:sldId id="324"/>
            <p14:sldId id="285"/>
            <p14:sldId id="286"/>
            <p14:sldId id="325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89" autoAdjust="0"/>
    <p:restoredTop sz="94660"/>
  </p:normalViewPr>
  <p:slideViewPr>
    <p:cSldViewPr>
      <p:cViewPr>
        <p:scale>
          <a:sx n="75" d="100"/>
          <a:sy n="75" d="100"/>
        </p:scale>
        <p:origin x="-859" y="-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esktop\desk\bigdata2012\bigdata2012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sujeeth:Dropbox:Research:ppl:delite:data:pact2012: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TPCH!$C$38</c:f>
              <c:strCache>
                <c:ptCount val="1"/>
                <c:pt idx="0">
                  <c:v>Naïve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4.0971786712501648E-3"/>
                  <c:y val="-1.3560804899387577E-3"/>
                </c:manualLayout>
              </c:layout>
              <c:tx>
                <c:strRef>
                  <c:f>TPCH!$I$39</c:f>
                  <c:strCache>
                    <c:ptCount val="1"/>
                    <c:pt idx="0">
                      <c:v>840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4.097017371353655E-3"/>
                  <c:y val="2.3476232137649459E-3"/>
                </c:manualLayout>
              </c:layout>
              <c:tx>
                <c:strRef>
                  <c:f>TPCH!$I$40</c:f>
                  <c:strCache>
                    <c:ptCount val="1"/>
                    <c:pt idx="0">
                      <c:v>931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166226640548988E-3"/>
                  <c:y val="-3.625307417409851E-2"/>
                </c:manualLayout>
              </c:layout>
              <c:tx>
                <c:strRef>
                  <c:f>TPCH!$I$40</c:f>
                  <c:strCache>
                    <c:ptCount val="1"/>
                    <c:pt idx="0">
                      <c:v>931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TPCH!$C$39:$C$40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TPCH!$D$38</c:f>
              <c:strCache>
                <c:ptCount val="1"/>
                <c:pt idx="0">
                  <c:v>Opt. Split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TPCH!$D$39:$D$40</c:f>
              <c:numCache>
                <c:formatCode>General</c:formatCode>
                <c:ptCount val="2"/>
                <c:pt idx="0">
                  <c:v>0.8310834143727549</c:v>
                </c:pt>
                <c:pt idx="1">
                  <c:v>0.90904567048656226</c:v>
                </c:pt>
              </c:numCache>
            </c:numRef>
          </c:val>
        </c:ser>
        <c:ser>
          <c:idx val="2"/>
          <c:order val="2"/>
          <c:tx>
            <c:strRef>
              <c:f>TPCH!$E$38</c:f>
              <c:strCache>
                <c:ptCount val="1"/>
                <c:pt idx="0">
                  <c:v>Projection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TPCH!$E$39:$E$40</c:f>
              <c:numCache>
                <c:formatCode>General</c:formatCode>
                <c:ptCount val="2"/>
                <c:pt idx="0">
                  <c:v>0.76819417706948223</c:v>
                </c:pt>
                <c:pt idx="1">
                  <c:v>0.73926258471254125</c:v>
                </c:pt>
              </c:numCache>
            </c:numRef>
          </c:val>
        </c:ser>
        <c:ser>
          <c:idx val="3"/>
          <c:order val="3"/>
          <c:tx>
            <c:strRef>
              <c:f>TPCH!$F$38</c:f>
              <c:strCache>
                <c:ptCount val="1"/>
                <c:pt idx="0">
                  <c:v>Fusion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TPCH!$F$39:$F$40</c:f>
              <c:numCache>
                <c:formatCode>General</c:formatCode>
                <c:ptCount val="2"/>
                <c:pt idx="0">
                  <c:v>0.7571278305912239</c:v>
                </c:pt>
                <c:pt idx="1">
                  <c:v>0.87861896630114522</c:v>
                </c:pt>
              </c:numCache>
            </c:numRef>
          </c:val>
        </c:ser>
        <c:ser>
          <c:idx val="4"/>
          <c:order val="4"/>
          <c:tx>
            <c:strRef>
              <c:f>TPCH!$G$38</c:f>
              <c:strCache>
                <c:ptCount val="1"/>
                <c:pt idx="0">
                  <c:v>Combined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TPCH!$G$39:$G$40</c:f>
              <c:numCache>
                <c:formatCode>General</c:formatCode>
                <c:ptCount val="2"/>
                <c:pt idx="0">
                  <c:v>0.44228868557365991</c:v>
                </c:pt>
                <c:pt idx="1">
                  <c:v>0.57223970471884211</c:v>
                </c:pt>
              </c:numCache>
            </c:numRef>
          </c:val>
        </c:ser>
        <c:ser>
          <c:idx val="5"/>
          <c:order val="5"/>
          <c:tx>
            <c:strRef>
              <c:f>TPCH!$H$38</c:f>
              <c:strCache>
                <c:ptCount val="1"/>
                <c:pt idx="0">
                  <c:v>Hand Opt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TPCH!$H$39:$H$40</c:f>
              <c:numCache>
                <c:formatCode>General</c:formatCode>
                <c:ptCount val="2"/>
                <c:pt idx="0">
                  <c:v>0.42153730128803069</c:v>
                </c:pt>
                <c:pt idx="1">
                  <c:v>0.57223970471884211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684800"/>
        <c:axId val="102256000"/>
      </c:barChart>
      <c:catAx>
        <c:axId val="8468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2256000"/>
        <c:crosses val="autoZero"/>
        <c:auto val="1"/>
        <c:lblAlgn val="ctr"/>
        <c:lblOffset val="100"/>
        <c:noMultiLvlLbl val="0"/>
      </c:catAx>
      <c:valAx>
        <c:axId val="102256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Execution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684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612095685679404"/>
          <c:y val="0.14971070282881307"/>
          <c:w val="0.1849642043269665"/>
          <c:h val="0.56299212598425197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k-means</a:t>
            </a:r>
          </a:p>
        </c:rich>
      </c:tx>
      <c:layout>
        <c:manualLayout>
          <c:xMode val="edge"/>
          <c:yMode val="edge"/>
          <c:x val="0.65086052042972498"/>
          <c:y val="6.867140586714179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2128671366294"/>
          <c:y val="5.1400554097404502E-2"/>
          <c:w val="0.75586170719933798"/>
          <c:h val="0.78288266589907296"/>
        </c:manualLayout>
      </c:layout>
      <c:barChart>
        <c:barDir val="col"/>
        <c:grouping val="clustered"/>
        <c:varyColors val="0"/>
        <c:ser>
          <c:idx val="0"/>
          <c:order val="0"/>
          <c:tx>
            <c:v>OptiML</c:v>
          </c:tx>
          <c:invertIfNegative val="0"/>
          <c:cat>
            <c:strLit>
              <c:ptCount val="5"/>
              <c:pt idx="0">
                <c:v>_x0005_1 CPU</c:v>
              </c:pt>
              <c:pt idx="1">
                <c:v>_x0005_2 CPU</c:v>
              </c:pt>
              <c:pt idx="2">
                <c:v>_x0005_4 CPU</c:v>
              </c:pt>
              <c:pt idx="3">
                <c:v>_x0005_8 CPU</c:v>
              </c:pt>
              <c:pt idx="4">
                <c:v>_x0004_ GPU</c:v>
              </c:pt>
            </c:strLit>
          </c:cat>
          <c:val>
            <c:numRef>
              <c:f>OptiML!$A$11:$E$11</c:f>
              <c:numCache>
                <c:formatCode>General</c:formatCode>
                <c:ptCount val="5"/>
                <c:pt idx="0">
                  <c:v>1</c:v>
                </c:pt>
                <c:pt idx="1">
                  <c:v>0.51691441200584598</c:v>
                </c:pt>
                <c:pt idx="2">
                  <c:v>0.27608455423662298</c:v>
                </c:pt>
                <c:pt idx="3">
                  <c:v>0.19473853063843399</c:v>
                </c:pt>
                <c:pt idx="4">
                  <c:v>9.3893701208426897E-2</c:v>
                </c:pt>
              </c:numCache>
            </c:numRef>
          </c:val>
        </c:ser>
        <c:ser>
          <c:idx val="1"/>
          <c:order val="1"/>
          <c:tx>
            <c:v>C++</c:v>
          </c:tx>
          <c:invertIfNegative val="0"/>
          <c:dLbls>
            <c:dLbl>
              <c:idx val="0"/>
              <c:delete val="1"/>
            </c:dLbl>
            <c:dLbl>
              <c:idx val="1"/>
              <c:layout>
                <c:manualLayout>
                  <c:x val="-2.9024933636888899E-2"/>
                  <c:y val="4.629629629629630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4187444697407402E-2"/>
                  <c:y val="4.629629629629630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9349955757925998E-2"/>
                  <c:y val="4.629629629629630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5"/>
              <c:pt idx="0">
                <c:v>_x0005_1 CPU</c:v>
              </c:pt>
              <c:pt idx="1">
                <c:v>_x0005_2 CPU</c:v>
              </c:pt>
              <c:pt idx="2">
                <c:v>_x0005_4 CPU</c:v>
              </c:pt>
              <c:pt idx="3">
                <c:v>_x0005_8 CPU</c:v>
              </c:pt>
              <c:pt idx="4">
                <c:v>_x0004_ GPU</c:v>
              </c:pt>
            </c:strLit>
          </c:cat>
          <c:val>
            <c:numRef>
              <c:f>OptiML!$F$11</c:f>
              <c:numCache>
                <c:formatCode>General</c:formatCode>
                <c:ptCount val="1"/>
                <c:pt idx="0">
                  <c:v>0.61567390296937896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126720"/>
        <c:axId val="79753728"/>
      </c:barChart>
      <c:catAx>
        <c:axId val="84126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wrap="none">
            <a:noAutofit/>
          </a:bodyPr>
          <a:lstStyle/>
          <a:p>
            <a:pPr>
              <a:defRPr sz="1600" baseline="0">
                <a:latin typeface="+mn-lt"/>
              </a:defRPr>
            </a:pPr>
            <a:endParaRPr lang="en-US"/>
          </a:p>
        </c:txPr>
        <c:crossAx val="7975372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79753728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126720"/>
        <c:crosses val="autoZero"/>
        <c:crossBetween val="between"/>
        <c:majorUnit val="0.2"/>
      </c:valAx>
    </c:plotArea>
    <c:legend>
      <c:legendPos val="tr"/>
      <c:layout>
        <c:manualLayout>
          <c:xMode val="edge"/>
          <c:yMode val="edge"/>
          <c:x val="0.671119362803135"/>
          <c:y val="0.193676241149354"/>
          <c:w val="0.230684932333277"/>
          <c:h val="0.27074460481664903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4ABD-3561-4E8C-90C0-024E84D513D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4914-5809-49A1-9C09-C849414D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what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multiparameter</a:t>
            </a:r>
            <a:r>
              <a:rPr lang="en-US" baseline="0" dirty="0" smtClean="0"/>
              <a:t> methods. What does the style guide say?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84914-5809-49A1-9C09-C849414DD5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DE9-03A4-4427-873A-34C035745ADA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436-6CF4-4F6B-8820-BA2DAF2C3710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741-E674-470A-9224-951BBF254B41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F28D-5B5E-449A-BA29-D6A32AED7F16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5D9-5F33-40BE-B4B5-03A619C97ADF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C89-80F7-4E99-8849-4C3ECDB12AAE}" type="datetime1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9DAC-4E41-4AA6-BC74-DF71BC49778F}" type="datetime1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FD0-40EB-4A08-943A-6254AFB63615}" type="datetime1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E3E3-4EBD-490C-931F-F91E8E1C83B7}" type="datetime1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8A6-04A7-4707-AD6C-4605CB1BC9BA}" type="datetime1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EAE-E059-454A-B7AE-92AE05331780}" type="datetime1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1E8-30AC-499A-A515-10B30E0F652E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Rockwell" pitchFamily="18" charset="0"/>
              </a:rPr>
              <a:t>High-performance DSLs Embedded in </a:t>
            </a:r>
            <a:r>
              <a:rPr lang="en-US" sz="4800" dirty="0" err="1" smtClean="0">
                <a:latin typeface="Rockwell" pitchFamily="18" charset="0"/>
              </a:rPr>
              <a:t>Scala</a:t>
            </a:r>
            <a:endParaRPr lang="en-US" sz="4800" dirty="0">
              <a:latin typeface="Rockwell" pitchFamily="18" charset="0"/>
            </a:endParaRPr>
          </a:p>
        </p:txBody>
      </p:sp>
      <p:pic>
        <p:nvPicPr>
          <p:cNvPr id="1026" name="Picture 2" descr="http://www2.scala-lang.org:8888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" y="4942849"/>
            <a:ext cx="1143000" cy="1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jovanovic\Downloads\EPFL_LOG_RVB-96 (2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5218388"/>
            <a:ext cx="2347865" cy="11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p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3400" y="5218386"/>
            <a:ext cx="2987134" cy="113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U_BlockStree_2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28794" y="5155098"/>
            <a:ext cx="1259206" cy="12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90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Using External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Requires additional tool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Compile-time </a:t>
            </a:r>
            <a:r>
              <a:rPr lang="en-US" dirty="0">
                <a:latin typeface="Rockwell" pitchFamily="18" charset="0"/>
              </a:rPr>
              <a:t>type </a:t>
            </a:r>
            <a:r>
              <a:rPr lang="en-US" dirty="0" smtClean="0">
                <a:latin typeface="Rockwell" pitchFamily="18" charset="0"/>
              </a:rPr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Boilerplate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Lack of modularity</a:t>
            </a: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Mismatch between DSLs and the host language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QL Embedded in Java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Candidate.name,Candidate.phone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(Candidate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(Jobs)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Candidate.company.eq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Jobs.company.eq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)))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.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Candidate.id.eq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AppliesToJobs.cid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AppliesToJobs.jid.eq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(Jobs.id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266188"/>
            <a:ext cx="8229600" cy="2514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X Not </a:t>
            </a:r>
            <a:r>
              <a:rPr lang="en-US" dirty="0" smtClean="0">
                <a:latin typeface="Rockwell" pitchFamily="18" charset="0"/>
              </a:rPr>
              <a:t>very concise 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The dot notation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Table names repeated several times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No operators (e.g. `</a:t>
            </a:r>
            <a:r>
              <a:rPr lang="en-US" dirty="0" err="1" smtClean="0">
                <a:latin typeface="Rockwell" pitchFamily="18" charset="0"/>
              </a:rPr>
              <a:t>eq</a:t>
            </a:r>
            <a:r>
              <a:rPr lang="en-US" dirty="0" smtClean="0">
                <a:latin typeface="Rockwell" pitchFamily="18" charset="0"/>
              </a:rPr>
              <a:t>` used for `=`)</a:t>
            </a:r>
          </a:p>
        </p:txBody>
      </p:sp>
    </p:spTree>
    <p:extLst>
      <p:ext uri="{BB962C8B-B14F-4D97-AF65-F5344CB8AC3E}">
        <p14:creationId xmlns:p14="http://schemas.microsoft.com/office/powerpoint/2010/main" val="18376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Why </a:t>
            </a:r>
            <a:r>
              <a:rPr lang="en-US" dirty="0" smtClean="0">
                <a:latin typeface="Rockwell" pitchFamily="18" charset="0"/>
              </a:rPr>
              <a:t>Couldn’t we Write? 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4830" y="1371600"/>
            <a:ext cx="8195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from(Candidates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Jobs)((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c,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j) =&gt;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&amp;&amp;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c.id      ==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atj.cid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&amp;&amp;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atj.jid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==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j.id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&amp;&amp;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j.company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compute(c.name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c.email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Good DSLs (TODO image)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Flexible syntax (ad-hoc compiler and tool chain)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Compiled at run-time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Construct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Outline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Rockwell" pitchFamily="18" charset="0"/>
                <a:cs typeface="Gisha" pitchFamily="34" charset="-79"/>
              </a:rPr>
              <a:t>Scala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 for Embedded 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DSLs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Lightweight 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Modular 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Staging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High-Performance DSLs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	</a:t>
            </a: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Rockwell" pitchFamily="18" charset="0"/>
                <a:cs typeface="Gisha" pitchFamily="34" charset="-79"/>
              </a:rPr>
              <a:t>	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		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Gisha" pitchFamily="34" charset="-79"/>
              </a:rPr>
              <a:t>stay tuned…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  <a:cs typeface="Gisha" pitchFamily="34" charset="-79"/>
              </a:rPr>
              <a:t>Scala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 for Embedded DSLs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Flexible Method Invocation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User Defined Implicit 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Conversions</a:t>
            </a:r>
          </a:p>
          <a:p>
            <a:r>
              <a:rPr lang="en-US" dirty="0">
                <a:latin typeface="Rockwell" pitchFamily="18" charset="0"/>
                <a:cs typeface="Gisha" pitchFamily="34" charset="-79"/>
              </a:rPr>
              <a:t>Macros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Virtualization</a:t>
            </a: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Abstract Type Members</a:t>
            </a:r>
          </a:p>
          <a:p>
            <a:r>
              <a:rPr lang="en-US" dirty="0">
                <a:latin typeface="Rockwell" pitchFamily="18" charset="0"/>
                <a:cs typeface="Gisha" pitchFamily="34" charset="-79"/>
              </a:rPr>
              <a:t>Mix-In 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Composition</a:t>
            </a:r>
          </a:p>
          <a:p>
            <a:pPr marL="0" indent="0">
              <a:buNone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 smtClean="0">
                <a:latin typeface="Rockwell" pitchFamily="18" charset="0"/>
                <a:cs typeface="Gisha" pitchFamily="34" charset="-79"/>
              </a:rPr>
              <a:t>Symbolic Method Names</a:t>
            </a:r>
            <a:endParaRPr lang="en-US" sz="5000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36144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import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java.math.BigInteger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    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v.add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that.v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.+(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(that))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23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.+(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19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Infix Methods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366" y="21336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Dot and parenthesis can be omitted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927" y="3200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Methods are treated as left associative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388" y="37338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(((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6226" y="4800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Except Methods that end in 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a column (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:)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16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+: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+: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+: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==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Unary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787" y="17526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0080"/>
                </a:solidFill>
                <a:latin typeface="Monospaced"/>
                <a:ea typeface="DejaVu Sans" pitchFamily="34" charset="2"/>
                <a:cs typeface="DejaVu Sans" pitchFamily="34" charset="2"/>
              </a:rPr>
              <a:t>object </a:t>
            </a:r>
            <a:r>
              <a:rPr lang="en-US" sz="2600" dirty="0" err="1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 { </a:t>
            </a:r>
            <a:r>
              <a:rPr lang="en-US" sz="2600" i="1" dirty="0">
                <a:solidFill>
                  <a:srgbClr val="808080"/>
                </a:solidFill>
                <a:latin typeface="Monospaced"/>
                <a:ea typeface="DejaVu Sans" pitchFamily="34" charset="2"/>
                <a:cs typeface="DejaVu Sans" pitchFamily="34" charset="2"/>
              </a:rPr>
              <a:t>...</a:t>
            </a:r>
            <a:r>
              <a:rPr lang="en-US" sz="2600" dirty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 }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/>
            </a:r>
            <a:br>
              <a:rPr lang="en-US" sz="2600" dirty="0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</a:br>
            <a:r>
              <a:rPr lang="en-US" sz="2600" b="1" dirty="0">
                <a:solidFill>
                  <a:srgbClr val="000080"/>
                </a:solidFill>
                <a:latin typeface="Monospaced"/>
              </a:rPr>
              <a:t>class </a:t>
            </a:r>
            <a:r>
              <a:rPr lang="en-US" sz="2600" dirty="0" err="1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26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26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v: </a:t>
            </a:r>
            <a:r>
              <a:rPr lang="en-US" sz="2600" dirty="0" err="1">
                <a:solidFill>
                  <a:srgbClr val="000000"/>
                </a:solidFill>
                <a:latin typeface="Monospaced"/>
              </a:rPr>
              <a:t>BigInteger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{</a:t>
            </a:r>
          </a:p>
          <a:p>
            <a:r>
              <a:rPr lang="en-US" sz="2600" dirty="0">
                <a:solidFill>
                  <a:srgbClr val="000000"/>
                </a:solidFill>
                <a:latin typeface="Monospaced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 </a:t>
            </a:r>
            <a:r>
              <a:rPr lang="en-US" sz="2600" i="1" dirty="0">
                <a:solidFill>
                  <a:srgbClr val="808080"/>
                </a:solidFill>
                <a:latin typeface="Monospaced"/>
              </a:rPr>
              <a:t>// </a:t>
            </a:r>
            <a:r>
              <a:rPr lang="en-US" sz="2600" i="1" dirty="0" smtClean="0">
                <a:solidFill>
                  <a:srgbClr val="808080"/>
                </a:solidFill>
                <a:latin typeface="Monospaced"/>
              </a:rPr>
              <a:t>...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2600" b="1" dirty="0" err="1">
                <a:solidFill>
                  <a:srgbClr val="000080"/>
                </a:solidFill>
                <a:latin typeface="Monospaced"/>
              </a:rPr>
              <a:t>def</a:t>
            </a:r>
            <a:r>
              <a:rPr lang="en-US" sz="26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unary_-: </a:t>
            </a:r>
            <a:r>
              <a:rPr lang="en-US" sz="2600" dirty="0" err="1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2600" i="1" dirty="0" err="1" smtClean="0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  <a:ea typeface="DejaVu Sans" pitchFamily="34" charset="2"/>
                <a:cs typeface="DejaVu Sans" pitchFamily="34" charset="2"/>
              </a:rPr>
              <a:t>0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) – </a:t>
            </a:r>
            <a:r>
              <a:rPr lang="en-US" sz="2600" b="1" dirty="0" smtClean="0">
                <a:solidFill>
                  <a:srgbClr val="000080"/>
                </a:solidFill>
                <a:latin typeface="Monospaced"/>
              </a:rPr>
              <a:t>this</a:t>
            </a:r>
          </a:p>
          <a:p>
            <a:r>
              <a:rPr lang="en-US" sz="2600" i="1" dirty="0" smtClean="0">
                <a:solidFill>
                  <a:srgbClr val="808080"/>
                </a:solidFill>
                <a:latin typeface="Monospaced"/>
              </a:rPr>
              <a:t>  // ...</a:t>
            </a:r>
            <a:endParaRPr lang="en-US" sz="2600" b="1" dirty="0" smtClean="0">
              <a:solidFill>
                <a:srgbClr val="000080"/>
              </a:solidFill>
              <a:latin typeface="Monospaced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}</a:t>
            </a:r>
            <a:endParaRPr lang="en-US" sz="2600" dirty="0">
              <a:solidFill>
                <a:srgbClr val="000000"/>
              </a:solidFill>
              <a:latin typeface="Monospaced"/>
            </a:endParaRPr>
          </a:p>
          <a:p>
            <a:r>
              <a:rPr lang="en-US" sz="2600" dirty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</a:br>
            <a:r>
              <a:rPr lang="en-US" sz="2600" dirty="0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-(-</a:t>
            </a:r>
            <a:r>
              <a:rPr lang="en-US" sz="2600" i="1" dirty="0" err="1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BigInt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  <a:ea typeface="DejaVu Sans" pitchFamily="34" charset="2"/>
                <a:cs typeface="DejaVu Sans" pitchFamily="34" charset="2"/>
              </a:rPr>
              <a:t>23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) + -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  <a:ea typeface="DejaVu Sans" pitchFamily="34" charset="2"/>
                <a:cs typeface="DejaVu Sans" pitchFamily="34" charset="2"/>
              </a:rPr>
              <a:t>19)</a:t>
            </a:r>
            <a:endParaRPr lang="en-US" sz="2600" dirty="0">
              <a:solidFill>
                <a:srgbClr val="000000"/>
              </a:solidFill>
              <a:latin typeface="Monospaced"/>
              <a:ea typeface="DejaVu Sans" pitchFamily="34" charset="2"/>
              <a:cs typeface="DejaVu Sans" pitchFamily="34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Postfix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947" y="1676400"/>
            <a:ext cx="838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0080"/>
                </a:solidFill>
                <a:latin typeface="Monospaced"/>
              </a:rPr>
              <a:t>class </a:t>
            </a:r>
            <a:r>
              <a:rPr lang="en-US" sz="2600" dirty="0" err="1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26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26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v: </a:t>
            </a:r>
            <a:r>
              <a:rPr lang="en-US" sz="2600" dirty="0" err="1">
                <a:solidFill>
                  <a:srgbClr val="000000"/>
                </a:solidFill>
                <a:latin typeface="Monospaced"/>
              </a:rPr>
              <a:t>BigInteger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{</a:t>
            </a:r>
          </a:p>
          <a:p>
            <a:r>
              <a:rPr lang="en-US" sz="2600" dirty="0">
                <a:solidFill>
                  <a:srgbClr val="000000"/>
                </a:solidFill>
                <a:latin typeface="Monospaced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 </a:t>
            </a:r>
            <a:r>
              <a:rPr lang="en-US" sz="2600" i="1" dirty="0">
                <a:solidFill>
                  <a:srgbClr val="808080"/>
                </a:solidFill>
                <a:latin typeface="Monospaced"/>
              </a:rPr>
              <a:t>// </a:t>
            </a:r>
            <a:r>
              <a:rPr lang="en-US" sz="2600" i="1" dirty="0" smtClean="0">
                <a:solidFill>
                  <a:srgbClr val="808080"/>
                </a:solidFill>
                <a:latin typeface="Monospaced"/>
              </a:rPr>
              <a:t>...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2600" b="1" dirty="0" err="1">
                <a:solidFill>
                  <a:srgbClr val="000080"/>
                </a:solidFill>
                <a:latin typeface="Monospaced"/>
              </a:rPr>
              <a:t>def</a:t>
            </a:r>
            <a:r>
              <a:rPr lang="en-US" sz="26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!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: </a:t>
            </a:r>
            <a:r>
              <a:rPr lang="en-US" sz="2600" dirty="0" err="1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= </a:t>
            </a:r>
          </a:p>
          <a:p>
            <a:r>
              <a:rPr lang="en-US" sz="2600" b="1" dirty="0">
                <a:solidFill>
                  <a:srgbClr val="000000"/>
                </a:solidFill>
                <a:latin typeface="Monospaced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Monospaced"/>
              </a:rPr>
              <a:t>    </a:t>
            </a:r>
            <a:r>
              <a:rPr lang="en-US" sz="2600" b="1" dirty="0" smtClean="0">
                <a:solidFill>
                  <a:srgbClr val="000080"/>
                </a:solidFill>
                <a:latin typeface="Monospaced"/>
              </a:rPr>
              <a:t>if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((BigInteger.</a:t>
            </a:r>
            <a:r>
              <a:rPr lang="en-US" sz="2600" i="1" dirty="0">
                <a:solidFill>
                  <a:srgbClr val="660E7A"/>
                </a:solidFill>
                <a:latin typeface="Monospaced"/>
              </a:rPr>
              <a:t>ONE </a:t>
            </a:r>
            <a:r>
              <a:rPr lang="en-US" sz="2600" dirty="0" err="1">
                <a:solidFill>
                  <a:srgbClr val="000000"/>
                </a:solidFill>
                <a:latin typeface="Monospaced"/>
              </a:rPr>
              <a:t>compareTo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 </a:t>
            </a:r>
            <a:r>
              <a:rPr lang="en-US" sz="2600" b="1" dirty="0" err="1">
                <a:solidFill>
                  <a:srgbClr val="000080"/>
                </a:solidFill>
                <a:latin typeface="Monospaced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latin typeface="Monospaced"/>
              </a:rPr>
              <a:t>.v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) == </a:t>
            </a:r>
            <a:r>
              <a:rPr lang="en-US" sz="2600" dirty="0">
                <a:solidFill>
                  <a:srgbClr val="0000FF"/>
                </a:solidFill>
                <a:latin typeface="Monospaced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>
                <a:solidFill>
                  <a:srgbClr val="000000"/>
                </a:solidFill>
                <a:latin typeface="Monospaced"/>
              </a:rPr>
              <a:t>    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   </a:t>
            </a:r>
            <a:r>
              <a:rPr lang="en-US" sz="2600" i="1" dirty="0" err="1" smtClean="0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   </a:t>
            </a:r>
            <a:r>
              <a:rPr lang="en-US" sz="2600" b="1" dirty="0" smtClean="0">
                <a:solidFill>
                  <a:srgbClr val="000080"/>
                </a:solidFill>
                <a:latin typeface="Monospaced"/>
              </a:rPr>
              <a:t>else</a:t>
            </a:r>
            <a:r>
              <a:rPr lang="en-US" sz="2600" b="1" dirty="0">
                <a:solidFill>
                  <a:srgbClr val="000080"/>
                </a:solidFill>
                <a:latin typeface="Monospaced"/>
              </a:rPr>
              <a:t/>
            </a:r>
            <a:br>
              <a:rPr lang="en-US" sz="2600" b="1" dirty="0">
                <a:solidFill>
                  <a:srgbClr val="000080"/>
                </a:solidFill>
                <a:latin typeface="Monospaced"/>
              </a:rPr>
            </a:br>
            <a:r>
              <a:rPr lang="en-US" sz="2600" b="1" dirty="0">
                <a:solidFill>
                  <a:srgbClr val="000080"/>
                </a:solidFill>
                <a:latin typeface="Monospaced"/>
              </a:rPr>
              <a:t>    </a:t>
            </a:r>
            <a:r>
              <a:rPr lang="en-US" sz="2600" b="1" dirty="0" smtClean="0">
                <a:solidFill>
                  <a:srgbClr val="000080"/>
                </a:solidFill>
                <a:latin typeface="Monospaced"/>
              </a:rPr>
              <a:t>   this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* (</a:t>
            </a:r>
            <a:r>
              <a:rPr lang="en-US" sz="2600" b="1" dirty="0">
                <a:solidFill>
                  <a:srgbClr val="000080"/>
                </a:solidFill>
                <a:latin typeface="Monospaced"/>
              </a:rPr>
              <a:t>this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- </a:t>
            </a:r>
            <a:r>
              <a:rPr lang="en-US" sz="2600" dirty="0">
                <a:solidFill>
                  <a:srgbClr val="0000FF"/>
                </a:solidFill>
                <a:latin typeface="Monospaced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).!</a:t>
            </a:r>
          </a:p>
          <a:p>
            <a:r>
              <a:rPr lang="en-US" sz="2600" i="1" dirty="0" smtClean="0">
                <a:solidFill>
                  <a:srgbClr val="808080"/>
                </a:solidFill>
                <a:latin typeface="Monospaced"/>
              </a:rPr>
              <a:t>  // ...</a:t>
            </a:r>
            <a:endParaRPr lang="en-US" sz="2600" b="1" dirty="0" smtClean="0">
              <a:solidFill>
                <a:srgbClr val="000080"/>
              </a:solidFill>
              <a:latin typeface="Monospaced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}</a:t>
            </a:r>
            <a:r>
              <a:rPr lang="en-US" sz="2600" dirty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</a:br>
            <a:r>
              <a:rPr lang="en-US" sz="2600" i="1" dirty="0" err="1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BigInt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  <a:ea typeface="DejaVu Sans" pitchFamily="34" charset="2"/>
                <a:cs typeface="DejaVu Sans" pitchFamily="34" charset="2"/>
              </a:rPr>
              <a:t>5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)! </a:t>
            </a:r>
            <a:r>
              <a:rPr lang="en-US" sz="2600" i="1" dirty="0">
                <a:solidFill>
                  <a:srgbClr val="808080"/>
                </a:solidFill>
                <a:latin typeface="Monospaced"/>
              </a:rPr>
              <a:t>// </a:t>
            </a:r>
            <a:r>
              <a:rPr lang="en-US" sz="2600" i="1" dirty="0" smtClean="0">
                <a:solidFill>
                  <a:srgbClr val="808080"/>
                </a:solidFill>
                <a:latin typeface="Monospaced"/>
              </a:rPr>
              <a:t>use with caution</a:t>
            </a:r>
            <a:endParaRPr lang="en-US" sz="2600" b="1" dirty="0">
              <a:solidFill>
                <a:srgbClr val="000080"/>
              </a:solidFill>
              <a:latin typeface="Monospaced"/>
            </a:endParaRPr>
          </a:p>
          <a:p>
            <a:r>
              <a:rPr lang="en-US" sz="2600" i="1" dirty="0" err="1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Monospaced"/>
                <a:ea typeface="DejaVu Sans" pitchFamily="34" charset="2"/>
                <a:cs typeface="DejaVu Sans" pitchFamily="34" charset="2"/>
              </a:rPr>
              <a:t>5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  <a:ea typeface="DejaVu Sans" pitchFamily="34" charset="2"/>
                <a:cs typeface="DejaVu Sans" pitchFamily="34" charset="2"/>
              </a:rPr>
              <a:t>).!</a:t>
            </a:r>
            <a:endParaRPr lang="en-US" sz="2600" dirty="0">
              <a:solidFill>
                <a:srgbClr val="000000"/>
              </a:solidFill>
              <a:latin typeface="Monospaced"/>
              <a:ea typeface="DejaVu Sans" pitchFamily="34" charset="2"/>
              <a:cs typeface="DejaVu Sans" pitchFamily="34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Is SQL a Good DSL?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676399"/>
            <a:ext cx="5181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c.name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c.email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from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c,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Jobs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where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'Oracle'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c.id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atj.cId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 </a:t>
            </a:r>
            <a:endParaRPr lang="en-US" sz="26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atj.jId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j.id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j.company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Microsoft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6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51600" y="2179479"/>
            <a:ext cx="2667000" cy="3200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 smtClean="0"/>
              <a:t>Expressive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Putting it </a:t>
            </a:r>
            <a:r>
              <a:rPr lang="en-US" dirty="0">
                <a:latin typeface="Rockwell" pitchFamily="18" charset="0"/>
              </a:rPr>
              <a:t>T</a:t>
            </a:r>
            <a:r>
              <a:rPr lang="en-US" dirty="0" smtClean="0">
                <a:latin typeface="Rockwell" pitchFamily="18" charset="0"/>
              </a:rPr>
              <a:t>ogether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Monospaced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Monospaced"/>
              </a:rPr>
              <a:t>23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) + </a:t>
            </a:r>
            <a:r>
              <a:rPr lang="en-US" sz="2600" dirty="0">
                <a:solidFill>
                  <a:srgbClr val="0000FF"/>
                </a:solidFill>
                <a:latin typeface="Monospaced"/>
              </a:rPr>
              <a:t>19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 </a:t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>
                <a:solidFill>
                  <a:srgbClr val="000000"/>
                </a:solidFill>
                <a:latin typeface="Monospaced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-</a:t>
            </a:r>
            <a:r>
              <a:rPr lang="en-US" sz="2600" i="1" dirty="0" err="1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Monospaced"/>
              </a:rPr>
              <a:t>3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).! + </a:t>
            </a:r>
            <a:r>
              <a:rPr lang="en-US" sz="2600" i="1" dirty="0" err="1" smtClean="0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4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).!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* </a:t>
            </a:r>
            <a:r>
              <a:rPr lang="en-US" sz="2600" i="1" dirty="0" err="1" smtClean="0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).! == </a:t>
            </a:r>
            <a:r>
              <a:rPr lang="en-US" sz="2600" i="1" dirty="0" smtClean="0">
                <a:solidFill>
                  <a:srgbClr val="660E7A"/>
                </a:solidFill>
                <a:latin typeface="Monospaced"/>
              </a:rPr>
              <a:t>v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142958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ockwell" pitchFamily="18" charset="0"/>
              </a:rPr>
              <a:t>Are</a:t>
            </a:r>
            <a:r>
              <a:rPr lang="en-US" sz="4400" dirty="0" smtClean="0">
                <a:latin typeface="Rockwell" pitchFamily="18" charset="0"/>
              </a:rPr>
              <a:t> we there yet?</a:t>
            </a:r>
            <a:endParaRPr lang="en-US" sz="4400" dirty="0">
              <a:latin typeface="Rockwell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234" y="41910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Monospaced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23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Monospaced"/>
              </a:rPr>
              <a:t>19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 </a:t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>
                <a:solidFill>
                  <a:srgbClr val="000000"/>
                </a:solidFill>
                <a:latin typeface="Monospaced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-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3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.!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4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.!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* 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.! == </a:t>
            </a:r>
            <a:r>
              <a:rPr lang="en-US" sz="2600" i="1" dirty="0" smtClean="0">
                <a:solidFill>
                  <a:srgbClr val="660E7A"/>
                </a:solidFill>
                <a:latin typeface="Monospaced"/>
              </a:rPr>
              <a:t>v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Implicit Conversions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Fixing type errors by changing </a:t>
            </a:r>
            <a:r>
              <a:rPr lang="en-US" dirty="0" smtClean="0">
                <a:latin typeface="Rockwell" pitchFamily="18" charset="0"/>
              </a:rPr>
              <a:t>terms</a:t>
            </a: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Known </a:t>
            </a:r>
            <a:r>
              <a:rPr lang="en-US" dirty="0">
                <a:latin typeface="Rockwell" pitchFamily="18" charset="0"/>
              </a:rPr>
              <a:t>construct from C, C++, C</a:t>
            </a:r>
            <a:r>
              <a:rPr lang="en-US" dirty="0" smtClean="0">
                <a:latin typeface="Rockwell" pitchFamily="18" charset="0"/>
              </a:rPr>
              <a:t>#, and Java:</a:t>
            </a: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Rockwell" pitchFamily="18" charset="0"/>
              </a:rPr>
              <a:t>Scala</a:t>
            </a:r>
            <a:r>
              <a:rPr lang="en-US" dirty="0" smtClean="0">
                <a:latin typeface="Rockwell" pitchFamily="18" charset="0"/>
              </a:rPr>
              <a:t> </a:t>
            </a:r>
            <a:r>
              <a:rPr lang="en-US" dirty="0" err="1" smtClean="0">
                <a:latin typeface="Rockwell" pitchFamily="18" charset="0"/>
              </a:rPr>
              <a:t>implicits</a:t>
            </a:r>
            <a:r>
              <a:rPr lang="en-US" dirty="0" smtClean="0">
                <a:latin typeface="Rockwell" pitchFamily="18" charset="0"/>
              </a:rPr>
              <a:t> - user defined and prioritized</a:t>
            </a: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264" y="3352800"/>
            <a:ext cx="8548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400" b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400" b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Boolean.TRUE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unb</a:t>
            </a:r>
            <a:r>
              <a:rPr lang="en-US" sz="2400" b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unb</a:t>
            </a:r>
            <a:r>
              <a:rPr lang="en-US" sz="2400" b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readBoolean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89807" y="3581400"/>
            <a:ext cx="360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4343400"/>
            <a:ext cx="360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User Defined Implicit Conversions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Type of a term is wrong   =&gt;   find a 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2370" y="274719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370" y="381000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370" y="4572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810000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55647" y="4066381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5647" y="4830762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Putting it </a:t>
            </a:r>
            <a:r>
              <a:rPr lang="en-US" dirty="0">
                <a:latin typeface="Rockwell" pitchFamily="18" charset="0"/>
              </a:rPr>
              <a:t>T</a:t>
            </a:r>
            <a:r>
              <a:rPr lang="en-US" dirty="0" smtClean="0">
                <a:latin typeface="Rockwell" pitchFamily="18" charset="0"/>
              </a:rPr>
              <a:t>ogether </a:t>
            </a:r>
            <a:r>
              <a:rPr lang="en-US" dirty="0" smtClean="0">
                <a:latin typeface="Rockwell" pitchFamily="18" charset="0"/>
              </a:rPr>
              <a:t>(again)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ockwell" pitchFamily="18" charset="0"/>
              </a:rPr>
              <a:t>Are</a:t>
            </a:r>
            <a:r>
              <a:rPr lang="en-US" sz="4400" dirty="0" smtClean="0">
                <a:latin typeface="Rockwell" pitchFamily="18" charset="0"/>
              </a:rPr>
              <a:t> we there yet?</a:t>
            </a:r>
            <a:endParaRPr lang="en-US" sz="4400" dirty="0">
              <a:latin typeface="Rockwell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323" y="14478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Monospaced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23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Monospaced"/>
              </a:rPr>
              <a:t>19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 </a:t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>
                <a:solidFill>
                  <a:srgbClr val="000000"/>
                </a:solidFill>
                <a:latin typeface="Monospaced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-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3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.!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4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.!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* 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.! == </a:t>
            </a:r>
            <a:r>
              <a:rPr lang="en-US" sz="2600" i="1" dirty="0" smtClean="0">
                <a:solidFill>
                  <a:srgbClr val="660E7A"/>
                </a:solidFill>
                <a:latin typeface="Monospaced"/>
              </a:rPr>
              <a:t>v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9723" y="39624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Monospaced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2600" dirty="0" err="1" smtClean="0">
                <a:solidFill>
                  <a:srgbClr val="000000"/>
                </a:solidFill>
                <a:latin typeface="Monospaced"/>
              </a:rPr>
              <a:t>BigInt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23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) + </a:t>
            </a:r>
            <a:r>
              <a:rPr lang="en-US" sz="2600" dirty="0">
                <a:solidFill>
                  <a:srgbClr val="0000FF"/>
                </a:solidFill>
                <a:latin typeface="Monospaced"/>
              </a:rPr>
              <a:t>19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 </a:t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>
                <a:solidFill>
                  <a:srgbClr val="000000"/>
                </a:solidFill>
                <a:latin typeface="Monospaced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Monospaced"/>
              </a:rPr>
            </a:b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42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 == </a:t>
            </a:r>
            <a:r>
              <a:rPr lang="en-US" sz="2600" i="1" dirty="0" smtClean="0">
                <a:solidFill>
                  <a:srgbClr val="660E7A"/>
                </a:solidFill>
                <a:latin typeface="Monospaced"/>
              </a:rPr>
              <a:t>v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043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And now… Macros     </a:t>
            </a:r>
            <a:r>
              <a:rPr lang="en-US" dirty="0" smtClean="0">
                <a:latin typeface="Rockwell" pitchFamily="18" charset="0"/>
              </a:rPr>
              <a:t>   </a:t>
            </a:r>
            <a:r>
              <a:rPr lang="en-US" dirty="0" smtClean="0">
                <a:latin typeface="Rockwell" pitchFamily="18" charset="0"/>
              </a:rPr>
              <a:t>(gorilla)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Compile-time </a:t>
            </a:r>
            <a:r>
              <a:rPr lang="en-US" dirty="0" smtClean="0">
                <a:latin typeface="Rockwell" pitchFamily="18" charset="0"/>
              </a:rPr>
              <a:t>meta </a:t>
            </a:r>
            <a:r>
              <a:rPr lang="en-US" dirty="0" smtClean="0">
                <a:latin typeface="Rockwell" pitchFamily="18" charset="0"/>
              </a:rPr>
              <a:t>programming</a:t>
            </a: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Simple compiler plugins with a stable API</a:t>
            </a: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Completely transparent to </a:t>
            </a:r>
            <a:r>
              <a:rPr lang="en-US" dirty="0" smtClean="0">
                <a:latin typeface="Rockwell" pitchFamily="18" charset="0"/>
              </a:rPr>
              <a:t>users</a:t>
            </a: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063" y="3657600"/>
            <a:ext cx="7848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fix_==(c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Any, </a:t>
            </a:r>
            <a:r>
              <a:rPr lang="en-US" sz="2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Any): Unit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</a:p>
          <a:p>
            <a:r>
              <a:rPr lang="en-US" sz="2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macro </a:t>
            </a:r>
            <a:r>
              <a:rPr lang="en-US" sz="2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</a:t>
            </a:r>
            <a:r>
              <a:rPr lang="en-US" sz="26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sz="26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Macro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3429000" cy="3810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this macro do?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(block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Tree): Tree =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Transformer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en-US" sz="26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transform(t: Tree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 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</a:t>
            </a:r>
            <a:r>
              <a:rPr lang="en-US" sz="2600" b="1" dirty="0" err="1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6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"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q”””this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.__== (</a:t>
            </a:r>
          </a:p>
          <a:p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{transform(lhs)}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</a:t>
            </a:r>
            <a:endParaRPr lang="en-US" sz="26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)”””</a:t>
            </a:r>
          </a:p>
          <a:p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tree =&gt; </a:t>
            </a:r>
            <a:r>
              <a:rPr lang="en-US" sz="26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2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.transform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(tree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</a:t>
            </a:r>
            <a:endParaRPr lang="en-US" sz="2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}.transform(block))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this macro do?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924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virtualize(block: Tree): Tree =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Transformer {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en-US" sz="26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transform(t: Tree) = </a:t>
            </a:r>
            <a:endParaRPr lang="en-US" sz="2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6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q"if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q”””this.__</a:t>
            </a:r>
            <a:r>
              <a:rPr lang="en-US" sz="26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{transform(c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26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6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transform(t)}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6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transform(e)}</a:t>
            </a:r>
          </a:p>
          <a:p>
            <a:r>
              <a:rPr lang="en-US" sz="2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)”””</a:t>
            </a:r>
            <a:endParaRPr lang="en-US" sz="26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  case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tree =&gt; </a:t>
            </a:r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.transform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(tree)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</a:t>
            </a:r>
            <a:endParaRPr lang="en-US" sz="2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}.transform(block))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Language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520" y="5334000"/>
            <a:ext cx="7584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virtualize { 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true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false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"wrong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"correct"</a:t>
            </a:r>
            <a:endParaRPr lang="en-US" sz="24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4478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Boolean,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=&gt;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T = {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s"if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(c) t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__==[T, U](lhs: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Boolean =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</a:t>
            </a:r>
            <a:r>
              <a:rPr lang="en-US" sz="2400" b="1" dirty="0" err="1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lhs 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Language Virtualization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" y="1447800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Boolean,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=&gt;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T = {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s"if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(c) t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__==[T, U](lhs: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Boolean =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</a:t>
            </a:r>
            <a:r>
              <a:rPr lang="en-US" sz="2400" b="1" dirty="0" err="1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lhs 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5334000"/>
            <a:ext cx="83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(__==(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wrong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Expressive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Finally!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723" y="14478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42</a:t>
            </a:r>
            <a:r>
              <a:rPr lang="en-US" sz="2600" i="1" dirty="0" smtClean="0">
                <a:solidFill>
                  <a:srgbClr val="660E7A"/>
                </a:solidFill>
                <a:latin typeface="Monospaced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== -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3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.!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4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.!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* 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.!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30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0323" y="2133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Rockwell" pitchFamily="18" charset="0"/>
              </a:rPr>
              <a:t>What about performance?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283" y="3200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__==(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42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-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3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).!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+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4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).! </a:t>
            </a:r>
            <a:r>
              <a:rPr lang="en-US" sz="2600" dirty="0">
                <a:solidFill>
                  <a:srgbClr val="000000"/>
                </a:solidFill>
                <a:latin typeface="Monospaced"/>
              </a:rPr>
              <a:t>*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Monospaced"/>
              </a:rPr>
              <a:t>).!)</a:t>
            </a:r>
            <a:endParaRPr lang="en-US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2723" y="403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Rockwell" pitchFamily="18" charset="0"/>
              </a:rPr>
              <a:t>What should be executed?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5763" y="4993957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Monospaced"/>
              </a:rPr>
              <a:t>true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428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Good DSLs (TODO image)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Concise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Flexible syntax (ad-hoc compiler and tool chain)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Compiled at run-time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Construct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</a:t>
            </a:r>
            <a:r>
              <a:rPr lang="en-US" dirty="0" smtClean="0">
                <a:latin typeface="Rockwell" pitchFamily="18" charset="0"/>
              </a:rPr>
              <a:t>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Rockwell" pitchFamily="18" charset="0"/>
              </a:rPr>
              <a:t>A</a:t>
            </a:r>
            <a:r>
              <a:rPr lang="en-US" dirty="0" smtClean="0">
                <a:latin typeface="Rockwell" pitchFamily="18" charset="0"/>
              </a:rPr>
              <a:t>bstraction over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9718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Graph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Node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(x: Node =&gt; Unit)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7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2782" y="1981200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List[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DirectedGraph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Graph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Node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(x: Node =&gt; Unit) = …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71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Good DSLs (TODO image)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Concise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Flexible syntax (ad-hoc compiler and tool chain)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Compiled at run-time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Construct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Mix-in Composition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>
                <a:latin typeface="Rockwell" pitchFamily="18" charset="0"/>
              </a:rPr>
              <a:t>Form of multiple inheritance </a:t>
            </a:r>
          </a:p>
          <a:p>
            <a:r>
              <a:rPr lang="en-US" dirty="0" smtClean="0">
                <a:latin typeface="Rockwell" pitchFamily="18" charset="0"/>
              </a:rPr>
              <a:t>Interfaces with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001406"/>
            <a:ext cx="6781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TraversableLike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+A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Repr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{</a:t>
            </a:r>
          </a:p>
          <a:p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](f: A =&gt;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Unit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+ &gt; 50 methods based on </a:t>
            </a:r>
            <a:r>
              <a:rPr lang="en-US" sz="2600" i="1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sz="2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Rockwell" pitchFamily="18" charset="0"/>
              </a:rPr>
              <a:t>Mix-in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trait signature</a:t>
            </a:r>
          </a:p>
          <a:p>
            <a:endParaRPr lang="en-US" dirty="0"/>
          </a:p>
          <a:p>
            <a:r>
              <a:rPr lang="en-US" dirty="0" err="1" smtClean="0"/>
              <a:t>DirectedGraph</a:t>
            </a:r>
            <a:r>
              <a:rPr lang="en-US" dirty="0" smtClean="0"/>
              <a:t> with </a:t>
            </a:r>
            <a:r>
              <a:rPr lang="en-US" dirty="0" err="1" smtClean="0"/>
              <a:t>Iterable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Build a DSLs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Modular Staging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embedding DSLs</a:t>
            </a:r>
          </a:p>
          <a:p>
            <a:r>
              <a:rPr lang="en-US" dirty="0" smtClean="0"/>
              <a:t>Makes it easy to develop new EDSLs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our Graph and change the Node to Rep[T]</a:t>
            </a:r>
          </a:p>
          <a:p>
            <a:r>
              <a:rPr lang="en-US" dirty="0" smtClean="0"/>
              <a:t>Compiler has an IR and it is a graph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Why is SQL </a:t>
            </a:r>
            <a:r>
              <a:rPr lang="en-US" dirty="0" smtClean="0">
                <a:latin typeface="Rockwell" pitchFamily="18" charset="0"/>
              </a:rPr>
              <a:t>Expressive</a:t>
            </a:r>
            <a:r>
              <a:rPr lang="en-US" dirty="0" smtClean="0">
                <a:latin typeface="Rockwell" pitchFamily="18" charset="0"/>
              </a:rPr>
              <a:t>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crafted for the domain</a:t>
            </a:r>
          </a:p>
          <a:p>
            <a:pPr lvl="1"/>
            <a:r>
              <a:rPr lang="en-US" dirty="0" smtClean="0"/>
              <a:t>The whole language and tool chain built for the domain</a:t>
            </a:r>
          </a:p>
          <a:p>
            <a:r>
              <a:rPr lang="en-US" dirty="0" smtClean="0"/>
              <a:t>Very large effort is required</a:t>
            </a:r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Type </a:t>
            </a:r>
            <a:r>
              <a:rPr lang="en-US" dirty="0" smtClean="0"/>
              <a:t>Checker</a:t>
            </a:r>
            <a:endParaRPr lang="en-US" dirty="0" smtClean="0"/>
          </a:p>
          <a:p>
            <a:pPr lvl="1"/>
            <a:r>
              <a:rPr lang="en-US" dirty="0" smtClean="0"/>
              <a:t>IDE Support (</a:t>
            </a:r>
            <a:r>
              <a:rPr lang="en-US" dirty="0" err="1" smtClean="0"/>
              <a:t>IntelliJ</a:t>
            </a:r>
            <a:r>
              <a:rPr lang="en-US" dirty="0" smtClean="0"/>
              <a:t>, </a:t>
            </a:r>
            <a:r>
              <a:rPr lang="en-US" dirty="0" smtClean="0"/>
              <a:t>Eclipse, </a:t>
            </a:r>
            <a:r>
              <a:rPr lang="en-US" dirty="0" err="1" smtClean="0"/>
              <a:t>NetBeans</a:t>
            </a:r>
            <a:r>
              <a:rPr lang="en-US" dirty="0" smtClean="0"/>
              <a:t> …)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tool integration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Interface as a </a:t>
            </a:r>
            <a:r>
              <a:rPr lang="en-US" dirty="0" smtClean="0">
                <a:latin typeface="Rockwell" pitchFamily="18" charset="0"/>
              </a:rPr>
              <a:t>Trait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for creating a List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for printing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IR Construction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LMS Optimizations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 Fusion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Motion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Decomposition of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Optimizations in Practice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Macros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Rockwell" pitchFamily="18" charset="0"/>
              </a:rPr>
              <a:t>Abstracts over </a:t>
            </a:r>
            <a:r>
              <a:rPr lang="en-US" dirty="0" err="1" smtClean="0">
                <a:latin typeface="Rockwell" pitchFamily="18" charset="0"/>
              </a:rPr>
              <a:t>Hadoop</a:t>
            </a:r>
            <a:r>
              <a:rPr lang="en-US" dirty="0" smtClean="0">
                <a:latin typeface="Rockwell" pitchFamily="18" charset="0"/>
              </a:rPr>
              <a:t> and Spark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Rockwell" pitchFamily="18" charset="0"/>
                <a:cs typeface="Consolas" pitchFamily="49" charset="0"/>
              </a:rPr>
              <a:t>Jet: Big Data on </a:t>
            </a:r>
            <a:r>
              <a:rPr lang="en-US" dirty="0" err="1" smtClean="0">
                <a:latin typeface="Rockwell" pitchFamily="18" charset="0"/>
                <a:cs typeface="Consolas" pitchFamily="49" charset="0"/>
              </a:rPr>
              <a:t>Hadoop</a:t>
            </a:r>
            <a:r>
              <a:rPr lang="en-US" dirty="0" smtClean="0">
                <a:latin typeface="Rockwell" pitchFamily="18" charset="0"/>
                <a:cs typeface="Consolas" pitchFamily="49" charset="0"/>
              </a:rPr>
              <a:t>/Spark</a:t>
            </a:r>
            <a:endParaRPr lang="en-US" dirty="0">
              <a:latin typeface="Rockwell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  <a:cs typeface="Consolas" pitchFamily="49" charset="0"/>
              </a:rPr>
              <a:t>Jet: TPCH </a:t>
            </a:r>
            <a:r>
              <a:rPr lang="en-US" dirty="0">
                <a:latin typeface="Rockwell" pitchFamily="18" charset="0"/>
                <a:cs typeface="Consolas" pitchFamily="49" charset="0"/>
              </a:rPr>
              <a:t>Q12</a:t>
            </a:r>
            <a:endParaRPr lang="en-US" dirty="0">
              <a:latin typeface="Rockwell" pitchFamily="18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12738"/>
              </p:ext>
            </p:extLst>
          </p:nvPr>
        </p:nvGraphicFramePr>
        <p:xfrm>
          <a:off x="762000" y="2514600"/>
          <a:ext cx="68884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16002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Rockwell" pitchFamily="18" charset="0"/>
              </a:rPr>
              <a:t>Input</a:t>
            </a:r>
            <a:r>
              <a:rPr lang="en-US" sz="2800" dirty="0">
                <a:latin typeface="Rockwell" pitchFamily="18" charset="0"/>
              </a:rPr>
              <a:t>: </a:t>
            </a:r>
            <a:r>
              <a:rPr lang="en-US" sz="2800" dirty="0" err="1">
                <a:latin typeface="Rockwell" pitchFamily="18" charset="0"/>
              </a:rPr>
              <a:t>dbgen</a:t>
            </a:r>
            <a:r>
              <a:rPr lang="en-US" sz="2800" dirty="0">
                <a:latin typeface="Rockwell" pitchFamily="18" charset="0"/>
              </a:rPr>
              <a:t> with scaling factor 200 (~ 200Gb) </a:t>
            </a:r>
          </a:p>
        </p:txBody>
      </p:sp>
    </p:spTree>
    <p:extLst>
      <p:ext uri="{BB962C8B-B14F-4D97-AF65-F5344CB8AC3E}">
        <p14:creationId xmlns:p14="http://schemas.microsoft.com/office/powerpoint/2010/main" val="19845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</a:rPr>
              <a:t>OptiML</a:t>
            </a:r>
            <a:r>
              <a:rPr lang="en-US" dirty="0">
                <a:latin typeface="Rockwell" pitchFamily="18" charset="0"/>
              </a:rPr>
              <a:t>:</a:t>
            </a:r>
            <a:r>
              <a:rPr lang="en-US" dirty="0" smtClean="0">
                <a:latin typeface="Rockwell" pitchFamily="18" charset="0"/>
              </a:rPr>
              <a:t> Machine Learning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70" y="4786424"/>
            <a:ext cx="1700434" cy="172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822" y="3067654"/>
            <a:ext cx="1707609" cy="17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822" y="1359451"/>
            <a:ext cx="1697182" cy="170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2743200" y="1349690"/>
            <a:ext cx="594854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n"/>
              <a:defRPr sz="3100">
                <a:solidFill>
                  <a:srgbClr val="8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sz="2000">
                <a:solidFill>
                  <a:srgbClr val="C0C0C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rgbClr val="B2B2B2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9pPr>
          </a:lstStyle>
          <a:p>
            <a:pPr marL="0" lvl="2">
              <a:buClr>
                <a:srgbClr val="999900"/>
              </a:buClr>
              <a:buNone/>
            </a:pP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untilconverged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(mu,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mu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pitchFamily="49" charset="0"/>
                <a:cs typeface="Consolas" pitchFamily="49" charset="0"/>
              </a:rPr>
              <a:t>    // calculate distances to current centroids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(0::m)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allDistances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mu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mapRows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 centroid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dist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centroid)       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allDistances.minIndex</a:t>
            </a: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2">
              <a:buClr>
                <a:srgbClr val="999900"/>
              </a:buClr>
              <a:buNone/>
            </a:pP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pitchFamily="49" charset="0"/>
                <a:cs typeface="Consolas" pitchFamily="49" charset="0"/>
              </a:rPr>
              <a:t>    // move each cluster centroid to the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pitchFamily="49" charset="0"/>
                <a:cs typeface="Consolas" pitchFamily="49" charset="0"/>
              </a:rPr>
              <a:t>    // mean of the points assigned to it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newMu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(0::k,*)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weightedpoints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points)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(0,m) { j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(c(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== j) (x(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),1)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(points == 0) 1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points 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weightedpoints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 d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newMu</a:t>
            </a: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</a:rPr>
              <a:t>OptiML</a:t>
            </a:r>
            <a:r>
              <a:rPr lang="en-US" dirty="0" smtClean="0">
                <a:latin typeface="Rockwell" pitchFamily="18" charset="0"/>
              </a:rPr>
              <a:t>: K-Means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51384232"/>
              </p:ext>
            </p:extLst>
          </p:nvPr>
        </p:nvGraphicFramePr>
        <p:xfrm>
          <a:off x="609600" y="2179503"/>
          <a:ext cx="6934200" cy="417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388513" y="3200400"/>
            <a:ext cx="4317087" cy="2052310"/>
            <a:chOff x="2388513" y="3200400"/>
            <a:chExt cx="4317087" cy="2052310"/>
          </a:xfrm>
        </p:grpSpPr>
        <p:sp>
          <p:nvSpPr>
            <p:cNvPr id="11" name="TextBox 14"/>
            <p:cNvSpPr txBox="1"/>
            <p:nvPr/>
          </p:nvSpPr>
          <p:spPr>
            <a:xfrm>
              <a:off x="2388513" y="3200400"/>
              <a:ext cx="430887" cy="3632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1.6</a:t>
              </a:r>
            </a:p>
          </p:txBody>
        </p:sp>
        <p:sp>
          <p:nvSpPr>
            <p:cNvPr id="12" name="TextBox 15"/>
            <p:cNvSpPr txBox="1"/>
            <p:nvPr/>
          </p:nvSpPr>
          <p:spPr>
            <a:xfrm>
              <a:off x="3137750" y="3524058"/>
              <a:ext cx="430887" cy="3759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1.9</a:t>
              </a: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4191000" y="4038600"/>
              <a:ext cx="430887" cy="62556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3.6</a:t>
              </a:r>
            </a:p>
          </p:txBody>
        </p:sp>
        <p:sp>
          <p:nvSpPr>
            <p:cNvPr id="14" name="TextBox 17"/>
            <p:cNvSpPr txBox="1"/>
            <p:nvPr/>
          </p:nvSpPr>
          <p:spPr>
            <a:xfrm>
              <a:off x="5207913" y="4467134"/>
              <a:ext cx="430887" cy="48586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5.1</a:t>
              </a:r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6274713" y="4800600"/>
              <a:ext cx="430887" cy="4521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Examples: Liszt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143001"/>
            <a:ext cx="6705600" cy="6124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Position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FieldWithLabel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[Vertex,Double3](“position”)</a:t>
            </a:r>
          </a:p>
          <a:p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Temperature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FieldWithLabel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Vertex,Double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](“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init_temp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”)</a:t>
            </a:r>
          </a:p>
          <a:p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Flux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FieldWithConst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Vertex,Double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](0.0)</a:t>
            </a:r>
          </a:p>
          <a:p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JacobiStep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FieldWithConst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Vertex,Double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](0.0)</a:t>
            </a:r>
          </a:p>
          <a:p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0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&lt; 1000) 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all_edges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edges(mesh)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  for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(e &lt;-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all_edges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v1 = head(e)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v2 = tail(e)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Position(v1) - Position(v2)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Temperature(v1) - Temperature(v2)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step = 1.0/(length(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Flux(v1) +=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*step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Flux(v2) -=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*step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JacobiStep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(v1) += step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JacobiStep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(v2) += step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(p &lt;- vertices(mesh)) 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Temperature(p) += 0.01*Flux(p)/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JacobiStep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(p)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solidFill>
                  <a:srgbClr val="0000CD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(p &lt;- vertices(mesh)) {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Flux(p) = 0.0;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JacobiStep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(p) = 0.0; 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+= 1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Good DSLs (TODO image)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Ad-hoc compiler and tool chain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Good Performance of SQL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Compiler </a:t>
            </a:r>
            <a:r>
              <a:rPr lang="en-US" dirty="0">
                <a:latin typeface="Rockwell" pitchFamily="18" charset="0"/>
              </a:rPr>
              <a:t>has domain knowledge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Compiled at run-time (access to data)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05297" y="2085487"/>
            <a:ext cx="6280507" cy="1623772"/>
            <a:chOff x="1005297" y="2085487"/>
            <a:chExt cx="6280507" cy="16237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97" y="2085487"/>
              <a:ext cx="2713805" cy="1623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085487"/>
              <a:ext cx="2713804" cy="16237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37699" y="2590800"/>
              <a:ext cx="471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5297" y="4380368"/>
            <a:ext cx="6593941" cy="2133600"/>
            <a:chOff x="1005297" y="4380368"/>
            <a:chExt cx="6593941" cy="2133600"/>
          </a:xfrm>
        </p:grpSpPr>
        <p:grpSp>
          <p:nvGrpSpPr>
            <p:cNvPr id="9" name="Group 8"/>
            <p:cNvGrpSpPr/>
            <p:nvPr/>
          </p:nvGrpSpPr>
          <p:grpSpPr>
            <a:xfrm>
              <a:off x="1005297" y="4380368"/>
              <a:ext cx="6593941" cy="2133600"/>
              <a:chOff x="1295400" y="4343400"/>
              <a:chExt cx="6593941" cy="21336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4343400"/>
                <a:ext cx="2133600" cy="213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" name="Picture 4" descr="http://infolab.stanford.edu/~ullman/dbsi/win98/gifs/B+tre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3741" y="4423974"/>
                <a:ext cx="2895600" cy="19724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752600" y="4460942"/>
              <a:ext cx="762000" cy="111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9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Good DSLs (TODO image)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Flexible syntax (ad-hoc compiler and tool chain)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Compiled at run-time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Construct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Using External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Programs in separate files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Programs as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10" y="1295400"/>
            <a:ext cx="7696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pstmt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con.prepareStatement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s"""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select (c.name,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c.email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from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Candidate c,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AppliesTo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ato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Jobs j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where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c.company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? and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c.id =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ato.cid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ato.jobId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j.id and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j.company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?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"""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pstmt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.setString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ompany)</a:t>
            </a:r>
            <a:b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pstmt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.setString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jobCompany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DSL Programs as Strings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1256</Words>
  <Application>Microsoft Office PowerPoint</Application>
  <PresentationFormat>On-screen Show (4:3)</PresentationFormat>
  <Paragraphs>390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High-performance DSLs Embedded in Scala</vt:lpstr>
      <vt:lpstr>Is SQL a Good DSL?</vt:lpstr>
      <vt:lpstr>Good DSLs</vt:lpstr>
      <vt:lpstr>Why is SQL Expressive?</vt:lpstr>
      <vt:lpstr>Good DSLs (TODO image)</vt:lpstr>
      <vt:lpstr>Good Performance of SQL</vt:lpstr>
      <vt:lpstr>Good DSLs (TODO image)</vt:lpstr>
      <vt:lpstr>Using External DSLs</vt:lpstr>
      <vt:lpstr>DSL Programs as Strings</vt:lpstr>
      <vt:lpstr>Using External DSLs</vt:lpstr>
      <vt:lpstr>A QL Embedded in Java</vt:lpstr>
      <vt:lpstr>Why Couldn’t we Write? </vt:lpstr>
      <vt:lpstr>Good DSLs (TODO image)</vt:lpstr>
      <vt:lpstr>Outline</vt:lpstr>
      <vt:lpstr>Scala for Embedded DSLs</vt:lpstr>
      <vt:lpstr>Symbolic Method Names</vt:lpstr>
      <vt:lpstr>Infix Methods</vt:lpstr>
      <vt:lpstr>Unary Methods</vt:lpstr>
      <vt:lpstr>Postfix Methods</vt:lpstr>
      <vt:lpstr>Putting it Together</vt:lpstr>
      <vt:lpstr>Implicit Conversions</vt:lpstr>
      <vt:lpstr>User Defined Implicit Conversions</vt:lpstr>
      <vt:lpstr>Putting it Together (again)</vt:lpstr>
      <vt:lpstr>And now… Macros        (gorilla)</vt:lpstr>
      <vt:lpstr>Macro Workflow</vt:lpstr>
      <vt:lpstr>What does this macro do?</vt:lpstr>
      <vt:lpstr>What does this macro do?</vt:lpstr>
      <vt:lpstr>Language Virtualization</vt:lpstr>
      <vt:lpstr>PowerPoint Presentation</vt:lpstr>
      <vt:lpstr>Finally!</vt:lpstr>
      <vt:lpstr>Good DSLs (TODO image)</vt:lpstr>
      <vt:lpstr>Abstract Type Members</vt:lpstr>
      <vt:lpstr>Abstract Type Members</vt:lpstr>
      <vt:lpstr>Good DSLs (TODO image)</vt:lpstr>
      <vt:lpstr>Mix-in Composition</vt:lpstr>
      <vt:lpstr>Mix-in Composition</vt:lpstr>
      <vt:lpstr>Let’s Build a DSLs </vt:lpstr>
      <vt:lpstr>Lightweight Modular Staging</vt:lpstr>
      <vt:lpstr>LMS Design</vt:lpstr>
      <vt:lpstr>Interface as a Trait</vt:lpstr>
      <vt:lpstr>IR Construction</vt:lpstr>
      <vt:lpstr>LMS Optimizations</vt:lpstr>
      <vt:lpstr>Optimizations in Practice</vt:lpstr>
      <vt:lpstr>Macros to the Rescue</vt:lpstr>
      <vt:lpstr>Jet: Big Data on Hadoop/Spark</vt:lpstr>
      <vt:lpstr>Jet: TPCH Q12</vt:lpstr>
      <vt:lpstr>OptiML: Machine Learning</vt:lpstr>
      <vt:lpstr>OptiML: K-Means</vt:lpstr>
      <vt:lpstr>Examples: Liszt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DSLs Embedded in Scala</dc:title>
  <dc:creator>vjovanovic</dc:creator>
  <cp:lastModifiedBy>vjovanovic</cp:lastModifiedBy>
  <cp:revision>296</cp:revision>
  <dcterms:created xsi:type="dcterms:W3CDTF">2013-05-11T17:10:28Z</dcterms:created>
  <dcterms:modified xsi:type="dcterms:W3CDTF">2013-05-15T23:05:33Z</dcterms:modified>
</cp:coreProperties>
</file>