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361" r:id="rId3"/>
    <p:sldId id="367" r:id="rId4"/>
    <p:sldId id="359" r:id="rId5"/>
    <p:sldId id="370" r:id="rId6"/>
    <p:sldId id="375" r:id="rId7"/>
    <p:sldId id="376" r:id="rId8"/>
    <p:sldId id="358" r:id="rId9"/>
    <p:sldId id="377" r:id="rId10"/>
    <p:sldId id="356" r:id="rId11"/>
    <p:sldId id="369" r:id="rId12"/>
    <p:sldId id="364" r:id="rId13"/>
    <p:sldId id="372" r:id="rId14"/>
    <p:sldId id="373" r:id="rId15"/>
    <p:sldId id="374" r:id="rId16"/>
    <p:sldId id="371" r:id="rId17"/>
    <p:sldId id="36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8" r:id="rId27"/>
    <p:sldId id="390" r:id="rId28"/>
    <p:sldId id="389" r:id="rId29"/>
    <p:sldId id="391" r:id="rId30"/>
    <p:sldId id="393" r:id="rId31"/>
    <p:sldId id="392" r:id="rId32"/>
    <p:sldId id="397" r:id="rId33"/>
    <p:sldId id="394" r:id="rId34"/>
    <p:sldId id="396" r:id="rId35"/>
    <p:sldId id="401" r:id="rId36"/>
    <p:sldId id="402" r:id="rId37"/>
    <p:sldId id="400" r:id="rId38"/>
    <p:sldId id="403" r:id="rId39"/>
    <p:sldId id="378" r:id="rId40"/>
    <p:sldId id="395" r:id="rId41"/>
    <p:sldId id="399" r:id="rId42"/>
    <p:sldId id="398" r:id="rId43"/>
    <p:sldId id="404" r:id="rId44"/>
    <p:sldId id="362" r:id="rId45"/>
    <p:sldId id="36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453F7-C17A-460C-8369-0A1726197515}">
          <p14:sldIdLst>
            <p14:sldId id="256"/>
            <p14:sldId id="361"/>
            <p14:sldId id="367"/>
            <p14:sldId id="359"/>
            <p14:sldId id="370"/>
            <p14:sldId id="375"/>
            <p14:sldId id="376"/>
            <p14:sldId id="358"/>
            <p14:sldId id="377"/>
            <p14:sldId id="356"/>
            <p14:sldId id="369"/>
            <p14:sldId id="364"/>
            <p14:sldId id="372"/>
            <p14:sldId id="373"/>
            <p14:sldId id="374"/>
            <p14:sldId id="371"/>
            <p14:sldId id="36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8"/>
            <p14:sldId id="390"/>
            <p14:sldId id="389"/>
            <p14:sldId id="391"/>
            <p14:sldId id="393"/>
            <p14:sldId id="392"/>
            <p14:sldId id="397"/>
            <p14:sldId id="394"/>
            <p14:sldId id="396"/>
            <p14:sldId id="401"/>
            <p14:sldId id="402"/>
            <p14:sldId id="400"/>
            <p14:sldId id="403"/>
            <p14:sldId id="378"/>
            <p14:sldId id="395"/>
            <p14:sldId id="399"/>
            <p14:sldId id="398"/>
            <p14:sldId id="404"/>
            <p14:sldId id="362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949" autoAdjust="0"/>
    <p:restoredTop sz="94660"/>
  </p:normalViewPr>
  <p:slideViewPr>
    <p:cSldViewPr>
      <p:cViewPr>
        <p:scale>
          <a:sx n="66" d="100"/>
          <a:sy n="66" d="100"/>
        </p:scale>
        <p:origin x="-856" y="-5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54ABD-3561-4E8C-90C0-024E84D513DB}" type="datetimeFigureOut">
              <a:rPr lang="en-US" smtClean="0"/>
              <a:t>30/06/15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84914-5809-49A1-9C09-C849414D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DE9-03A4-4427-873A-34C035745ADA}" type="datetime1">
              <a:rPr lang="en-US" smtClean="0"/>
              <a:t>30/06/15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436-6CF4-4F6B-8820-BA2DAF2C3710}" type="datetime1">
              <a:rPr lang="en-US" smtClean="0"/>
              <a:t>30/06/15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4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741-E674-470A-9224-951BBF254B41}" type="datetime1">
              <a:rPr lang="en-US" smtClean="0"/>
              <a:t>30/06/15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Rockwell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ckwell" pitchFamily="18" charset="0"/>
              </a:defRPr>
            </a:lvl1pPr>
            <a:lvl2pPr>
              <a:defRPr>
                <a:latin typeface="Rockwell" pitchFamily="18" charset="0"/>
              </a:defRPr>
            </a:lvl2pPr>
            <a:lvl3pPr>
              <a:defRPr>
                <a:latin typeface="Rockwell" pitchFamily="18" charset="0"/>
              </a:defRPr>
            </a:lvl3pPr>
            <a:lvl4pPr>
              <a:defRPr>
                <a:latin typeface="Rockwell" pitchFamily="18" charset="0"/>
              </a:defRPr>
            </a:lvl4pPr>
            <a:lvl5pPr>
              <a:defRPr>
                <a:latin typeface="Rockwell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F28D-5B5E-449A-BA29-D6A32AED7F16}" type="datetime1">
              <a:rPr lang="en-US" smtClean="0"/>
              <a:t>30/06/15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15D9-5F33-40BE-B4B5-03A619C97ADF}" type="datetime1">
              <a:rPr lang="en-US" smtClean="0"/>
              <a:t>30/06/15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C89-80F7-4E99-8849-4C3ECDB12AAE}" type="datetime1">
              <a:rPr lang="en-US" smtClean="0"/>
              <a:t>30/06/15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9DAC-4E41-4AA6-BC74-DF71BC49778F}" type="datetime1">
              <a:rPr lang="en-US" smtClean="0"/>
              <a:t>30/06/15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FD0-40EB-4A08-943A-6254AFB63615}" type="datetime1">
              <a:rPr lang="en-US" smtClean="0"/>
              <a:t>30/06/15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E3E3-4EBD-490C-931F-F91E8E1C83B7}" type="datetime1">
              <a:rPr lang="en-US" smtClean="0"/>
              <a:t>30/06/15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8A6-04A7-4707-AD6C-4605CB1BC9BA}" type="datetime1">
              <a:rPr lang="en-US" smtClean="0"/>
              <a:t>30/06/15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EAE-E059-454A-B7AE-92AE05331780}" type="datetime1">
              <a:rPr lang="en-US" smtClean="0"/>
              <a:t>30/06/15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7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41E8-30AC-499A-A515-10B30E0F652E}" type="datetime1">
              <a:rPr lang="en-US" smtClean="0"/>
              <a:t>30/06/15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4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Rockwell" pitchFamily="18" charset="0"/>
              </a:rPr>
              <a:t>Yin-Yang: Transparent Deep Embedding of DSLs </a:t>
            </a:r>
            <a:endParaRPr lang="en-US" sz="4800" dirty="0">
              <a:latin typeface="Rockwell" pitchFamily="18" charset="0"/>
            </a:endParaRPr>
          </a:p>
        </p:txBody>
      </p:sp>
      <p:pic>
        <p:nvPicPr>
          <p:cNvPr id="1026" name="Picture 2" descr="http://www2.scala-lang.org:8888/resources/img/smooth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4" y="4942849"/>
            <a:ext cx="1143000" cy="16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vjovanovic\Downloads\EPFL_LOG_RVB-96 (2)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94" y="5218388"/>
            <a:ext cx="2347865" cy="113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pl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5218387"/>
            <a:ext cx="2987134" cy="113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U_BlockStree_2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71173" y="5015948"/>
            <a:ext cx="1537503" cy="15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59116" y="3048000"/>
            <a:ext cx="479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Vojin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Jovanovic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, EPFL </a:t>
            </a:r>
          </a:p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Twitter: @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vojjov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1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Shallow </a:t>
            </a:r>
            <a:r>
              <a:rPr lang="en-US" dirty="0" smtClean="0"/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Nice interface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 </a:t>
            </a:r>
            <a:r>
              <a:rPr lang="en-US" dirty="0"/>
              <a:t>Comprehensible type errors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 </a:t>
            </a:r>
            <a:r>
              <a:rPr lang="en-US" dirty="0" smtClean="0"/>
              <a:t>Easy debugging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/>
              <a:t>Consistent documentation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 </a:t>
            </a:r>
            <a:r>
              <a:rPr lang="en-US" dirty="0" smtClean="0"/>
              <a:t>Consistent </a:t>
            </a:r>
            <a:r>
              <a:rPr lang="en-US" dirty="0"/>
              <a:t>with the host language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X</a:t>
            </a:r>
            <a:r>
              <a:rPr lang="en-US" dirty="0" smtClean="0"/>
              <a:t>  Domain-specific analysis</a:t>
            </a:r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US" dirty="0" smtClean="0"/>
              <a:t>  Fast 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During </a:t>
            </a:r>
            <a:r>
              <a:rPr lang="en-US" sz="3600" dirty="0"/>
              <a:t>program development we do not care </a:t>
            </a:r>
            <a:r>
              <a:rPr lang="en-US" sz="3600" dirty="0" smtClean="0"/>
              <a:t>about performance!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8" name="Picture 4" descr="http://img.wikinut.com/img/neb7hzj5o_z35p2r/jpeg/724x5000/Yin-Yan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937322" cy="393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33401"/>
            <a:ext cx="8305800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/>
              <a:t>Use shallow embedding for development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/>
              <a:t>Use deep </a:t>
            </a:r>
            <a:r>
              <a:rPr lang="en-US" dirty="0"/>
              <a:t>embedding </a:t>
            </a:r>
            <a:r>
              <a:rPr lang="en-US" dirty="0" smtClean="0"/>
              <a:t>in production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9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Macros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Compile-time meta-programming</a:t>
            </a: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Completely transparent to the users</a:t>
            </a:r>
          </a:p>
          <a:p>
            <a:pPr marL="0" indent="0">
              <a:buNone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063" y="3124200"/>
            <a:ext cx="78486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fix_==[</a:t>
            </a:r>
            <a:r>
              <a:rPr lang="en-US" sz="28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](block: =&gt;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 T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2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macro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fix_==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Impl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3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Regular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14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91540" y="2597497"/>
            <a:ext cx="2743200" cy="2438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3940" y="267592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Checker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5820" y="244509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foo{“Bar” == 1}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01540" y="40024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foo{“Bar” == 1} // typed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12460" y="3368427"/>
            <a:ext cx="0" cy="67687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2" descr="https://encrypted-tbn2.gstatic.com/images?q=tbn:ANd9GcSTtZsAV5fpBh6j78imejTCK8lE3chk65-FePUluKPeK7QOue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1552" y="3045261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endCxn id="10" idx="1"/>
          </p:cNvCxnSpPr>
          <p:nvPr/>
        </p:nvCxnSpPr>
        <p:spPr>
          <a:xfrm flipV="1">
            <a:off x="2415540" y="3045262"/>
            <a:ext cx="2240280" cy="923924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 flipV="1">
            <a:off x="2415540" y="3969186"/>
            <a:ext cx="2286000" cy="63340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3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891540" y="2597497"/>
            <a:ext cx="2743200" cy="2438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Macro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26670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Checker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754880" y="1905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ix_=={“Bar” == 1}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36160" y="46626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__==(“Bar”, 1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// typed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55080" y="2825179"/>
            <a:ext cx="0" cy="67687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729480" y="3484880"/>
            <a:ext cx="4185920" cy="5537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fix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_==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Impl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(Tree({“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Bar” == 1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}))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55080" y="4038600"/>
            <a:ext cx="0" cy="67687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1552" y="3045261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514600" y="2525485"/>
            <a:ext cx="2240280" cy="1513115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 flipV="1">
            <a:off x="2514600" y="4038600"/>
            <a:ext cx="2321560" cy="122422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04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Yin-Yang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1524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Uses macros to reliably translate shallow programs to deep programs!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Shape 49"/>
          <p:cNvSpPr/>
          <p:nvPr/>
        </p:nvSpPr>
        <p:spPr>
          <a:xfrm>
            <a:off x="2460138" y="354721"/>
            <a:ext cx="4223721" cy="6126480"/>
          </a:xfrm>
          <a:prstGeom prst="rect">
            <a:avLst/>
          </a:prstGeom>
          <a:blipFill>
            <a:blip r:embed="rId2"/>
            <a:srcRect/>
            <a:stretch>
              <a:fillRect b="-360"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1367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Shape 49"/>
          <p:cNvSpPr/>
          <p:nvPr/>
        </p:nvSpPr>
        <p:spPr>
          <a:xfrm>
            <a:off x="2460138" y="354721"/>
            <a:ext cx="4223721" cy="6126480"/>
          </a:xfrm>
          <a:prstGeom prst="rect">
            <a:avLst/>
          </a:prstGeom>
          <a:blipFill>
            <a:blip r:embed="rId2"/>
            <a:srcRect/>
            <a:stretch>
              <a:fillRect b="-360"/>
            </a:stretch>
          </a:blipFill>
          <a:ln>
            <a:noFill/>
          </a:ln>
        </p:spPr>
      </p:sp>
      <p:sp>
        <p:nvSpPr>
          <p:cNvPr id="3" name="Rectangle 2"/>
          <p:cNvSpPr/>
          <p:nvPr/>
        </p:nvSpPr>
        <p:spPr>
          <a:xfrm>
            <a:off x="2971802" y="1981200"/>
            <a:ext cx="1600198" cy="685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Shape 61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val res = if (readHGTG)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matches(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)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else true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itchFamily="18" charset="0"/>
              </a:rPr>
              <a:t>Good </a:t>
            </a:r>
            <a:r>
              <a:rPr lang="en-US" dirty="0"/>
              <a:t>Performance: SQL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>
                <a:latin typeface="Rockwell" pitchFamily="18" charset="0"/>
              </a:rPr>
              <a:t>ompiler </a:t>
            </a:r>
            <a:r>
              <a:rPr lang="en-US" dirty="0">
                <a:latin typeface="Rockwell" pitchFamily="18" charset="0"/>
              </a:rPr>
              <a:t>has domain knowledge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Compiled at run-time (access to data)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05297" y="2085487"/>
            <a:ext cx="6280507" cy="1623772"/>
            <a:chOff x="1005297" y="2085487"/>
            <a:chExt cx="6280507" cy="16237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97" y="2085487"/>
              <a:ext cx="2713805" cy="162377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085487"/>
              <a:ext cx="2713804" cy="162377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937699" y="2590800"/>
              <a:ext cx="4718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=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5297" y="4419600"/>
            <a:ext cx="6593941" cy="2133600"/>
            <a:chOff x="1005297" y="4380368"/>
            <a:chExt cx="6593941" cy="2133600"/>
          </a:xfrm>
        </p:grpSpPr>
        <p:grpSp>
          <p:nvGrpSpPr>
            <p:cNvPr id="9" name="Group 8"/>
            <p:cNvGrpSpPr/>
            <p:nvPr/>
          </p:nvGrpSpPr>
          <p:grpSpPr>
            <a:xfrm>
              <a:off x="1005297" y="4380368"/>
              <a:ext cx="6593941" cy="2133600"/>
              <a:chOff x="1295400" y="4343400"/>
              <a:chExt cx="6593941" cy="2133600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4343400"/>
                <a:ext cx="2133600" cy="2133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" name="Picture 4" descr="http://infolab.stanford.edu/~ullman/dbsi/win98/gifs/B+tree.gi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3741" y="4423974"/>
                <a:ext cx="2895600" cy="19724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752600" y="4460942"/>
              <a:ext cx="762000" cy="111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58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Ascription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val res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: Boolean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 = ((if (readHGTG)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(regex.`package`.matches(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)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: Boolean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else true)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: Boolean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7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Literals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Shape 73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val res: Boolean = ((if (readHGTG)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regex.`package`.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matches(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): Boolean)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else 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lift(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Boolean)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1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Shape 79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val res: Boolean = ((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__ifThenElse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(readHGTG,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regex.`package`.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matches(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): Boolean),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lift(true)): Boolean)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37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Injection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val res: Boolean = ((__ifThenElse(readHGTG,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this.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regex.`package`.matches(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): Boolean),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lift(true)): Boolean)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0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Shape 91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val res: 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this.Rep[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((__ifThenElse(readHGTG,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(this.regex.`package`.matches(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): 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this.Rep[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lift(true)): 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this.Rep[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6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Hole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Shape 97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val res: this.Rep[Boolean] = ((__ifThenElse(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hole(typeTag[Boolean],1)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(this.regex.`package`.matches(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hole(typeTag[String], 2)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hole(typeTag[String], 3)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): this.Rep[Boolean]),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lift(true)): this.Rep[Boolean])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6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Cake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Shape 97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-US" sz="2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" sz="2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ew RegexDSL { def main() {</a:t>
            </a:r>
          </a:p>
          <a:p>
            <a:pPr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res: this.Rep[Boolean] = ((__ifThenElse(hole(typeTag[Boolean],1)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(this.regex.`package`.matches(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hole(typeTag[String], 2),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hole(typeTag[String], 3)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): this.Rep[Boolean]),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lift(true)): this.Rep[Boolean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</a:t>
            </a:r>
          </a:p>
          <a:p>
            <a:pPr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78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Shape 49"/>
          <p:cNvSpPr/>
          <p:nvPr/>
        </p:nvSpPr>
        <p:spPr>
          <a:xfrm>
            <a:off x="2460138" y="354721"/>
            <a:ext cx="4223721" cy="6126480"/>
          </a:xfrm>
          <a:prstGeom prst="rect">
            <a:avLst/>
          </a:prstGeom>
          <a:blipFill>
            <a:blip r:embed="rId2"/>
            <a:srcRect/>
            <a:stretch>
              <a:fillRect b="-360"/>
            </a:stretch>
          </a:blipFill>
          <a:ln>
            <a:noFill/>
          </a:ln>
        </p:spPr>
      </p:sp>
      <p:sp>
        <p:nvSpPr>
          <p:cNvPr id="3" name="Rectangle 2"/>
          <p:cNvSpPr/>
          <p:nvPr/>
        </p:nvSpPr>
        <p:spPr>
          <a:xfrm>
            <a:off x="2971800" y="2667000"/>
            <a:ext cx="3581400" cy="990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Reflective Instantiation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3124200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al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dsl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c.eval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sz="28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main()={…}}</a:t>
            </a:r>
            <a:endParaRPr lang="en-US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9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98198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dsl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.staticallyAnalyze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(c)</a:t>
            </a:r>
            <a:endParaRPr lang="en-US" sz="28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382000" cy="868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Reports errors at compile time!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5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</a:t>
            </a:fld>
            <a:endParaRPr lang="en-US" dirty="0"/>
          </a:p>
        </p:txBody>
      </p:sp>
      <p:pic>
        <p:nvPicPr>
          <p:cNvPr id="2052" name="Picture 4" descr="C:\Users\vjovanovic\Downloads\LMS-interpretation (1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980" y="1619250"/>
            <a:ext cx="56769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83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Shape 49"/>
          <p:cNvSpPr/>
          <p:nvPr/>
        </p:nvSpPr>
        <p:spPr>
          <a:xfrm>
            <a:off x="2460138" y="354721"/>
            <a:ext cx="4223721" cy="6126480"/>
          </a:xfrm>
          <a:prstGeom prst="rect">
            <a:avLst/>
          </a:prstGeom>
          <a:blipFill>
            <a:blip r:embed="rId2"/>
            <a:srcRect/>
            <a:stretch>
              <a:fillRect b="-360"/>
            </a:stretch>
          </a:blipFill>
          <a:ln>
            <a:noFill/>
          </a:ln>
        </p:spPr>
      </p:sp>
      <p:sp>
        <p:nvSpPr>
          <p:cNvPr id="3" name="Rectangle 2"/>
          <p:cNvSpPr/>
          <p:nvPr/>
        </p:nvSpPr>
        <p:spPr>
          <a:xfrm>
            <a:off x="2937076" y="3657599"/>
            <a:ext cx="1634922" cy="7509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Captured Identifiers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6311" y="2667000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requiredIdents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28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dsl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.stagingAnalysis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8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Shape 97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ew RegexDSL { def main() {</a:t>
            </a:r>
          </a:p>
          <a:p>
            <a:pPr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res: this.Rep[Boolean] = ((__ifThenElse(hole(typeTag[Boolean],1)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(this.regex.`package`.matches(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hole(typeTag[String], 2),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lift(pattern)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): this.Rep[Boolean]),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lift(true)): this.Rep[Boolean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</a:t>
            </a:r>
          </a:p>
          <a:p>
            <a:pPr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4572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3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6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requiredIdents</a:t>
            </a:r>
            <a:r>
              <a:rPr lang="en-US" sz="3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!= </a:t>
            </a:r>
            <a:r>
              <a:rPr lang="en-US" sz="36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Nil)</a:t>
            </a:r>
          </a:p>
        </p:txBody>
      </p:sp>
    </p:spTree>
    <p:extLst>
      <p:ext uri="{BB962C8B-B14F-4D97-AF65-F5344CB8AC3E}">
        <p14:creationId xmlns:p14="http://schemas.microsoft.com/office/powerpoint/2010/main" val="6886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Shape 49"/>
          <p:cNvSpPr/>
          <p:nvPr/>
        </p:nvSpPr>
        <p:spPr>
          <a:xfrm>
            <a:off x="2460138" y="354721"/>
            <a:ext cx="4223721" cy="6126480"/>
          </a:xfrm>
          <a:prstGeom prst="rect">
            <a:avLst/>
          </a:prstGeom>
          <a:blipFill>
            <a:blip r:embed="rId2"/>
            <a:srcRect/>
            <a:stretch>
              <a:fillRect b="-360"/>
            </a:stretch>
          </a:blipFill>
          <a:ln>
            <a:noFill/>
          </a:ln>
        </p:spPr>
      </p:sp>
      <p:sp>
        <p:nvSpPr>
          <p:cNvPr id="3" name="Rectangle 2"/>
          <p:cNvSpPr/>
          <p:nvPr/>
        </p:nvSpPr>
        <p:spPr>
          <a:xfrm>
            <a:off x="2819400" y="4495801"/>
            <a:ext cx="3657600" cy="1985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 vs.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460" y="1532681"/>
            <a:ext cx="7848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requiredIdents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Nil)</a:t>
            </a:r>
          </a:p>
          <a:p>
            <a:r>
              <a:rPr lang="en-US" sz="28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// compile at compile time</a:t>
            </a:r>
            <a:endParaRPr lang="en-US" sz="2800" i="1" dirty="0" smtClean="0">
              <a:solidFill>
                <a:srgbClr val="660E7A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c.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parse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dsl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.gnerateCode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8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compile at </a:t>
            </a:r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run time</a:t>
            </a:r>
            <a:endParaRPr lang="en-US" sz="2800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i="1" dirty="0" err="1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.expr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smtClean="0">
                <a:latin typeface="Consolas" pitchFamily="49" charset="0"/>
                <a:cs typeface="Consolas" pitchFamily="49" charset="0"/>
              </a:rPr>
              <a:t>Block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guards,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dslCake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dslInvocation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Deep DLSs: </a:t>
            </a:r>
            <a:r>
              <a:rPr lang="en-US" dirty="0" err="1" smtClean="0"/>
              <a:t>Idents</a:t>
            </a:r>
            <a:r>
              <a:rPr lang="en-US" dirty="0" smtClean="0"/>
              <a:t> vs.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Deep embedding does not distinguish constants and identifiers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To check for recompilation it needs to lift the whole program on each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9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Guards with Deep DSLS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257800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Shallow program processes 100 KB string for the time of one lifting!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563407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text.map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incChar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pattern))</a:t>
            </a:r>
            <a:b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"OK"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5132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ckwell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How long does the lifting take?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9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Guarded Recompilation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460" y="1532681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pattern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!= </a:t>
            </a:r>
            <a:r>
              <a:rPr lang="en-US" sz="28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Cache.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prevValue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uid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&gt;))</a:t>
            </a:r>
          </a:p>
          <a:p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Cache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.setProgram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uid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&gt;)(</a:t>
            </a:r>
          </a:p>
          <a:p>
            <a:r>
              <a:rPr lang="en-US" sz="28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RegexDSL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main()={…}}</a:t>
            </a:r>
            <a:endParaRPr lang="en-US" sz="2800" i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800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80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80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Cache.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program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uid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&gt;)(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cond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, text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59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" t="10670" r="1753" b="6664"/>
          <a:stretch/>
        </p:blipFill>
        <p:spPr bwMode="auto">
          <a:xfrm>
            <a:off x="304800" y="1828800"/>
            <a:ext cx="858479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72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Completely transparent deep embedding</a:t>
            </a:r>
          </a:p>
          <a:p>
            <a:endParaRPr lang="en-US" dirty="0"/>
          </a:p>
          <a:p>
            <a:r>
              <a:rPr lang="en-US" dirty="0" smtClean="0"/>
              <a:t>Completely compiler agnostic</a:t>
            </a:r>
          </a:p>
          <a:p>
            <a:endParaRPr lang="en-US" dirty="0"/>
          </a:p>
          <a:p>
            <a:r>
              <a:rPr lang="en-US" dirty="0" smtClean="0"/>
              <a:t>Compilation at either compile or run time</a:t>
            </a:r>
          </a:p>
          <a:p>
            <a:endParaRPr lang="en-US" dirty="0"/>
          </a:p>
          <a:p>
            <a:r>
              <a:rPr lang="en-US" dirty="0" smtClean="0"/>
              <a:t>Efficient guarded recompilation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6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Embedding - LMS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295400"/>
            <a:ext cx="7696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{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case class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](t: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implicit </a:t>
            </a:r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unit[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](t: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0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(t)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1242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{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case class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Matches(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t: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[String], 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p: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[String])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[Boolean]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 {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matches(t: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[String], p: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String])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      </a:t>
            </a:r>
          </a:p>
          <a:p>
            <a:pPr lvl="0"/>
            <a:r>
              <a:rPr lang="en-US" sz="2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Matches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(t, p)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main() = 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0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"42"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"Answer to the Ultimate…"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622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Slick DSL with </a:t>
            </a:r>
            <a:r>
              <a:rPr lang="en-US" dirty="0" err="1" smtClean="0"/>
              <a:t>Macors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 version took months to develop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Duplicate of the deep embedding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not work for all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5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Version	 of Slick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Requires same things as Yin-Yang</a:t>
            </a:r>
          </a:p>
          <a:p>
            <a:pPr lvl="1"/>
            <a:r>
              <a:rPr lang="en-US" dirty="0" smtClean="0"/>
              <a:t>Hole Transformation</a:t>
            </a:r>
          </a:p>
          <a:p>
            <a:pPr lvl="1"/>
            <a:r>
              <a:rPr lang="en-US" dirty="0" smtClean="0"/>
              <a:t>Virtualization</a:t>
            </a:r>
          </a:p>
          <a:p>
            <a:pPr lvl="1"/>
            <a:r>
              <a:rPr lang="en-US" dirty="0" smtClean="0"/>
              <a:t>Compile-time evaluation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These transformation are non-trivial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8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Slick with Yin-Yang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Three weeks development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Wires to the existing DSL (no duplication)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features that the macro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virtualization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Cross compilation unit operation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Yin-Yang as a modular library for DSLs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6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Yin-Yang</a:t>
            </a:r>
          </a:p>
          <a:p>
            <a:pPr lvl="1"/>
            <a:r>
              <a:rPr lang="en-US" dirty="0" smtClean="0"/>
              <a:t>http://github.com/vjovanov/mpde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://infoscience.epfl.ch/record/185832/files/yinyang.pdf?version=2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Learn LMS</a:t>
            </a:r>
          </a:p>
          <a:p>
            <a:pPr lvl="1"/>
            <a:r>
              <a:rPr lang="en-US" dirty="0" smtClean="0"/>
              <a:t>http://scala-lms.github.com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ttp://github.com/stanford-ppl/Delite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29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Questions?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24200"/>
            <a:ext cx="8229600" cy="190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Also at: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@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vojjov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vojin.jovanovic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epfl.ch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7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Text is Not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366964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4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"42"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"Answer to the Ultimate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…"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211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Convoluted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1336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2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infix_-(lhs: </a:t>
            </a:r>
            <a:r>
              <a:rPr lang="en-US" sz="22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[Float],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(</a:t>
            </a:r>
            <a:r>
              <a:rPr lang="en-US" sz="22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implicit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o: Overloaded, </a:t>
            </a:r>
            <a:endParaRPr lang="en-US" sz="2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ctx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SourceContext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2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[Float]</a:t>
            </a:r>
          </a:p>
          <a:p>
            <a:endParaRPr lang="en-US" sz="2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2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infix_-(lhs: </a:t>
            </a:r>
            <a:r>
              <a:rPr lang="en-US" sz="22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implicit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o: Overloaded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ctx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SourceContext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2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7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057400"/>
            <a:ext cx="5257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one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b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[Unit] = ()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one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void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982" y="4267200"/>
            <a:ext cx="838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Rockwell" pitchFamily="18" charset="0"/>
              </a:rPr>
              <a:t>No implicit view available from </a:t>
            </a:r>
            <a:r>
              <a:rPr lang="en-US" sz="2100" dirty="0" err="1" smtClean="0">
                <a:latin typeface="Rockwell" pitchFamily="18" charset="0"/>
              </a:rPr>
              <a:t>RepDSL.this.Rep</a:t>
            </a:r>
            <a:r>
              <a:rPr lang="en-US" sz="2100" dirty="0" smtClean="0">
                <a:latin typeface="Rockwell" pitchFamily="18" charset="0"/>
              </a:rPr>
              <a:t>[Unit] =&gt; Int.</a:t>
            </a:r>
            <a:endParaRPr lang="en-US" sz="2100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1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DSL 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latin typeface="Rockwell" pitchFamily="18" charset="0"/>
              </a:rPr>
              <a:t>Nice interface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 X </a:t>
            </a:r>
            <a:r>
              <a:rPr lang="en-US" dirty="0" smtClean="0"/>
              <a:t>Comprehensible type errors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Easy debugging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Consistent Documentation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 X </a:t>
            </a:r>
            <a:r>
              <a:rPr lang="en-US" dirty="0"/>
              <a:t>C</a:t>
            </a:r>
            <a:r>
              <a:rPr lang="en-US" dirty="0" smtClean="0"/>
              <a:t>onsistent </a:t>
            </a:r>
            <a:r>
              <a:rPr lang="en-US" dirty="0"/>
              <a:t>with the host language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/>
              <a:t> Domain-specific analysis</a:t>
            </a:r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/>
              <a:t> Fast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6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362200"/>
            <a:ext cx="8077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22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 {</a:t>
            </a:r>
            <a:b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2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](b: =&gt; </a:t>
            </a:r>
            <a:r>
              <a:rPr lang="en-US" sz="22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 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2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matches(text: String, pat: String): Boolean =</a:t>
            </a:r>
            <a:b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text.matches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(pat)</a:t>
            </a:r>
            <a:b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9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pres-new</Template>
  <TotalTime>176</TotalTime>
  <Words>1352</Words>
  <Application>Microsoft Macintosh PowerPoint</Application>
  <PresentationFormat>On-screen Show (4:3)</PresentationFormat>
  <Paragraphs>331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pres-new</vt:lpstr>
      <vt:lpstr>Yin-Yang: Transparent Deep Embedding of DSLs </vt:lpstr>
      <vt:lpstr>Good Performance: SQL</vt:lpstr>
      <vt:lpstr>Deep Embedding</vt:lpstr>
      <vt:lpstr>Deep Embedding - LMS</vt:lpstr>
      <vt:lpstr>Program Text is Not All</vt:lpstr>
      <vt:lpstr>Convoluted Interface</vt:lpstr>
      <vt:lpstr>Type Errors</vt:lpstr>
      <vt:lpstr>Deep DSL Embedding</vt:lpstr>
      <vt:lpstr>Shallow Embedding</vt:lpstr>
      <vt:lpstr>Shallow Embedding</vt:lpstr>
      <vt:lpstr>PowerPoint Presentation</vt:lpstr>
      <vt:lpstr>PowerPoint Presentation</vt:lpstr>
      <vt:lpstr>Macros</vt:lpstr>
      <vt:lpstr>Regular Workflow</vt:lpstr>
      <vt:lpstr>Macro Workflow</vt:lpstr>
      <vt:lpstr>Yin-Yang Library</vt:lpstr>
      <vt:lpstr>PowerPoint Presentation</vt:lpstr>
      <vt:lpstr>PowerPoint Presentation</vt:lpstr>
      <vt:lpstr>Shallow Program</vt:lpstr>
      <vt:lpstr>Ascription Transformation</vt:lpstr>
      <vt:lpstr>Lift Literals Transformation</vt:lpstr>
      <vt:lpstr>Virtualization Transformation</vt:lpstr>
      <vt:lpstr>Scope Injection Transformation</vt:lpstr>
      <vt:lpstr>Type Transformation</vt:lpstr>
      <vt:lpstr>Hole Transformation</vt:lpstr>
      <vt:lpstr>Cake Insertion</vt:lpstr>
      <vt:lpstr>PowerPoint Presentation</vt:lpstr>
      <vt:lpstr>Reflective Instantiation</vt:lpstr>
      <vt:lpstr>Domain-Specific Analysis</vt:lpstr>
      <vt:lpstr>PowerPoint Presentation</vt:lpstr>
      <vt:lpstr>Captured Identifiers Analysis</vt:lpstr>
      <vt:lpstr>PowerPoint Presentation</vt:lpstr>
      <vt:lpstr>PowerPoint Presentation</vt:lpstr>
      <vt:lpstr>Compile vs. Runtime</vt:lpstr>
      <vt:lpstr>Deep DLSs: Idents vs. Constants</vt:lpstr>
      <vt:lpstr>Guards with Deep DSLS</vt:lpstr>
      <vt:lpstr>Guarded Recompilation</vt:lpstr>
      <vt:lpstr>Evaluation</vt:lpstr>
      <vt:lpstr>Contributions</vt:lpstr>
      <vt:lpstr>Slick DSL with Macors</vt:lpstr>
      <vt:lpstr>Macro Version  of Slick</vt:lpstr>
      <vt:lpstr>Slick with Yin-Yang</vt:lpstr>
      <vt:lpstr>Future Work</vt:lpstr>
      <vt:lpstr>References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Yin-Yang: Transparent Deep Embedding of DSLs </dc:title>
  <dc:creator>vjovanovic</dc:creator>
  <cp:lastModifiedBy>Vojin Jovanovic</cp:lastModifiedBy>
  <cp:revision>151</cp:revision>
  <dcterms:created xsi:type="dcterms:W3CDTF">2013-05-18T09:04:02Z</dcterms:created>
  <dcterms:modified xsi:type="dcterms:W3CDTF">2015-06-30T03:46:29Z</dcterms:modified>
</cp:coreProperties>
</file>