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398" r:id="rId2"/>
    <p:sldId id="399" r:id="rId3"/>
    <p:sldId id="400" r:id="rId4"/>
    <p:sldId id="401" r:id="rId5"/>
    <p:sldId id="402" r:id="rId6"/>
    <p:sldId id="405" r:id="rId7"/>
    <p:sldId id="406" r:id="rId8"/>
    <p:sldId id="403" r:id="rId9"/>
    <p:sldId id="40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tivation / Intro" id="{4CE5A32C-5AE8-498B-90E5-E397B6D07438}">
          <p14:sldIdLst/>
        </p14:section>
        <p14:section name="Background" id="{A4D47E4A-5AA7-43F1-BA0E-CF2ABA342C76}">
          <p14:sldIdLst/>
        </p14:section>
        <p14:section name="Optimizations" id="{DCA1F82B-C930-4132-94BF-ED5F91B88FCC}">
          <p14:sldIdLst/>
        </p14:section>
        <p14:section name="Projection Insertion" id="{C1DCC653-972C-4F27-BE8D-D4770F243D53}">
          <p14:sldIdLst/>
        </p14:section>
        <p14:section name="Results" id="{BB0550D5-AD95-4970-98EC-7B8880F24722}">
          <p14:sldIdLst>
            <p14:sldId id="398"/>
            <p14:sldId id="399"/>
            <p14:sldId id="400"/>
            <p14:sldId id="401"/>
            <p14:sldId id="402"/>
            <p14:sldId id="405"/>
            <p14:sldId id="406"/>
            <p14:sldId id="403"/>
            <p14:sldId id="404"/>
          </p14:sldIdLst>
        </p14:section>
        <p14:section name="Summary" id="{3DD62945-8736-4E44-A139-EA254AC53E3B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F647"/>
    <a:srgbClr val="4F81BD"/>
    <a:srgbClr val="F80A61"/>
    <a:srgbClr val="7B7EFF"/>
    <a:srgbClr val="D5D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286" autoAdjust="0"/>
    <p:restoredTop sz="86267" autoAdjust="0"/>
  </p:normalViewPr>
  <p:slideViewPr>
    <p:cSldViewPr>
      <p:cViewPr varScale="1">
        <p:scale>
          <a:sx n="76" d="100"/>
          <a:sy n="76" d="100"/>
        </p:scale>
        <p:origin x="-149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 showGuides="1">
      <p:cViewPr varScale="1">
        <p:scale>
          <a:sx n="105" d="100"/>
          <a:sy n="105" d="100"/>
        </p:scale>
        <p:origin x="-24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4C50-94A0-41F9-B596-28DDCDC30335}" type="datetimeFigureOut">
              <a:rPr lang="de-CH" smtClean="0"/>
              <a:t>06.11.2012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129D4-69BB-4F91-8B10-46ECF353A8A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384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Thank</a:t>
            </a:r>
            <a:r>
              <a:rPr lang="de-CH" baseline="0" dirty="0" smtClean="0"/>
              <a:t> you for comming. 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129D4-69BB-4F91-8B10-46ECF353A8A1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58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E8D1-ACA3-489E-9F24-DBD5EF0CD08F}" type="datetime1">
              <a:rPr lang="de-CH" smtClean="0"/>
              <a:t>06.11.2012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825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84CD-1E94-4E76-8DD5-F5342C4660A9}" type="datetime1">
              <a:rPr lang="de-CH" smtClean="0"/>
              <a:t>06.11.2012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989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CD1E-5B71-41AE-B267-501D7FC120AE}" type="datetime1">
              <a:rPr lang="de-CH" smtClean="0"/>
              <a:t>06.11.2012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28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C548-DE5D-49F6-B3C6-5547B775BD86}" type="datetime1">
              <a:rPr lang="de-CH" smtClean="0"/>
              <a:t>06.11.2012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83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CBFE-7EEA-40EF-85D3-16E29B874BAC}" type="datetime1">
              <a:rPr lang="de-CH" smtClean="0"/>
              <a:t>06.11.2012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45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8998-AC5A-4629-8C05-4F07933D5CC4}" type="datetime1">
              <a:rPr lang="de-CH" smtClean="0"/>
              <a:t>06.11.2012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217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A16CA-6D84-497D-A892-78636577A53A}" type="datetime1">
              <a:rPr lang="de-CH" smtClean="0"/>
              <a:t>06.11.2012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445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06C7-D482-43EA-A20A-3F21A2EB92C2}" type="datetime1">
              <a:rPr lang="de-CH" smtClean="0"/>
              <a:t>06.11.2012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33921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5DAF-C7AF-44DD-A0E9-CE5BA3BF7844}" type="datetime1">
              <a:rPr lang="de-CH" smtClean="0"/>
              <a:t>06.11.2012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41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862E-6676-469D-8660-AEB255EA5E4F}" type="datetime1">
              <a:rPr lang="de-CH" smtClean="0"/>
              <a:t>06.11.2012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968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459E-79E2-4807-BDDA-DC6CF0549448}" type="datetime1">
              <a:rPr lang="de-CH" smtClean="0"/>
              <a:t>06.11.2012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91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3899C-3D7E-4336-8EE7-06DD354021C8}" type="datetime1">
              <a:rPr lang="de-CH" smtClean="0"/>
              <a:t>06.11.2012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C0717-3AFA-459E-8745-8D6601B2D84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92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Towards </a:t>
            </a:r>
            <a:r>
              <a:rPr lang="en-US" smtClean="0"/>
              <a:t>Modular</a:t>
            </a:r>
            <a:r>
              <a:rPr lang="en-US"/>
              <a:t> </a:t>
            </a:r>
            <a:r>
              <a:rPr lang="en-US" smtClean="0"/>
              <a:t>and</a:t>
            </a:r>
            <a:r>
              <a:rPr lang="en-US" smtClean="0"/>
              <a:t> Cross-stage Cost </a:t>
            </a:r>
            <a:r>
              <a:rPr lang="en-US" dirty="0"/>
              <a:t>Estimation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71600" y="3501008"/>
            <a:ext cx="7128792" cy="792088"/>
          </a:xfrm>
        </p:spPr>
        <p:txBody>
          <a:bodyPr>
            <a:noAutofit/>
          </a:bodyPr>
          <a:lstStyle/>
          <a:p>
            <a:endParaRPr lang="de-CH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C:\Users\vjovanovic\Downloads\EPFL_LOG_RVB-96 (1)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157192"/>
            <a:ext cx="2268848" cy="109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86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3"/>
    </mc:Choice>
    <mc:Fallback xmlns="">
      <p:transition spd="slow" advTm="1701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need costs? </a:t>
            </a:r>
          </a:p>
          <a:p>
            <a:pPr lvl="1"/>
            <a:r>
              <a:rPr lang="en-US" dirty="0" smtClean="0"/>
              <a:t>Which transformation should we preform?</a:t>
            </a:r>
          </a:p>
          <a:p>
            <a:r>
              <a:rPr lang="en-US" dirty="0" smtClean="0"/>
              <a:t>How can we estimate costs?</a:t>
            </a:r>
          </a:p>
          <a:p>
            <a:pPr lvl="1"/>
            <a:r>
              <a:rPr lang="en-US" dirty="0" smtClean="0"/>
              <a:t>Running</a:t>
            </a:r>
          </a:p>
          <a:p>
            <a:pPr lvl="1"/>
            <a:r>
              <a:rPr lang="en-US" dirty="0" smtClean="0"/>
              <a:t>Cost models</a:t>
            </a:r>
          </a:p>
          <a:p>
            <a:pPr lvl="1"/>
            <a:r>
              <a:rPr lang="en-US" dirty="0" smtClean="0"/>
              <a:t>Hybrid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31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Very accurate</a:t>
            </a:r>
          </a:p>
          <a:p>
            <a:pPr lvl="1"/>
            <a:r>
              <a:rPr lang="en-US" dirty="0" smtClean="0"/>
              <a:t>Works across all compiler phases</a:t>
            </a:r>
          </a:p>
          <a:p>
            <a:pPr lvl="1"/>
            <a:r>
              <a:rPr lang="en-US" dirty="0"/>
              <a:t>Good for </a:t>
            </a:r>
            <a:r>
              <a:rPr lang="en-US" dirty="0" smtClean="0"/>
              <a:t>many metrics (running time, memory …)</a:t>
            </a:r>
            <a:endParaRPr lang="en-US" dirty="0"/>
          </a:p>
          <a:p>
            <a:r>
              <a:rPr lang="en-US" dirty="0" smtClean="0"/>
              <a:t>Why not?</a:t>
            </a:r>
            <a:endParaRPr lang="en-US" dirty="0"/>
          </a:p>
          <a:p>
            <a:pPr lvl="1"/>
            <a:r>
              <a:rPr lang="en-US" dirty="0" smtClean="0"/>
              <a:t>Interactive </a:t>
            </a:r>
            <a:r>
              <a:rPr lang="en-US" dirty="0"/>
              <a:t>Programs </a:t>
            </a:r>
            <a:r>
              <a:rPr lang="en-US" dirty="0" smtClean="0"/>
              <a:t>(takes a lot of time)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is not </a:t>
            </a:r>
            <a:r>
              <a:rPr lang="en-US" dirty="0" smtClean="0"/>
              <a:t>available</a:t>
            </a:r>
          </a:p>
          <a:p>
            <a:pPr lvl="1"/>
            <a:r>
              <a:rPr lang="en-US" dirty="0" smtClean="0"/>
              <a:t>FPGA</a:t>
            </a:r>
          </a:p>
          <a:p>
            <a:pPr lvl="1"/>
            <a:r>
              <a:rPr lang="en-US" dirty="0" smtClean="0"/>
              <a:t>Metric can’t be measured (energy </a:t>
            </a:r>
            <a:r>
              <a:rPr lang="en-US" dirty="0"/>
              <a:t>c</a:t>
            </a:r>
            <a:r>
              <a:rPr lang="en-US" dirty="0" smtClean="0"/>
              <a:t>onsumption?)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89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Imprecise</a:t>
            </a:r>
          </a:p>
          <a:p>
            <a:r>
              <a:rPr lang="en-US" dirty="0"/>
              <a:t>Not hardware </a:t>
            </a:r>
            <a:r>
              <a:rPr lang="en-US" dirty="0" smtClean="0"/>
              <a:t>specific</a:t>
            </a:r>
          </a:p>
          <a:p>
            <a:r>
              <a:rPr lang="en-US" dirty="0"/>
              <a:t>Not m</a:t>
            </a:r>
            <a:r>
              <a:rPr lang="en-US" dirty="0" smtClean="0"/>
              <a:t>odular</a:t>
            </a:r>
          </a:p>
          <a:p>
            <a:r>
              <a:rPr lang="en-US" dirty="0"/>
              <a:t>Works </a:t>
            </a:r>
            <a:r>
              <a:rPr lang="en-US" dirty="0" smtClean="0"/>
              <a:t>only in one compilation phase</a:t>
            </a:r>
          </a:p>
          <a:p>
            <a:r>
              <a:rPr lang="en-US" dirty="0" smtClean="0"/>
              <a:t>Annotate the whole module for each metric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096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Implement i</a:t>
            </a:r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your </a:t>
            </a:r>
            <a:r>
              <a:rPr lang="en-US" dirty="0" smtClean="0"/>
              <a:t>alternative algorithms for high-level ops </a:t>
            </a:r>
          </a:p>
          <a:p>
            <a:pPr lvl="1"/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dirty="0" smtClean="0"/>
              <a:t> </a:t>
            </a:r>
            <a:r>
              <a:rPr lang="en-US" dirty="0" err="1" smtClean="0"/>
              <a:t>equiJoin</a:t>
            </a:r>
            <a:r>
              <a:rPr lang="en-US" dirty="0" smtClean="0"/>
              <a:t>(…) = </a:t>
            </a:r>
            <a:r>
              <a:rPr lang="en-US" dirty="0" err="1" smtClean="0"/>
              <a:t>loopJoin</a:t>
            </a:r>
            <a:r>
              <a:rPr lang="en-US" dirty="0" smtClean="0"/>
              <a:t>(…) | </a:t>
            </a:r>
            <a:r>
              <a:rPr lang="en-US" dirty="0" err="1" smtClean="0"/>
              <a:t>hashJoin</a:t>
            </a:r>
            <a:r>
              <a:rPr lang="en-US" dirty="0" smtClean="0"/>
              <a:t>(…) </a:t>
            </a:r>
          </a:p>
          <a:p>
            <a:r>
              <a:rPr lang="en-US" dirty="0" smtClean="0"/>
              <a:t>Annotate the </a:t>
            </a:r>
            <a:r>
              <a:rPr lang="en-US" dirty="0" smtClean="0"/>
              <a:t>implementations</a:t>
            </a:r>
          </a:p>
          <a:p>
            <a:pPr lvl="1"/>
            <a:r>
              <a:rPr lang="en-US" dirty="0" smtClean="0"/>
              <a:t>Every </a:t>
            </a:r>
            <a:r>
              <a:rPr lang="en-US" b="1" dirty="0" err="1" smtClean="0"/>
              <a:t>Bool</a:t>
            </a:r>
            <a:r>
              <a:rPr lang="en-US" dirty="0" smtClean="0"/>
              <a:t> symbol has a method </a:t>
            </a:r>
            <a:r>
              <a:rPr lang="en-US" i="1" dirty="0" smtClean="0"/>
              <a:t>apply(</a:t>
            </a:r>
            <a:r>
              <a:rPr lang="en-US" dirty="0" smtClean="0"/>
              <a:t>p:</a:t>
            </a:r>
            <a:r>
              <a:rPr lang="en-US" i="1" dirty="0" smtClean="0"/>
              <a:t> </a:t>
            </a:r>
            <a:r>
              <a:rPr lang="en-US" dirty="0" err="1" smtClean="0"/>
              <a:t>Sym</a:t>
            </a:r>
            <a:r>
              <a:rPr lang="en-US" dirty="0" smtClean="0"/>
              <a:t>[Double]</a:t>
            </a:r>
            <a:r>
              <a:rPr lang="en-US" i="1" dirty="0" smtClean="0"/>
              <a:t>)</a:t>
            </a:r>
            <a:endParaRPr lang="en-US" i="1" dirty="0" smtClean="0"/>
          </a:p>
          <a:p>
            <a:r>
              <a:rPr lang="en-US" dirty="0" smtClean="0"/>
              <a:t>Cost </a:t>
            </a:r>
            <a:r>
              <a:rPr lang="en-US" dirty="0"/>
              <a:t>the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5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683568" y="4005064"/>
            <a:ext cx="39238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loopJoin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[A, B](l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[A], r: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[B])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result =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ArrayBuffer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Rel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[(A, B)]]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/>
              <a:t>  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l.hasNext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lv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l.next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.hasNext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r.next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((lv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)(selectivity(l, 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)))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result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+=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lv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  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result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0399" y="4005064"/>
            <a:ext cx="42755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hashJoin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[A, B](l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[A], r: 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Rel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[B]) </a:t>
            </a:r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result =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ArrayBuffer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Rel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[(A, B)]]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  while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l.hasNext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{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1600" b="1" dirty="0" err="1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val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lv =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l.next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     if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hashIndex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(r).contains(l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)(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selectivity(l, r))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     result +=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rv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lv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result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33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Abstract </a:t>
            </a:r>
            <a:r>
              <a:rPr lang="en-US" dirty="0"/>
              <a:t>i</a:t>
            </a:r>
            <a:r>
              <a:rPr lang="en-US" dirty="0" smtClean="0"/>
              <a:t>nterpretation with data size abstraction: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l</a:t>
            </a:r>
            <a:r>
              <a:rPr lang="en-US" dirty="0"/>
              <a:t>: List =&gt; </a:t>
            </a:r>
            <a:r>
              <a:rPr lang="en-US" dirty="0" err="1" smtClean="0"/>
              <a:t>l.length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x: </a:t>
            </a:r>
            <a:r>
              <a:rPr lang="en-US" dirty="0" err="1"/>
              <a:t>Int</a:t>
            </a:r>
            <a:r>
              <a:rPr lang="en-US" dirty="0"/>
              <a:t> =&gt; x</a:t>
            </a:r>
          </a:p>
          <a:p>
            <a:r>
              <a:rPr lang="en-US" dirty="0" smtClean="0"/>
              <a:t>Generate Cost </a:t>
            </a:r>
            <a:r>
              <a:rPr lang="en-US" dirty="0"/>
              <a:t>Relation </a:t>
            </a:r>
            <a:r>
              <a:rPr lang="en-US" dirty="0" smtClean="0"/>
              <a:t>Systems (CRS)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6</a:t>
            </a:fld>
            <a:endParaRPr lang="de-C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89040"/>
            <a:ext cx="57150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509120"/>
            <a:ext cx="35814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5085184"/>
            <a:ext cx="80295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09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CRS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Non-deterministic</a:t>
            </a:r>
          </a:p>
          <a:p>
            <a:pPr lvl="1"/>
            <a:r>
              <a:rPr lang="en-US" dirty="0"/>
              <a:t>Inaccurate </a:t>
            </a:r>
            <a:r>
              <a:rPr lang="en-US" dirty="0" smtClean="0"/>
              <a:t>size abstraction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Multi-variable constraints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7</a:t>
            </a:fld>
            <a:endParaRPr lang="de-C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708920"/>
            <a:ext cx="5757639" cy="184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65" y="5301208"/>
            <a:ext cx="5570370" cy="66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31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</a:t>
            </a:r>
            <a:r>
              <a:rPr lang="en-US" dirty="0" smtClean="0"/>
              <a:t>costing </a:t>
            </a:r>
            <a:r>
              <a:rPr lang="en-US" dirty="0"/>
              <a:t>fails?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</a:t>
            </a:r>
            <a:r>
              <a:rPr lang="en-US" dirty="0"/>
              <a:t>the </a:t>
            </a:r>
            <a:r>
              <a:rPr lang="en-US" dirty="0" smtClean="0"/>
              <a:t>high-level nodes </a:t>
            </a:r>
            <a:r>
              <a:rPr lang="en-US" dirty="0"/>
              <a:t>with symbolic costs </a:t>
            </a:r>
            <a:r>
              <a:rPr lang="en-US" dirty="0" smtClean="0"/>
              <a:t>that depend on basic set of ops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later </a:t>
            </a:r>
            <a:r>
              <a:rPr lang="en-US" dirty="0" smtClean="0"/>
              <a:t>phases skip </a:t>
            </a:r>
            <a:r>
              <a:rPr lang="en-US" dirty="0" smtClean="0"/>
              <a:t>costing of descendent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8</a:t>
            </a:fld>
            <a:endParaRPr lang="de-CH"/>
          </a:p>
        </p:txBody>
      </p:sp>
      <p:sp>
        <p:nvSpPr>
          <p:cNvPr id="5" name="TextBox 4"/>
          <p:cNvSpPr txBox="1"/>
          <p:nvPr/>
        </p:nvSpPr>
        <p:spPr>
          <a:xfrm>
            <a:off x="827584" y="2506284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timsort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[T](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xs</a:t>
            </a:r>
            <a:r>
              <a:rPr lang="en-US" sz="20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List[T]) </a:t>
            </a:r>
            <a:r>
              <a:rPr lang="en-US" sz="2000" b="1" dirty="0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{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// implementation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}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cost (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// symbolic cost expressed in basic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costs</a:t>
            </a:r>
            <a:endParaRPr lang="en-U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length(l) * (c1 *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c2 *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swp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…) +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sorted(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* log(l) * (c3 *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cmp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+ c4 *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bit_or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…))</a:t>
            </a:r>
            <a:endParaRPr lang="en-U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(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orted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(1.0),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// data properties 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length(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xs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))  // size abstraction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constraints</a:t>
            </a:r>
            <a:endParaRPr lang="en-US" sz="20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20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40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implementing </a:t>
            </a:r>
            <a:r>
              <a:rPr lang="en-US" dirty="0"/>
              <a:t>and annotating our high-level IR:   </a:t>
            </a:r>
          </a:p>
          <a:p>
            <a:pPr lvl="1"/>
            <a:r>
              <a:rPr lang="en-US" dirty="0" smtClean="0"/>
              <a:t>Modularity   </a:t>
            </a:r>
          </a:p>
          <a:p>
            <a:pPr lvl="1"/>
            <a:r>
              <a:rPr lang="en-US" dirty="0" smtClean="0"/>
              <a:t>Cross-phase </a:t>
            </a:r>
            <a:r>
              <a:rPr lang="en-US" dirty="0"/>
              <a:t>costing   </a:t>
            </a:r>
          </a:p>
          <a:p>
            <a:pPr lvl="1"/>
            <a:r>
              <a:rPr lang="en-US" dirty="0"/>
              <a:t>Hardware-specific costs     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y </a:t>
            </a:r>
            <a:r>
              <a:rPr lang="en-US" dirty="0"/>
              <a:t>tuning the minimal set of </a:t>
            </a:r>
            <a:r>
              <a:rPr lang="en-US" dirty="0" smtClean="0"/>
              <a:t>operators</a:t>
            </a:r>
            <a:endParaRPr lang="en-US" dirty="0"/>
          </a:p>
          <a:p>
            <a:r>
              <a:rPr lang="en-US" dirty="0" smtClean="0"/>
              <a:t>Still </a:t>
            </a:r>
            <a:r>
              <a:rPr lang="en-US" dirty="0"/>
              <a:t>very </a:t>
            </a:r>
            <a:r>
              <a:rPr lang="en-US" dirty="0" smtClean="0"/>
              <a:t>inaccurate</a:t>
            </a:r>
          </a:p>
          <a:p>
            <a:r>
              <a:rPr lang="en-US" dirty="0" smtClean="0"/>
              <a:t>Will the cross-phase part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C0717-3AFA-459E-8745-8D6601B2D84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22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34470</TotalTime>
  <Words>438</Words>
  <Application>Microsoft Office PowerPoint</Application>
  <PresentationFormat>On-screen Show (4:3)</PresentationFormat>
  <Paragraphs>99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Towards Modular and Cross-stage Cost Estimation</vt:lpstr>
      <vt:lpstr>Cost Estimation</vt:lpstr>
      <vt:lpstr>Running</vt:lpstr>
      <vt:lpstr>Cost Models</vt:lpstr>
      <vt:lpstr>Idea: Implement it</vt:lpstr>
      <vt:lpstr>Implementation</vt:lpstr>
      <vt:lpstr>Problems with CRS</vt:lpstr>
      <vt:lpstr>What happens when costing fails?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Stivo</dc:creator>
  <cp:lastModifiedBy>vjovanovic</cp:lastModifiedBy>
  <cp:revision>339</cp:revision>
  <dcterms:created xsi:type="dcterms:W3CDTF">2012-06-26T12:18:37Z</dcterms:created>
  <dcterms:modified xsi:type="dcterms:W3CDTF">2012-11-06T11:04:19Z</dcterms:modified>
</cp:coreProperties>
</file>