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0"/>
  </p:notesMasterIdLst>
  <p:sldIdLst>
    <p:sldId id="256" r:id="rId2"/>
    <p:sldId id="258" r:id="rId3"/>
    <p:sldId id="302" r:id="rId4"/>
    <p:sldId id="303" r:id="rId5"/>
    <p:sldId id="304" r:id="rId6"/>
    <p:sldId id="345" r:id="rId7"/>
    <p:sldId id="259" r:id="rId8"/>
    <p:sldId id="334" r:id="rId9"/>
    <p:sldId id="321" r:id="rId10"/>
    <p:sldId id="293" r:id="rId11"/>
    <p:sldId id="260" r:id="rId12"/>
    <p:sldId id="336" r:id="rId13"/>
    <p:sldId id="261" r:id="rId14"/>
    <p:sldId id="335" r:id="rId15"/>
    <p:sldId id="299" r:id="rId16"/>
    <p:sldId id="337" r:id="rId17"/>
    <p:sldId id="262" r:id="rId18"/>
    <p:sldId id="264" r:id="rId19"/>
    <p:sldId id="338" r:id="rId20"/>
    <p:sldId id="265" r:id="rId21"/>
    <p:sldId id="290" r:id="rId22"/>
    <p:sldId id="268" r:id="rId23"/>
    <p:sldId id="269" r:id="rId24"/>
    <p:sldId id="271" r:id="rId25"/>
    <p:sldId id="266" r:id="rId26"/>
    <p:sldId id="272" r:id="rId27"/>
    <p:sldId id="320" r:id="rId28"/>
    <p:sldId id="314" r:id="rId29"/>
    <p:sldId id="315" r:id="rId30"/>
    <p:sldId id="347" r:id="rId31"/>
    <p:sldId id="322" r:id="rId32"/>
    <p:sldId id="317" r:id="rId33"/>
    <p:sldId id="318" r:id="rId34"/>
    <p:sldId id="319" r:id="rId35"/>
    <p:sldId id="323" r:id="rId36"/>
    <p:sldId id="340" r:id="rId37"/>
    <p:sldId id="276" r:id="rId38"/>
    <p:sldId id="277" r:id="rId39"/>
    <p:sldId id="341" r:id="rId40"/>
    <p:sldId id="342" r:id="rId41"/>
    <p:sldId id="343" r:id="rId42"/>
    <p:sldId id="310" r:id="rId43"/>
    <p:sldId id="311" r:id="rId44"/>
    <p:sldId id="313" r:id="rId45"/>
    <p:sldId id="280" r:id="rId46"/>
    <p:sldId id="281" r:id="rId47"/>
    <p:sldId id="282" r:id="rId48"/>
    <p:sldId id="354" r:id="rId49"/>
    <p:sldId id="353" r:id="rId50"/>
    <p:sldId id="283" r:id="rId51"/>
    <p:sldId id="348" r:id="rId52"/>
    <p:sldId id="349" r:id="rId53"/>
    <p:sldId id="331" r:id="rId54"/>
    <p:sldId id="284" r:id="rId55"/>
    <p:sldId id="327" r:id="rId56"/>
    <p:sldId id="328" r:id="rId57"/>
    <p:sldId id="350" r:id="rId58"/>
    <p:sldId id="352" r:id="rId59"/>
    <p:sldId id="351" r:id="rId60"/>
    <p:sldId id="324" r:id="rId61"/>
    <p:sldId id="285" r:id="rId62"/>
    <p:sldId id="286" r:id="rId63"/>
    <p:sldId id="325" r:id="rId64"/>
    <p:sldId id="288" r:id="rId65"/>
    <p:sldId id="330" r:id="rId66"/>
    <p:sldId id="344" r:id="rId67"/>
    <p:sldId id="355" r:id="rId68"/>
    <p:sldId id="333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F453F7-C17A-460C-8369-0A1726197515}">
          <p14:sldIdLst>
            <p14:sldId id="256"/>
            <p14:sldId id="258"/>
            <p14:sldId id="302"/>
            <p14:sldId id="303"/>
            <p14:sldId id="304"/>
            <p14:sldId id="345"/>
            <p14:sldId id="259"/>
            <p14:sldId id="334"/>
            <p14:sldId id="321"/>
            <p14:sldId id="293"/>
            <p14:sldId id="260"/>
            <p14:sldId id="336"/>
            <p14:sldId id="261"/>
            <p14:sldId id="335"/>
            <p14:sldId id="299"/>
            <p14:sldId id="337"/>
            <p14:sldId id="262"/>
          </p14:sldIdLst>
        </p14:section>
        <p14:section name="Scala Features" id="{939509AB-40CF-46DC-8292-AB6161381E97}">
          <p14:sldIdLst>
            <p14:sldId id="264"/>
            <p14:sldId id="338"/>
            <p14:sldId id="265"/>
            <p14:sldId id="290"/>
            <p14:sldId id="268"/>
            <p14:sldId id="269"/>
            <p14:sldId id="271"/>
            <p14:sldId id="266"/>
            <p14:sldId id="272"/>
            <p14:sldId id="320"/>
            <p14:sldId id="314"/>
            <p14:sldId id="315"/>
            <p14:sldId id="347"/>
            <p14:sldId id="322"/>
            <p14:sldId id="317"/>
            <p14:sldId id="318"/>
            <p14:sldId id="319"/>
            <p14:sldId id="323"/>
            <p14:sldId id="340"/>
            <p14:sldId id="276"/>
            <p14:sldId id="277"/>
            <p14:sldId id="341"/>
            <p14:sldId id="342"/>
            <p14:sldId id="343"/>
            <p14:sldId id="310"/>
            <p14:sldId id="311"/>
            <p14:sldId id="313"/>
          </p14:sldIdLst>
        </p14:section>
        <p14:section name="DSLs LMS" id="{85D5E123-E4DE-469E-9E92-6E55BF49F285}">
          <p14:sldIdLst>
            <p14:sldId id="280"/>
            <p14:sldId id="281"/>
            <p14:sldId id="282"/>
            <p14:sldId id="354"/>
            <p14:sldId id="353"/>
            <p14:sldId id="283"/>
            <p14:sldId id="348"/>
            <p14:sldId id="349"/>
            <p14:sldId id="331"/>
            <p14:sldId id="284"/>
            <p14:sldId id="327"/>
            <p14:sldId id="328"/>
            <p14:sldId id="350"/>
            <p14:sldId id="352"/>
            <p14:sldId id="351"/>
            <p14:sldId id="324"/>
            <p14:sldId id="285"/>
            <p14:sldId id="286"/>
            <p14:sldId id="325"/>
            <p14:sldId id="288"/>
            <p14:sldId id="330"/>
            <p14:sldId id="344"/>
            <p14:sldId id="355"/>
            <p14:sldId id="33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89" autoAdjust="0"/>
    <p:restoredTop sz="94660"/>
  </p:normalViewPr>
  <p:slideViewPr>
    <p:cSldViewPr>
      <p:cViewPr>
        <p:scale>
          <a:sx n="66" d="100"/>
          <a:sy n="66" d="100"/>
        </p:scale>
        <p:origin x="-1771" y="-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jovanovic\Desktop\desk\bigdata2012\bigdata2012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sujeeth:Dropbox:Research:ppl:delite:data:pact2012: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TPCH!$C$38</c:f>
              <c:strCache>
                <c:ptCount val="1"/>
                <c:pt idx="0">
                  <c:v>Naïve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4.0971786712501648E-3"/>
                  <c:y val="-1.3560804899387577E-3"/>
                </c:manualLayout>
              </c:layout>
              <c:tx>
                <c:strRef>
                  <c:f>TPCH!$I$39</c:f>
                  <c:strCache>
                    <c:ptCount val="1"/>
                    <c:pt idx="0">
                      <c:v>840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4.097017371353655E-3"/>
                  <c:y val="2.3476232137649459E-3"/>
                </c:manualLayout>
              </c:layout>
              <c:tx>
                <c:strRef>
                  <c:f>TPCH!$I$40</c:f>
                  <c:strCache>
                    <c:ptCount val="1"/>
                    <c:pt idx="0">
                      <c:v>931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3166226640548988E-3"/>
                  <c:y val="-3.625307417409851E-2"/>
                </c:manualLayout>
              </c:layout>
              <c:tx>
                <c:strRef>
                  <c:f>TPCH!$I$40</c:f>
                  <c:strCache>
                    <c:ptCount val="1"/>
                    <c:pt idx="0">
                      <c:v>931 s</c:v>
                    </c:pt>
                  </c:strCache>
                </c:strRef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TPCH!$C$39:$C$40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TPCH!$D$38</c:f>
              <c:strCache>
                <c:ptCount val="1"/>
                <c:pt idx="0">
                  <c:v>Opt. Split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TPCH!$D$39:$D$40</c:f>
              <c:numCache>
                <c:formatCode>General</c:formatCode>
                <c:ptCount val="2"/>
                <c:pt idx="0">
                  <c:v>0.8310834143727549</c:v>
                </c:pt>
                <c:pt idx="1">
                  <c:v>0.90904567048656226</c:v>
                </c:pt>
              </c:numCache>
            </c:numRef>
          </c:val>
        </c:ser>
        <c:ser>
          <c:idx val="2"/>
          <c:order val="2"/>
          <c:tx>
            <c:strRef>
              <c:f>TPCH!$E$38</c:f>
              <c:strCache>
                <c:ptCount val="1"/>
                <c:pt idx="0">
                  <c:v>Projection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TPCH!$E$39:$E$40</c:f>
              <c:numCache>
                <c:formatCode>General</c:formatCode>
                <c:ptCount val="2"/>
                <c:pt idx="0">
                  <c:v>0.76819417706948223</c:v>
                </c:pt>
                <c:pt idx="1">
                  <c:v>0.73926258471254125</c:v>
                </c:pt>
              </c:numCache>
            </c:numRef>
          </c:val>
        </c:ser>
        <c:ser>
          <c:idx val="3"/>
          <c:order val="3"/>
          <c:tx>
            <c:strRef>
              <c:f>TPCH!$F$38</c:f>
              <c:strCache>
                <c:ptCount val="1"/>
                <c:pt idx="0">
                  <c:v>Fusion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TPCH!$F$39:$F$40</c:f>
              <c:numCache>
                <c:formatCode>General</c:formatCode>
                <c:ptCount val="2"/>
                <c:pt idx="0">
                  <c:v>0.7571278305912239</c:v>
                </c:pt>
                <c:pt idx="1">
                  <c:v>0.87861896630114522</c:v>
                </c:pt>
              </c:numCache>
            </c:numRef>
          </c:val>
        </c:ser>
        <c:ser>
          <c:idx val="4"/>
          <c:order val="4"/>
          <c:tx>
            <c:strRef>
              <c:f>TPCH!$G$38</c:f>
              <c:strCache>
                <c:ptCount val="1"/>
                <c:pt idx="0">
                  <c:v>Combined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TPCH!$G$39:$G$40</c:f>
              <c:numCache>
                <c:formatCode>General</c:formatCode>
                <c:ptCount val="2"/>
                <c:pt idx="0">
                  <c:v>0.44228868557365991</c:v>
                </c:pt>
                <c:pt idx="1">
                  <c:v>0.57223970471884211</c:v>
                </c:pt>
              </c:numCache>
            </c:numRef>
          </c:val>
        </c:ser>
        <c:ser>
          <c:idx val="5"/>
          <c:order val="5"/>
          <c:tx>
            <c:strRef>
              <c:f>TPCH!$H$38</c:f>
              <c:strCache>
                <c:ptCount val="1"/>
                <c:pt idx="0">
                  <c:v>Hand Opt</c:v>
                </c:pt>
              </c:strCache>
            </c:strRef>
          </c:tx>
          <c:invertIfNegative val="0"/>
          <c:cat>
            <c:strRef>
              <c:f>TPCH!$B$39:$B$40</c:f>
              <c:strCache>
                <c:ptCount val="2"/>
                <c:pt idx="0">
                  <c:v>Crunch</c:v>
                </c:pt>
                <c:pt idx="1">
                  <c:v>Spark</c:v>
                </c:pt>
              </c:strCache>
            </c:strRef>
          </c:cat>
          <c:val>
            <c:numRef>
              <c:f>TPCH!$H$39:$H$40</c:f>
              <c:numCache>
                <c:formatCode>General</c:formatCode>
                <c:ptCount val="2"/>
                <c:pt idx="0">
                  <c:v>0.42153730128803069</c:v>
                </c:pt>
                <c:pt idx="1">
                  <c:v>0.57223970471884211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056512"/>
        <c:axId val="71014016"/>
      </c:barChart>
      <c:catAx>
        <c:axId val="85056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1014016"/>
        <c:crosses val="autoZero"/>
        <c:auto val="1"/>
        <c:lblAlgn val="ctr"/>
        <c:lblOffset val="100"/>
        <c:noMultiLvlLbl val="0"/>
      </c:catAx>
      <c:valAx>
        <c:axId val="710140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Execution 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5056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612095685679404"/>
          <c:y val="0.14971070282881307"/>
          <c:w val="0.1849642043269665"/>
          <c:h val="0.56299212598425197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en-US" sz="3200"/>
              <a:t>k-means</a:t>
            </a:r>
          </a:p>
        </c:rich>
      </c:tx>
      <c:layout>
        <c:manualLayout>
          <c:xMode val="edge"/>
          <c:yMode val="edge"/>
          <c:x val="0.65086052042972498"/>
          <c:y val="6.8671405867141794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92128671366294"/>
          <c:y val="5.1400554097404502E-2"/>
          <c:w val="0.75586170719933798"/>
          <c:h val="0.78288266589907296"/>
        </c:manualLayout>
      </c:layout>
      <c:barChart>
        <c:barDir val="col"/>
        <c:grouping val="clustered"/>
        <c:varyColors val="0"/>
        <c:ser>
          <c:idx val="0"/>
          <c:order val="0"/>
          <c:tx>
            <c:v>OptiML</c:v>
          </c:tx>
          <c:invertIfNegative val="0"/>
          <c:cat>
            <c:strLit>
              <c:ptCount val="5"/>
              <c:pt idx="0">
                <c:v>_x0005_1 CPU</c:v>
              </c:pt>
              <c:pt idx="1">
                <c:v>_x0005_2 CPU</c:v>
              </c:pt>
              <c:pt idx="2">
                <c:v>_x0005_4 CPU</c:v>
              </c:pt>
              <c:pt idx="3">
                <c:v>_x0005_8 CPU</c:v>
              </c:pt>
              <c:pt idx="4">
                <c:v>_x0004_ GPU</c:v>
              </c:pt>
            </c:strLit>
          </c:cat>
          <c:val>
            <c:numRef>
              <c:f>OptiML!$A$11:$E$11</c:f>
              <c:numCache>
                <c:formatCode>General</c:formatCode>
                <c:ptCount val="5"/>
                <c:pt idx="0">
                  <c:v>1</c:v>
                </c:pt>
                <c:pt idx="1">
                  <c:v>0.51691441200584598</c:v>
                </c:pt>
                <c:pt idx="2">
                  <c:v>0.27608455423662298</c:v>
                </c:pt>
                <c:pt idx="3">
                  <c:v>0.19473853063843399</c:v>
                </c:pt>
                <c:pt idx="4">
                  <c:v>9.3893701208426897E-2</c:v>
                </c:pt>
              </c:numCache>
            </c:numRef>
          </c:val>
        </c:ser>
        <c:ser>
          <c:idx val="1"/>
          <c:order val="1"/>
          <c:tx>
            <c:v>C++</c:v>
          </c:tx>
          <c:invertIfNegative val="0"/>
          <c:dLbls>
            <c:dLbl>
              <c:idx val="0"/>
              <c:delete val="1"/>
            </c:dLbl>
            <c:dLbl>
              <c:idx val="1"/>
              <c:layout>
                <c:manualLayout>
                  <c:x val="-2.9024933636888899E-2"/>
                  <c:y val="4.6296296296296302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4187444697407402E-2"/>
                  <c:y val="4.6296296296296302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9349955757925998E-2"/>
                  <c:y val="4.6296296296296302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5"/>
              <c:pt idx="0">
                <c:v>_x0005_1 CPU</c:v>
              </c:pt>
              <c:pt idx="1">
                <c:v>_x0005_2 CPU</c:v>
              </c:pt>
              <c:pt idx="2">
                <c:v>_x0005_4 CPU</c:v>
              </c:pt>
              <c:pt idx="3">
                <c:v>_x0005_8 CPU</c:v>
              </c:pt>
              <c:pt idx="4">
                <c:v>_x0004_ GPU</c:v>
              </c:pt>
            </c:strLit>
          </c:cat>
          <c:val>
            <c:numRef>
              <c:f>OptiML!$F$11</c:f>
              <c:numCache>
                <c:formatCode>General</c:formatCode>
                <c:ptCount val="1"/>
                <c:pt idx="0">
                  <c:v>0.61567390296937896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300224"/>
        <c:axId val="85106688"/>
      </c:barChart>
      <c:catAx>
        <c:axId val="93300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wrap="none">
            <a:noAutofit/>
          </a:bodyPr>
          <a:lstStyle/>
          <a:p>
            <a:pPr>
              <a:defRPr sz="1600" baseline="0">
                <a:latin typeface="+mn-lt"/>
              </a:defRPr>
            </a:pPr>
            <a:endParaRPr lang="en-US"/>
          </a:p>
        </c:txPr>
        <c:crossAx val="85106688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85106688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300224"/>
        <c:crosses val="autoZero"/>
        <c:crossBetween val="between"/>
        <c:majorUnit val="0.2"/>
      </c:valAx>
    </c:plotArea>
    <c:legend>
      <c:legendPos val="tr"/>
      <c:layout>
        <c:manualLayout>
          <c:xMode val="edge"/>
          <c:yMode val="edge"/>
          <c:x val="0.671119362803135"/>
          <c:y val="0.193676241149354"/>
          <c:w val="0.230684932333277"/>
          <c:h val="0.27074460481664903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54ABD-3561-4E8C-90C0-024E84D513DB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84914-5809-49A1-9C09-C849414D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what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multiparameter</a:t>
            </a:r>
            <a:r>
              <a:rPr lang="en-US" baseline="0" dirty="0" smtClean="0"/>
              <a:t> methods. What does the style guide say?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84914-5809-49A1-9C09-C849414DD5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4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56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57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DE9-03A4-4427-873A-34C035745ADA}" type="datetime1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F0436-6CF4-4F6B-8820-BA2DAF2C3710}" type="datetime1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4741-E674-470A-9224-951BBF254B41}" type="datetime1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ckwell" pitchFamily="18" charset="0"/>
              </a:defRPr>
            </a:lvl1pPr>
            <a:lvl2pPr>
              <a:defRPr>
                <a:latin typeface="Rockwell" pitchFamily="18" charset="0"/>
              </a:defRPr>
            </a:lvl2pPr>
            <a:lvl3pPr>
              <a:defRPr>
                <a:latin typeface="Rockwell" pitchFamily="18" charset="0"/>
              </a:defRPr>
            </a:lvl3pPr>
            <a:lvl4pPr>
              <a:defRPr>
                <a:latin typeface="Rockwell" pitchFamily="18" charset="0"/>
              </a:defRPr>
            </a:lvl4pPr>
            <a:lvl5pPr>
              <a:defRPr>
                <a:latin typeface="Rockwell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F28D-5B5E-449A-BA29-D6A32AED7F16}" type="datetime1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15D9-5F33-40BE-B4B5-03A619C97ADF}" type="datetime1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C89-80F7-4E99-8849-4C3ECDB12AAE}" type="datetime1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9DAC-4E41-4AA6-BC74-DF71BC49778F}" type="datetime1">
              <a:rPr lang="en-US" smtClean="0"/>
              <a:t>5/19/2013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8FD0-40EB-4A08-943A-6254AFB63615}" type="datetime1">
              <a:rPr lang="en-US" smtClean="0"/>
              <a:t>5/19/2013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E3E3-4EBD-490C-931F-F91E8E1C83B7}" type="datetime1">
              <a:rPr lang="en-US" smtClean="0"/>
              <a:t>5/19/2013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48A6-04A7-4707-AD6C-4605CB1BC9BA}" type="datetime1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1EAE-E059-454A-B7AE-92AE05331780}" type="datetime1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41E8-30AC-499A-A515-10B30E0F652E}" type="datetime1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DE76-A5FF-4F19-913F-F8010A396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4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scala-lang.org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Rockwell" pitchFamily="18" charset="0"/>
              </a:rPr>
              <a:t>High-Performance DSLs Embedded in </a:t>
            </a:r>
            <a:r>
              <a:rPr lang="en-US" sz="4800" dirty="0" err="1" smtClean="0">
                <a:latin typeface="Rockwell" pitchFamily="18" charset="0"/>
              </a:rPr>
              <a:t>Scala</a:t>
            </a:r>
            <a:endParaRPr lang="en-US" sz="4800" dirty="0">
              <a:latin typeface="Rockwell" pitchFamily="18" charset="0"/>
            </a:endParaRPr>
          </a:p>
        </p:txBody>
      </p:sp>
      <p:pic>
        <p:nvPicPr>
          <p:cNvPr id="1026" name="Picture 2" descr="http://www2.scala-lang.org:8888/resources/img/smooth-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4" y="4942849"/>
            <a:ext cx="1143000" cy="16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jovanovic\Downloads\EPFL_LOG_RVB-96 (2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94" y="5218388"/>
            <a:ext cx="2347865" cy="113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p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5218387"/>
            <a:ext cx="2987134" cy="113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U_BlockStree_2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1173" y="5015948"/>
            <a:ext cx="1537503" cy="15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84654" y="3048000"/>
            <a:ext cx="4792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Vojin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Jovanovic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, EPFL 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Twitter: @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vojjov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0710" y="1295400"/>
            <a:ext cx="7696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err="1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pstmt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con.prepareStatement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s"""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select (c.name,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c.email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 from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Candidate c,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AppliesToJobs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atj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Jobs j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where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c.company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 ? and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c.id =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atj.cid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atj.jobId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 j.id and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j.company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 ?</a:t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"""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pstmt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.setString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fromCompany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pstmt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.setString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toCompany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DSL Programs as Strings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Using External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Requires additional tool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</a:t>
            </a:r>
            <a:r>
              <a:rPr lang="en-US" dirty="0">
                <a:latin typeface="Rockwell" pitchFamily="18" charset="0"/>
              </a:rPr>
              <a:t>type </a:t>
            </a:r>
            <a:r>
              <a:rPr lang="en-US" dirty="0" smtClean="0">
                <a:latin typeface="Rockwell" pitchFamily="18" charset="0"/>
              </a:rPr>
              <a:t>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Boilerplate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Lack of </a:t>
            </a:r>
            <a:r>
              <a:rPr lang="en-US" dirty="0" err="1" smtClean="0">
                <a:latin typeface="Rockwell" pitchFamily="18" charset="0"/>
              </a:rPr>
              <a:t>composability</a:t>
            </a: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Mismatch of DSLs and the host language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Is SQL a Good DSLs?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QL Embedded in Java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2192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.select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phone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.from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.join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.join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Jobs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.where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company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.eq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fromCompany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Jobs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company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.eq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.eq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jid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jid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.eq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(Jobs.</a:t>
            </a:r>
            <a:r>
              <a:rPr lang="en-US" sz="2400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266188"/>
            <a:ext cx="8229600" cy="2514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en-US" dirty="0" smtClean="0">
                <a:latin typeface="Rockwell" pitchFamily="18" charset="0"/>
              </a:rPr>
              <a:t> Not very concise 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The dot notation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Table names repeated several times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No operators (e.g. `</a:t>
            </a:r>
            <a:r>
              <a:rPr lang="en-US" dirty="0" err="1" smtClean="0">
                <a:latin typeface="Rockwell" pitchFamily="18" charset="0"/>
              </a:rPr>
              <a:t>eq</a:t>
            </a:r>
            <a:r>
              <a:rPr lang="en-US" dirty="0" smtClean="0">
                <a:latin typeface="Rockwell" pitchFamily="18" charset="0"/>
              </a:rPr>
              <a:t>` used for `=`)</a:t>
            </a:r>
          </a:p>
        </p:txBody>
      </p:sp>
    </p:spTree>
    <p:extLst>
      <p:ext uri="{BB962C8B-B14F-4D97-AF65-F5344CB8AC3E}">
        <p14:creationId xmlns:p14="http://schemas.microsoft.com/office/powerpoint/2010/main" val="18376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QL Embedded in Java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Constrained by the host language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Why Couldn’t we Write? 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9750" y="1689080"/>
            <a:ext cx="81956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from(</a:t>
            </a:r>
            <a:r>
              <a:rPr lang="en-US" sz="24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Jobs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)((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atj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=&gt;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where(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fromCompany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&amp;&amp;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.id      == </a:t>
            </a:r>
            <a:r>
              <a:rPr lang="en-US" sz="2400" i="1" dirty="0" err="1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atj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&amp;&amp;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atj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.jId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== 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.id        &amp;&amp;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toCompany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compute(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i="1" dirty="0" err="1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.email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8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Outline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Rockwell" pitchFamily="18" charset="0"/>
                <a:cs typeface="Gisha" pitchFamily="34" charset="-79"/>
              </a:rPr>
              <a:t>Scala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 for Embedded DSLs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Lightweight Modular Staging (LMS)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High-Performance DSLs	</a:t>
            </a: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Rockwell" pitchFamily="18" charset="0"/>
                <a:cs typeface="Gisha" pitchFamily="34" charset="-79"/>
              </a:rPr>
              <a:t>	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		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Rockwell" pitchFamily="18" charset="0"/>
                <a:cs typeface="Gisha" pitchFamily="34" charset="-79"/>
              </a:rPr>
              <a:t>stay tuned…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Rockwell" pitchFamily="18" charset="0"/>
                <a:cs typeface="Gisha" pitchFamily="34" charset="-79"/>
              </a:rPr>
              <a:t>Scala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 for Embedded DSLs</a:t>
            </a:r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Syntactic Sugar</a:t>
            </a:r>
          </a:p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Flexible Method Invocation Syntax</a:t>
            </a:r>
          </a:p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User Defined Implicit Conversions</a:t>
            </a:r>
          </a:p>
          <a:p>
            <a:r>
              <a:rPr lang="en-US" dirty="0">
                <a:latin typeface="Rockwell" pitchFamily="18" charset="0"/>
                <a:cs typeface="Gisha" pitchFamily="34" charset="-79"/>
              </a:rPr>
              <a:t>Macros</a:t>
            </a:r>
          </a:p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Language Virtualization</a:t>
            </a:r>
          </a:p>
          <a:p>
            <a:r>
              <a:rPr lang="en-US" dirty="0" smtClean="0">
                <a:latin typeface="Rockwell" pitchFamily="18" charset="0"/>
                <a:cs typeface="Gisha" pitchFamily="34" charset="-79"/>
              </a:rPr>
              <a:t>Abstract Type Members</a:t>
            </a:r>
          </a:p>
          <a:p>
            <a:r>
              <a:rPr lang="en-US" dirty="0">
                <a:latin typeface="Rockwell" pitchFamily="18" charset="0"/>
                <a:cs typeface="Gisha" pitchFamily="34" charset="-79"/>
              </a:rPr>
              <a:t>Mix-In </a:t>
            </a:r>
            <a:r>
              <a:rPr lang="en-US" dirty="0" smtClean="0">
                <a:latin typeface="Rockwell" pitchFamily="18" charset="0"/>
                <a:cs typeface="Gisha" pitchFamily="34" charset="-79"/>
              </a:rPr>
              <a:t>Composition</a:t>
            </a:r>
          </a:p>
          <a:p>
            <a:pPr marL="0" indent="0">
              <a:buNone/>
            </a:pPr>
            <a:endParaRPr lang="en-US" dirty="0" smtClean="0">
              <a:latin typeface="Rockwell" pitchFamily="18" charset="0"/>
              <a:cs typeface="Gisha" pitchFamily="34" charset="-79"/>
            </a:endParaRPr>
          </a:p>
          <a:p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Syntactic Sugar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361440"/>
            <a:ext cx="8458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import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java.math.BigInteger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4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// ...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dirty="0" smtClean="0">
              <a:solidFill>
                <a:srgbClr val="00008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apply(v: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apply(v: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v.toString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=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23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i="1" dirty="0" err="1" smtClean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.add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19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626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Is SQL a Good DSL?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716881"/>
            <a:ext cx="5486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elect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(c.name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c.email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Candidate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c,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AppliesToJobs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atj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Jobs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where</a:t>
            </a:r>
            <a:b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c.company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'Oracle' 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and</a:t>
            </a:r>
            <a:b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c.id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atj.cId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and </a:t>
            </a:r>
            <a:endParaRPr lang="en-US" sz="26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atj.jId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j.id </a:t>
            </a: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and</a:t>
            </a:r>
            <a:b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j.company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6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Microsoft</a:t>
            </a:r>
            <a:r>
              <a:rPr lang="en-US" sz="26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6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324600" y="2209801"/>
            <a:ext cx="2667000" cy="320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/>
              <a:t>Expressive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/>
              <a:t>Fast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6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  <a:cs typeface="Gisha" pitchFamily="34" charset="-79"/>
              </a:rPr>
              <a:t>Symbolic</a:t>
            </a:r>
            <a:r>
              <a:rPr lang="en-US" sz="5000" dirty="0" smtClean="0">
                <a:latin typeface="Rockwell" pitchFamily="18" charset="0"/>
                <a:cs typeface="Gisha" pitchFamily="34" charset="-79"/>
              </a:rPr>
              <a:t> Method Names</a:t>
            </a:r>
            <a:endParaRPr lang="en-US" sz="5000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36144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import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java.math.BigInteger</a:t>
            </a:r>
            <a:endParaRPr lang="en-US" sz="2400" b="1" dirty="0" smtClean="0">
              <a:solidFill>
                <a:srgbClr val="00008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+(that: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        </a:t>
            </a:r>
          </a:p>
          <a:p>
            <a:r>
              <a:rPr lang="en-US" sz="2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v.add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that.v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+(that: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.+(</a:t>
            </a:r>
            <a:r>
              <a:rPr lang="en-US" sz="24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(that))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=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23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.+(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19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Infix Methods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366" y="2133600"/>
            <a:ext cx="8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The dot and parenthesis can be omitted</a:t>
            </a:r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7927" y="3200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Methods are treated as left associative</a:t>
            </a:r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388" y="3733800"/>
            <a:ext cx="8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(((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6226" y="4800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Rockwell" pitchFamily="18" charset="0"/>
                <a:cs typeface="Gisha" pitchFamily="34" charset="-79"/>
              </a:rPr>
              <a:t>Except methods that end in a column (:)</a:t>
            </a:r>
            <a:endParaRPr lang="en-US" dirty="0">
              <a:latin typeface="Rockwell" pitchFamily="18" charset="0"/>
              <a:cs typeface="Gisha" pitchFamily="34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5334000"/>
            <a:ext cx="7162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i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+: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+: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+: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==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 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Unary Methods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787" y="17526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unary_-: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–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this</a:t>
            </a:r>
          </a:p>
          <a:p>
            <a:r>
              <a:rPr lang="en-US" sz="2400" i="1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 // ...</a:t>
            </a:r>
            <a:endParaRPr lang="en-US" sz="24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-(-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23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 + -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19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2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  <a:cs typeface="Consolas" pitchFamily="49" charset="0"/>
              </a:rPr>
              <a:t>Postfix Methods</a:t>
            </a:r>
            <a:endParaRPr lang="en-US" dirty="0">
              <a:latin typeface="Rockwell" pitchFamily="18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947" y="1676400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((BigInteger.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ONE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.v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==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 (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</a:t>
            </a:r>
          </a:p>
          <a:p>
            <a:r>
              <a:rPr lang="en-US" sz="2400" i="1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  // ...</a:t>
            </a:r>
            <a:endParaRPr lang="en-US" sz="24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)! </a:t>
            </a:r>
            <a:r>
              <a:rPr lang="en-US" sz="24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i="1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use with caution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i="1" dirty="0" err="1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).!</a:t>
            </a:r>
            <a:endParaRPr lang="en-US" sz="2400" dirty="0">
              <a:solidFill>
                <a:srgbClr val="000000"/>
              </a:solidFill>
              <a:latin typeface="Consolas" pitchFamily="49" charset="0"/>
              <a:ea typeface="DejaVu Sans" pitchFamily="34" charset="2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5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Putting it </a:t>
            </a:r>
            <a:r>
              <a:rPr lang="en-US" dirty="0">
                <a:latin typeface="Rockwell" pitchFamily="18" charset="0"/>
              </a:rPr>
              <a:t>T</a:t>
            </a:r>
            <a:r>
              <a:rPr lang="en-US" dirty="0" smtClean="0">
                <a:latin typeface="Rockwell" pitchFamily="18" charset="0"/>
              </a:rPr>
              <a:t>ogether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+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).!) +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 *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 ==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142958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ockwell" pitchFamily="18" charset="0"/>
              </a:rPr>
              <a:t>Are</a:t>
            </a:r>
            <a:r>
              <a:rPr lang="en-US" sz="4400" dirty="0" smtClean="0">
                <a:latin typeface="Rockwell" pitchFamily="18" charset="0"/>
              </a:rPr>
              <a:t> we there yet?</a:t>
            </a:r>
            <a:endParaRPr lang="en-US" sz="4400" dirty="0">
              <a:latin typeface="Rockwell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234" y="4191000"/>
            <a:ext cx="807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.!)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*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==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Implicit Conversions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Fixing type errors by changing terms</a:t>
            </a: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Known </a:t>
            </a:r>
            <a:r>
              <a:rPr lang="en-US" dirty="0">
                <a:latin typeface="Rockwell" pitchFamily="18" charset="0"/>
              </a:rPr>
              <a:t>construct from </a:t>
            </a:r>
            <a:r>
              <a:rPr lang="en-US" dirty="0" smtClean="0">
                <a:latin typeface="Rockwell" pitchFamily="18" charset="0"/>
              </a:rPr>
              <a:t>C</a:t>
            </a:r>
            <a:r>
              <a:rPr lang="en-US" dirty="0">
                <a:latin typeface="Rockwell" pitchFamily="18" charset="0"/>
              </a:rPr>
              <a:t>++, C</a:t>
            </a:r>
            <a:r>
              <a:rPr lang="en-US" dirty="0" smtClean="0">
                <a:latin typeface="Rockwell" pitchFamily="18" charset="0"/>
              </a:rPr>
              <a:t>#, and Java:</a:t>
            </a:r>
          </a:p>
          <a:p>
            <a:pPr marL="0" indent="0">
              <a:buNone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endParaRPr lang="en-US" dirty="0" smtClean="0">
              <a:latin typeface="Rockwell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5264" y="3352800"/>
            <a:ext cx="8548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400" b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400" b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Boolean.</a:t>
            </a:r>
            <a:r>
              <a:rPr lang="en-US" sz="2400" i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unb</a:t>
            </a:r>
            <a:r>
              <a:rPr lang="en-US" sz="2400" b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unb</a:t>
            </a:r>
            <a:r>
              <a:rPr lang="en-US" sz="2400" b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dirty="0" err="1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b.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readBoolean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25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89807" y="3581400"/>
            <a:ext cx="3601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4343400"/>
            <a:ext cx="36013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latin typeface="Rockwell" pitchFamily="18" charset="0"/>
              </a:rPr>
              <a:t>Scal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Rockwell" pitchFamily="18" charset="0"/>
              </a:rPr>
              <a:t>Implicit Conversions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If a term type is wrong, search for a 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2370" y="274719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sz="2400" i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370" y="381000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370" y="457200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810000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 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4572000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55647" y="4066381"/>
            <a:ext cx="5144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55647" y="4830762"/>
            <a:ext cx="5144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" descr="http://access-consciousness-blog.com/wp-content/uploads/2013/01/Swiss-Army-Knif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http://access-consciousness-blog.com/wp-content/uploads/2013/01/Swiss-Army-Knife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://www.blindfiveyearold.com/wp-content/uploads/2010/04/swiss_army_knif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970" y="33980"/>
            <a:ext cx="1642420" cy="164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7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Putting it </a:t>
            </a:r>
            <a:r>
              <a:rPr lang="en-US" dirty="0">
                <a:latin typeface="Rockwell" pitchFamily="18" charset="0"/>
              </a:rPr>
              <a:t>T</a:t>
            </a:r>
            <a:r>
              <a:rPr lang="en-US" dirty="0" smtClean="0">
                <a:latin typeface="Rockwell" pitchFamily="18" charset="0"/>
              </a:rPr>
              <a:t>ogether (again)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662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Rockwell" pitchFamily="18" charset="0"/>
              </a:rPr>
              <a:t>Are</a:t>
            </a:r>
            <a:r>
              <a:rPr lang="en-US" sz="4400" dirty="0" smtClean="0">
                <a:latin typeface="Rockwell" pitchFamily="18" charset="0"/>
              </a:rPr>
              <a:t> we there yet?</a:t>
            </a:r>
            <a:endParaRPr lang="en-US" sz="4400" dirty="0">
              <a:latin typeface="Rockwell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323" y="1447800"/>
            <a:ext cx="8077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.!) +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*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== </a:t>
            </a:r>
            <a:r>
              <a:rPr lang="en-US" sz="2600" i="1" dirty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9723" y="3962400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.!) +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*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Macros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Compile-time meta-programming</a:t>
            </a: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Completely transparent to the users</a:t>
            </a:r>
          </a:p>
          <a:p>
            <a:pPr marL="0" indent="0">
              <a:buNone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063" y="3124200"/>
            <a:ext cx="7848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6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fix_==[</a:t>
            </a:r>
            <a:r>
              <a:rPr lang="en-US" sz="28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](block: =&gt;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 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2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macro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fix_==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http://ts3.mm.bing.net/th?id=H.4941459604898146&amp;pid=1.7&amp;w=214&amp;h=174&amp;c=7&amp;rs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0" y="58420"/>
            <a:ext cx="20383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nbergus.com/wp-content/uploads/2010/06/extreme-swiss-army-knif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 b="12804"/>
          <a:stretch/>
        </p:blipFill>
        <p:spPr bwMode="auto">
          <a:xfrm>
            <a:off x="4794250" y="-36195"/>
            <a:ext cx="2198310" cy="18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5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Regular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29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91540" y="2597497"/>
            <a:ext cx="2743200" cy="2438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" y="267592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Checker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55820" y="244509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foo{“Bar” == 1}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01540" y="40024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foo{“Bar” == 1} // typed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12460" y="3368427"/>
            <a:ext cx="0" cy="67687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2" descr="https://encrypted-tbn2.gstatic.com/images?q=tbn:ANd9GcSTtZsAV5fpBh6j78imejTCK8lE3chk65-FePUluKPeK7QOueL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1552" y="3045261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endCxn id="10" idx="1"/>
          </p:cNvCxnSpPr>
          <p:nvPr/>
        </p:nvCxnSpPr>
        <p:spPr>
          <a:xfrm flipV="1">
            <a:off x="2415540" y="3045262"/>
            <a:ext cx="2240280" cy="92392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2415540" y="3969186"/>
            <a:ext cx="2286000" cy="63340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latin typeface="Rockwell" pitchFamily="18" charset="0"/>
              </a:rPr>
              <a:t> Fast</a:t>
            </a: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891540" y="2597497"/>
            <a:ext cx="2743200" cy="2438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Macro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26670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Checker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754880" y="1905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ix_=={“Bar” == 1}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36160" y="46626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b="1" dirty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__==(“Bar”, 1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// typed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55080" y="2825179"/>
            <a:ext cx="0" cy="67687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729480" y="3484880"/>
            <a:ext cx="4185920" cy="5537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_==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(Tree({“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Bar” == 1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}))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55080" y="4038600"/>
            <a:ext cx="0" cy="67687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1552" y="3045261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514600" y="2525485"/>
            <a:ext cx="2240280" cy="1513115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flipH="1" flipV="1">
            <a:off x="2514600" y="4038600"/>
            <a:ext cx="2321560" cy="122422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Does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M</a:t>
            </a:r>
            <a:r>
              <a:rPr lang="en-US" dirty="0" smtClean="0"/>
              <a:t>acro do?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fix_==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(block: Tree): Tree =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Transformer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override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transform(t: Tree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t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match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q"</a:t>
            </a:r>
            <a:r>
              <a:rPr lang="en-US" sz="2400" b="1" dirty="0" err="1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=&gt;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q"""this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.__== (</a:t>
            </a:r>
          </a:p>
          <a:p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{transform(lhs)}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{transform(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</a:t>
            </a:r>
            <a:endParaRPr lang="en-US" sz="2400" b="1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 )"""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tree =&gt;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.transform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(tree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}.transform(block))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7620000" cy="838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6120" y="5553015"/>
            <a:ext cx="7620000" cy="838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Does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M</a:t>
            </a:r>
            <a:r>
              <a:rPr lang="en-US" dirty="0" smtClean="0"/>
              <a:t>acro do?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447800"/>
            <a:ext cx="7924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virtualize(block: Tree): Tree =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Transformer {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override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transform(t: Tree) = 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t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match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     case </a:t>
            </a:r>
            <a:r>
              <a:rPr lang="en-US" sz="24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q"</a:t>
            </a:r>
            <a:r>
              <a:rPr lang="en-US" sz="2400" b="1" dirty="0" err="1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"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=&gt; …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24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q"if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=&gt;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q"""this.__</a:t>
            </a:r>
            <a:r>
              <a:rPr lang="en-US" sz="24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{transform(c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 </a:t>
            </a:r>
            <a:endParaRPr lang="en-US" sz="2400" b="1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{transform(t)}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{transform(e)}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)""" </a:t>
            </a:r>
            <a:r>
              <a:rPr lang="en-US" sz="24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// ...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 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}.transform(block))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371600"/>
            <a:ext cx="7620000" cy="838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6120" y="5553015"/>
            <a:ext cx="7620000" cy="838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3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Language Virtualization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520" y="5334000"/>
            <a:ext cx="7584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virtualize { 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true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false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"wrong"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"correct"</a:t>
            </a:r>
            <a:endParaRPr lang="en-US" sz="24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1447800"/>
            <a:ext cx="7924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](c: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t: =&gt;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e: =&gt;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{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s"if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else 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(c) t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	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__==[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](lhs: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</a:t>
            </a:r>
            <a:r>
              <a:rPr lang="en-US" sz="2400" b="1" dirty="0" err="1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400" b="1" dirty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lhs ==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34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Rockwell" pitchFamily="18" charset="0"/>
              </a:rPr>
              <a:t>Language Virtualization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1447800"/>
            <a:ext cx="7924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](c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=&gt;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e: =&gt;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{</a:t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s"if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else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(c) t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__==[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](lhs: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4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s"</a:t>
            </a:r>
            <a:r>
              <a:rPr lang="en-US" sz="2400" b="1" dirty="0" err="1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lhs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400" b="1" dirty="0" smtClean="0">
                <a:solidFill>
                  <a:srgbClr val="00B8BB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lhs ==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" y="5334000"/>
            <a:ext cx="8346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(__==(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wrong“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“correct</a:t>
            </a:r>
            <a:r>
              <a:rPr lang="en-US" sz="2400" b="1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Finally!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723" y="1447800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600" i="1" dirty="0" smtClean="0">
                <a:solidFill>
                  <a:srgbClr val="660E7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==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-(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.!) +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35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0323" y="2133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Rockwell" pitchFamily="18" charset="0"/>
              </a:rPr>
              <a:t>What about performance?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5283" y="32004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__==(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-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toBigI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).!)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403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Rockwell" pitchFamily="18" charset="0"/>
              </a:rPr>
              <a:t>What should be executed?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5763" y="4993957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8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  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  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Abstract Type Members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35814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Graph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Node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(x: Node =&gt; Unit): Unit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 smtClean="0">
                <a:latin typeface="Rockwell" pitchFamily="18" charset="0"/>
              </a:rPr>
              <a:t>Abstraction over types</a:t>
            </a:r>
          </a:p>
          <a:p>
            <a:r>
              <a:rPr lang="en-US" dirty="0" smtClean="0">
                <a:latin typeface="Rockwell" pitchFamily="18" charset="0"/>
              </a:rPr>
              <a:t>Can be refined with inheritance</a:t>
            </a:r>
            <a:endParaRPr 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5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Abstract Type Members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2782" y="1981200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SimpleNode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succ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List[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SimpleNode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DirectedGraph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Graph { 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Node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SimpleNode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root: List[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SimpleNode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(x: Node =&gt; Unit): Unit = …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1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Abstract Type Members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743200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Expressions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Rep[T] 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[T]</a:t>
            </a:r>
          </a:p>
          <a:p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[T]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symbols: List[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[_]]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2400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240" y="1466671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Rep[T]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AutoShape 4" descr="http://ts2.mm.bing.net/th?id=H.4942773905589409&amp;pid=1.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44" y="221220"/>
            <a:ext cx="10121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Why is SQL Expressive?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>
                <a:latin typeface="Rockwell" pitchFamily="18" charset="0"/>
              </a:rPr>
              <a:t>Language crafted for a single domain</a:t>
            </a:r>
          </a:p>
          <a:p>
            <a:pPr marL="457200" lvl="1" indent="0">
              <a:buNone/>
            </a:pPr>
            <a:endParaRPr lang="en-US" dirty="0" smtClean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latin typeface="Rockwell" pitchFamily="18" charset="0"/>
              </a:rPr>
              <a:t>Very large effort is required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Parser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Type Checker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IDE Support (</a:t>
            </a:r>
            <a:r>
              <a:rPr lang="en-US" dirty="0" err="1" smtClean="0">
                <a:latin typeface="Rockwell" pitchFamily="18" charset="0"/>
              </a:rPr>
              <a:t>IntelliJ</a:t>
            </a:r>
            <a:r>
              <a:rPr lang="en-US" dirty="0" smtClean="0">
                <a:latin typeface="Rockwell" pitchFamily="18" charset="0"/>
              </a:rPr>
              <a:t>, Eclipse, </a:t>
            </a:r>
            <a:r>
              <a:rPr lang="en-US" dirty="0" err="1" smtClean="0">
                <a:latin typeface="Rockwell" pitchFamily="18" charset="0"/>
              </a:rPr>
              <a:t>NetBeans</a:t>
            </a:r>
            <a:r>
              <a:rPr lang="en-US" dirty="0" smtClean="0">
                <a:latin typeface="Rockwell" pitchFamily="18" charset="0"/>
              </a:rPr>
              <a:t> …)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Build tool integration</a:t>
            </a:r>
          </a:p>
          <a:p>
            <a:pPr lvl="1"/>
            <a:endParaRPr lang="en-US" dirty="0" smtClean="0">
              <a:latin typeface="Rockwell" pitchFamily="18" charset="0"/>
            </a:endParaRPr>
          </a:p>
          <a:p>
            <a:pPr marL="914400" lvl="2" indent="0">
              <a:buNone/>
            </a:pPr>
            <a:endParaRPr lang="en-US" dirty="0" smtClean="0">
              <a:latin typeface="Rockwell" pitchFamily="18" charset="0"/>
            </a:endParaRPr>
          </a:p>
          <a:p>
            <a:pPr lvl="1"/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0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Abstract Type Members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Expressions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Rep[T] 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[T]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[T]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symbols: List[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[_]]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class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BigIntPlus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lhs: Rep[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Rep[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)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sz="2400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+(lhs: Rep[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]): Rep[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BigIntPlus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(lhs,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rhs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b="1" dirty="0" smtClean="0">
              <a:solidFill>
                <a:srgbClr val="00008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44" y="221220"/>
            <a:ext cx="10121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6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  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Mix-in Composition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 smtClean="0">
                <a:latin typeface="Rockwell" pitchFamily="18" charset="0"/>
              </a:rPr>
              <a:t>Form of multiple inheritance </a:t>
            </a:r>
          </a:p>
          <a:p>
            <a:r>
              <a:rPr lang="en-US" dirty="0" smtClean="0">
                <a:latin typeface="Rockwell" pitchFamily="18" charset="0"/>
              </a:rPr>
              <a:t>Interfaces with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3412629"/>
            <a:ext cx="6781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Traversable[</a:t>
            </a:r>
            <a:r>
              <a:rPr lang="en-US" sz="26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{</a:t>
            </a:r>
          </a:p>
          <a:p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6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(f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Unit): Unit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i="1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i="1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+ &gt; 50 methods based on </a:t>
            </a:r>
            <a:r>
              <a:rPr lang="en-US" sz="2600" i="1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sz="2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1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Rockwell" pitchFamily="18" charset="0"/>
              </a:rPr>
              <a:t>Mix-in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895600"/>
            <a:ext cx="952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VeryRichGraph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DirectedGraph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8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with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Traversable[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SimpleNode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Let’s Build a DSLs 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Lightweight Modular Staging </a:t>
            </a:r>
            <a:r>
              <a:rPr lang="en-US" sz="3100" dirty="0" smtClean="0">
                <a:latin typeface="Rockwell" pitchFamily="18" charset="0"/>
              </a:rPr>
              <a:t>(LMS)</a:t>
            </a:r>
            <a:endParaRPr lang="en-US" sz="36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for embedding DSLs</a:t>
            </a:r>
          </a:p>
          <a:p>
            <a:endParaRPr lang="en-US" dirty="0" smtClean="0"/>
          </a:p>
          <a:p>
            <a:r>
              <a:rPr lang="en-US" dirty="0" smtClean="0"/>
              <a:t>Easy to develop high-performance DSLs</a:t>
            </a:r>
          </a:p>
          <a:p>
            <a:endParaRPr lang="en-US" dirty="0" smtClean="0"/>
          </a:p>
          <a:p>
            <a:r>
              <a:rPr lang="en-US" dirty="0" smtClean="0"/>
              <a:t>Uses all of the previous techniques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LMS: DSL Interface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371600"/>
            <a:ext cx="4898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Rep[</a:t>
            </a:r>
            <a:r>
              <a:rPr lang="en-US" sz="24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+T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9812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BigIntOps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IntOps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with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apply(v: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]): Rep[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// delegate to a method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}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BigIntTrait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+(that: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+(that: 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repBI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(bi: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]):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BigIntTrait</a:t>
            </a:r>
            <a:endParaRPr lang="en-US" sz="24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implicit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liftInt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44" y="221220"/>
            <a:ext cx="10121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9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LMS: DSL Interface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5240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BigIntOps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val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</a:t>
            </a:r>
            <a:r>
              <a:rPr lang="en-US" sz="2400" i="1" dirty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= </a:t>
            </a:r>
            <a:r>
              <a:rPr lang="en-US" sz="2400" i="1" dirty="0" err="1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23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 </a:t>
            </a:r>
            <a:r>
              <a:rPr lang="en-US" sz="2400" i="1" dirty="0" smtClean="0">
                <a:solidFill>
                  <a:srgbClr val="660E7A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+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19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9120" y="30936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ckwell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Will this work?</a:t>
            </a:r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44" y="221220"/>
            <a:ext cx="10121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4236660"/>
            <a:ext cx="7037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&lt;error&gt; </a:t>
            </a:r>
            <a:r>
              <a:rPr lang="en-US" sz="2400" dirty="0" err="1" smtClean="0"/>
              <a:t>BigIntOps</a:t>
            </a:r>
            <a:r>
              <a:rPr lang="en-US" sz="2400" dirty="0" smtClean="0"/>
              <a:t>: is abstract and can not be instantiated since methods: </a:t>
            </a:r>
          </a:p>
          <a:p>
            <a:r>
              <a:rPr lang="en-US" sz="2400" dirty="0" smtClean="0"/>
              <a:t>   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.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.</a:t>
            </a:r>
          </a:p>
          <a:p>
            <a:r>
              <a:rPr lang="en-US" sz="2400" dirty="0" smtClean="0"/>
              <a:t>are not defined</a:t>
            </a:r>
          </a:p>
        </p:txBody>
      </p:sp>
    </p:spTree>
    <p:extLst>
      <p:ext uri="{BB962C8B-B14F-4D97-AF65-F5344CB8AC3E}">
        <p14:creationId xmlns:p14="http://schemas.microsoft.com/office/powerpoint/2010/main" val="26624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LMS: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7432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Expressions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Base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Rep[T] =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[T]</a:t>
            </a:r>
          </a:p>
          <a:p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[T] {// DSL compiler stuff}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44" y="221220"/>
            <a:ext cx="10121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4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LMS: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6764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trait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Expressions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case class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BigIntPlus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(l: Rep[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r: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BigIntCls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bi: Rep[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BigIntTrait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+(that: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=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BigIntPlus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(bi, that)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// and all other ops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n-US" sz="2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repBI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(bi: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400" dirty="0" err="1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]):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BigIntTrait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BigIntCls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(bi)</a:t>
            </a:r>
            <a:endParaRPr lang="en-US" sz="2400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// all other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implicits</a:t>
            </a:r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44" y="221220"/>
            <a:ext cx="10121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66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LMS: IR Construction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0800"/>
            <a:ext cx="220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fooDSL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if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else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1.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!</a:t>
            </a:r>
            <a:endParaRPr lang="en-US" sz="2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564516" y="4048292"/>
            <a:ext cx="1460133" cy="535414"/>
            <a:chOff x="4539056" y="3269098"/>
            <a:chExt cx="1728192" cy="535414"/>
          </a:xfrm>
        </p:grpSpPr>
        <p:sp>
          <p:nvSpPr>
            <p:cNvPr id="35" name="Oval 34"/>
            <p:cNvSpPr/>
            <p:nvPr/>
          </p:nvSpPr>
          <p:spPr>
            <a:xfrm>
              <a:off x="4539056" y="3269098"/>
              <a:ext cx="1728192" cy="5354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2638" y="3352139"/>
              <a:ext cx="1481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Const</a:t>
              </a:r>
              <a:r>
                <a:rPr lang="en-US" dirty="0" smtClean="0"/>
                <a:t>(true)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09849" y="4602089"/>
            <a:ext cx="2557059" cy="954696"/>
            <a:chOff x="4762565" y="4977754"/>
            <a:chExt cx="2557059" cy="954696"/>
          </a:xfrm>
        </p:grpSpPr>
        <p:grpSp>
          <p:nvGrpSpPr>
            <p:cNvPr id="55" name="Group 54"/>
            <p:cNvGrpSpPr/>
            <p:nvPr/>
          </p:nvGrpSpPr>
          <p:grpSpPr>
            <a:xfrm>
              <a:off x="5724128" y="5397036"/>
              <a:ext cx="1595496" cy="535414"/>
              <a:chOff x="5456068" y="3292535"/>
              <a:chExt cx="1888405" cy="53541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456068" y="3292535"/>
                <a:ext cx="1888405" cy="53541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730934" y="3375576"/>
                <a:ext cx="1366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IfThenElse</a:t>
                </a:r>
                <a:endParaRPr lang="en-US" dirty="0"/>
              </a:p>
            </p:txBody>
          </p:sp>
        </p:grpSp>
        <p:cxnSp>
          <p:nvCxnSpPr>
            <p:cNvPr id="56" name="Straight Arrow Connector 55"/>
            <p:cNvCxnSpPr>
              <a:stCxn id="57" idx="1"/>
            </p:cNvCxnSpPr>
            <p:nvPr/>
          </p:nvCxnSpPr>
          <p:spPr>
            <a:xfrm flipH="1" flipV="1">
              <a:off x="4762565" y="4977754"/>
              <a:ext cx="1195218" cy="49769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263135" y="4048292"/>
            <a:ext cx="1460133" cy="535414"/>
            <a:chOff x="4539056" y="3269098"/>
            <a:chExt cx="1728192" cy="535414"/>
          </a:xfrm>
        </p:grpSpPr>
        <p:sp>
          <p:nvSpPr>
            <p:cNvPr id="66" name="Oval 65"/>
            <p:cNvSpPr/>
            <p:nvPr/>
          </p:nvSpPr>
          <p:spPr>
            <a:xfrm>
              <a:off x="4539056" y="3269098"/>
              <a:ext cx="1728192" cy="5354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17210" y="3352139"/>
              <a:ext cx="491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==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58889" y="4048292"/>
            <a:ext cx="1460133" cy="535414"/>
            <a:chOff x="4539056" y="3269098"/>
            <a:chExt cx="1728192" cy="535414"/>
          </a:xfrm>
        </p:grpSpPr>
        <p:sp>
          <p:nvSpPr>
            <p:cNvPr id="69" name="Oval 68"/>
            <p:cNvSpPr/>
            <p:nvPr/>
          </p:nvSpPr>
          <p:spPr>
            <a:xfrm>
              <a:off x="4539056" y="3269098"/>
              <a:ext cx="1728192" cy="5354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66078" y="3352139"/>
              <a:ext cx="674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Fact</a:t>
              </a:r>
              <a:endParaRPr lang="en-US" dirty="0"/>
            </a:p>
          </p:txBody>
        </p:sp>
      </p:grpSp>
      <p:cxnSp>
        <p:nvCxnSpPr>
          <p:cNvPr id="71" name="Straight Arrow Connector 70"/>
          <p:cNvCxnSpPr>
            <a:stCxn id="57" idx="0"/>
            <a:endCxn id="66" idx="4"/>
          </p:cNvCxnSpPr>
          <p:nvPr/>
        </p:nvCxnSpPr>
        <p:spPr>
          <a:xfrm flipV="1">
            <a:off x="5969160" y="4583706"/>
            <a:ext cx="24042" cy="43766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7"/>
            <a:endCxn id="69" idx="4"/>
          </p:cNvCxnSpPr>
          <p:nvPr/>
        </p:nvCxnSpPr>
        <p:spPr>
          <a:xfrm flipV="1">
            <a:off x="6533253" y="4583706"/>
            <a:ext cx="1155703" cy="5160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427983" y="3100897"/>
            <a:ext cx="1460133" cy="535414"/>
            <a:chOff x="4539056" y="3269098"/>
            <a:chExt cx="1728192" cy="535414"/>
          </a:xfrm>
        </p:grpSpPr>
        <p:sp>
          <p:nvSpPr>
            <p:cNvPr id="79" name="Oval 78"/>
            <p:cNvSpPr/>
            <p:nvPr/>
          </p:nvSpPr>
          <p:spPr>
            <a:xfrm>
              <a:off x="4539056" y="3269098"/>
              <a:ext cx="1728192" cy="5354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26755" y="3358578"/>
              <a:ext cx="1152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Const</a:t>
              </a:r>
              <a:r>
                <a:rPr lang="en-US" dirty="0" smtClean="0"/>
                <a:t>(1)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228822" y="3107336"/>
            <a:ext cx="1460133" cy="535414"/>
            <a:chOff x="4539056" y="3269098"/>
            <a:chExt cx="1728192" cy="535414"/>
          </a:xfrm>
        </p:grpSpPr>
        <p:sp>
          <p:nvSpPr>
            <p:cNvPr id="82" name="Oval 81"/>
            <p:cNvSpPr/>
            <p:nvPr/>
          </p:nvSpPr>
          <p:spPr>
            <a:xfrm>
              <a:off x="4539056" y="3269098"/>
              <a:ext cx="1728192" cy="5354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26755" y="3358578"/>
              <a:ext cx="1152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Const</a:t>
              </a:r>
              <a:r>
                <a:rPr lang="en-US" dirty="0" smtClean="0"/>
                <a:t>(1)</a:t>
              </a:r>
              <a:endParaRPr lang="en-US" dirty="0"/>
            </a:p>
          </p:txBody>
        </p:sp>
      </p:grpSp>
      <p:cxnSp>
        <p:nvCxnSpPr>
          <p:cNvPr id="84" name="Straight Arrow Connector 83"/>
          <p:cNvCxnSpPr>
            <a:endCxn id="82" idx="4"/>
          </p:cNvCxnSpPr>
          <p:nvPr/>
        </p:nvCxnSpPr>
        <p:spPr>
          <a:xfrm flipV="1">
            <a:off x="6044079" y="3642750"/>
            <a:ext cx="914810" cy="412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158049" y="3642750"/>
            <a:ext cx="897051" cy="38753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7688956" y="2214627"/>
            <a:ext cx="284789" cy="184484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7243678" y="1668910"/>
            <a:ext cx="1460133" cy="535414"/>
            <a:chOff x="4539056" y="3269098"/>
            <a:chExt cx="1728192" cy="535414"/>
          </a:xfrm>
        </p:grpSpPr>
        <p:sp>
          <p:nvSpPr>
            <p:cNvPr id="91" name="Oval 90"/>
            <p:cNvSpPr/>
            <p:nvPr/>
          </p:nvSpPr>
          <p:spPr>
            <a:xfrm>
              <a:off x="4539056" y="3269098"/>
              <a:ext cx="1728192" cy="53541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26755" y="3358578"/>
              <a:ext cx="1152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Const</a:t>
              </a:r>
              <a:r>
                <a:rPr lang="en-US" dirty="0" smtClean="0"/>
                <a:t>(1)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42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653183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](c: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t: =&gt;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e: =&gt;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t </a:t>
            </a:r>
            <a:r>
              <a:rPr lang="en-US" sz="20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endParaRPr lang="en-US" sz="20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__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](c: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0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t: =&gt;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Rep[</a:t>
            </a:r>
            <a:r>
              <a:rPr lang="en-US" sz="2000" dirty="0" smtClean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e: =&gt; Rep[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 Rep[</a:t>
            </a:r>
            <a:r>
              <a:rPr lang="en-US" sz="2000" dirty="0">
                <a:solidFill>
                  <a:srgbClr val="20999D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IfThenElse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(c, t, e)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same for ==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// functions are not virtualized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" y="4648199"/>
            <a:ext cx="79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(b: Rep[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Rep[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0) 1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 *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 1)</a:t>
            </a:r>
          </a:p>
          <a:p>
            <a:pPr lvl="0"/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663863"/>
            <a:ext cx="79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powNoRep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(b: Rep[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0) 1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 *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powNoRep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 1)</a:t>
            </a:r>
          </a:p>
          <a:p>
            <a:pPr lvl="0"/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44" y="221220"/>
            <a:ext cx="10121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0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does the following return?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57200"/>
            <a:ext cx="79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(b: Rep[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Rep[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])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0) 1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 *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 1)</a:t>
            </a:r>
          </a:p>
          <a:p>
            <a:pPr lvl="0"/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371600"/>
            <a:ext cx="79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powNoRep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(b: Rep[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0) 1 </a:t>
            </a:r>
            <a:r>
              <a:rPr lang="en-US" sz="20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 * 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powNoRep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– 1)</a:t>
            </a:r>
          </a:p>
          <a:p>
            <a:pPr lvl="0"/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2514600"/>
            <a:ext cx="2981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(x, 10)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71800" y="2714655"/>
            <a:ext cx="5144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00" y="4324290"/>
            <a:ext cx="312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powNoRep</a:t>
            </a:r>
            <a:r>
              <a:rPr lang="en-US" sz="2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(x, 10)</a:t>
            </a:r>
            <a:endParaRPr lang="en-US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76606" y="4524345"/>
            <a:ext cx="5144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30320" y="4324290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x*x*x*x*x*x*x*x*x*x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433967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??????????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2529989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StackOverflow</a:t>
            </a:r>
            <a:endParaRPr lang="en-US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144" y="221220"/>
            <a:ext cx="10121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2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Rockwell" pitchFamily="18" charset="0"/>
              </a:rPr>
              <a:t>We Stop Here</a:t>
            </a:r>
            <a:endParaRPr lang="en-US" sz="3600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14478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BigIntOps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BigIntExp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with 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Optimizer   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with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CodeGenerator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-(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.!) +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*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86791"/>
            <a:ext cx="81534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bigIntDSL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 </a:t>
            </a:r>
          </a:p>
          <a:p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DejaVu Sans" pitchFamily="34" charset="2"/>
                <a:cs typeface="Consolas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42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== -(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.!) +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 *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.!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2" descr="http://ts3.mm.bing.net/th?id=H.4941459604898146&amp;pid=1.7&amp;w=214&amp;h=174&amp;c=7&amp;rs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58116"/>
            <a:ext cx="20383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LMS Optimizations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Loop Fusion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Code Motion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Decomposition of Structures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Optimizations:  TPCH Q12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55</a:t>
            </a:fld>
            <a:endParaRPr lang="de-CH" dirty="0"/>
          </a:p>
        </p:txBody>
      </p:sp>
      <p:sp>
        <p:nvSpPr>
          <p:cNvPr id="4" name="Oval 3"/>
          <p:cNvSpPr/>
          <p:nvPr/>
        </p:nvSpPr>
        <p:spPr>
          <a:xfrm>
            <a:off x="3851920" y="5603304"/>
            <a:ext cx="1433597" cy="914400"/>
          </a:xfrm>
          <a:prstGeom prst="ellipse">
            <a:avLst/>
          </a:prstGeom>
          <a:solidFill>
            <a:srgbClr val="18F6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map</a:t>
            </a:r>
            <a:r>
              <a:rPr lang="de-CH" sz="2000" dirty="0" smtClean="0"/>
              <a:t> </a:t>
            </a:r>
            <a:r>
              <a:rPr lang="de-CH" sz="2000" dirty="0">
                <a:solidFill>
                  <a:schemeClr val="tx1"/>
                </a:solidFill>
              </a:rPr>
              <a:t>(tuple)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63755" y="2543200"/>
            <a:ext cx="1" cy="2383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49217" y="4881491"/>
            <a:ext cx="3460" cy="2383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46956" y="2781536"/>
            <a:ext cx="1433597" cy="914400"/>
          </a:xfrm>
          <a:prstGeom prst="ellipse">
            <a:avLst/>
          </a:prstGeom>
          <a:solidFill>
            <a:srgbClr val="7B7E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 smtClean="0">
                <a:solidFill>
                  <a:schemeClr val="tx1"/>
                </a:solidFill>
              </a:rPr>
              <a:t>filter</a:t>
            </a:r>
            <a:endParaRPr lang="de-CH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>
            <a:off x="4563755" y="3695936"/>
            <a:ext cx="3460" cy="2383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51920" y="3934272"/>
            <a:ext cx="1433597" cy="914400"/>
          </a:xfrm>
          <a:prstGeom prst="ellipse">
            <a:avLst/>
          </a:prstGeom>
          <a:solidFill>
            <a:srgbClr val="7B7E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52678" y="5373216"/>
            <a:ext cx="1730" cy="2308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51920" y="1628800"/>
            <a:ext cx="1433597" cy="914400"/>
          </a:xfrm>
          <a:prstGeom prst="ellipse">
            <a:avLst/>
          </a:prstGeom>
          <a:solidFill>
            <a:srgbClr val="F80A6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map</a:t>
            </a:r>
            <a:r>
              <a:rPr lang="de-CH" sz="2000" dirty="0" smtClean="0"/>
              <a:t> </a:t>
            </a:r>
            <a:r>
              <a:rPr lang="de-CH" sz="2000" dirty="0">
                <a:solidFill>
                  <a:schemeClr val="tx1"/>
                </a:solidFill>
              </a:rPr>
              <a:t>(parse)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80744" y="5000659"/>
            <a:ext cx="157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(3 more filters)</a:t>
            </a:r>
            <a:endParaRPr lang="de-CH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54407" y="1390464"/>
            <a:ext cx="1" cy="2383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68718" y="6529833"/>
            <a:ext cx="1730" cy="2308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520" y="6391343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(Long, LineItem)</a:t>
            </a:r>
            <a:endParaRPr lang="de-CH" dirty="0"/>
          </a:p>
        </p:txBody>
      </p:sp>
      <p:sp>
        <p:nvSpPr>
          <p:cNvPr id="25" name="TextBox 24"/>
          <p:cNvSpPr txBox="1"/>
          <p:nvPr/>
        </p:nvSpPr>
        <p:spPr>
          <a:xfrm>
            <a:off x="251520" y="132496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String</a:t>
            </a:r>
            <a:endParaRPr lang="de-CH" dirty="0"/>
          </a:p>
        </p:txBody>
      </p:sp>
      <p:sp>
        <p:nvSpPr>
          <p:cNvPr id="28" name="TextBox 27"/>
          <p:cNvSpPr txBox="1"/>
          <p:nvPr/>
        </p:nvSpPr>
        <p:spPr>
          <a:xfrm>
            <a:off x="251520" y="247770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LineItem</a:t>
            </a:r>
            <a:endParaRPr lang="de-CH" dirty="0"/>
          </a:p>
        </p:txBody>
      </p:sp>
      <p:sp>
        <p:nvSpPr>
          <p:cNvPr id="29" name="TextBox 28"/>
          <p:cNvSpPr txBox="1"/>
          <p:nvPr/>
        </p:nvSpPr>
        <p:spPr>
          <a:xfrm>
            <a:off x="251520" y="5303971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LineItem</a:t>
            </a:r>
            <a:endParaRPr lang="de-CH" dirty="0"/>
          </a:p>
        </p:txBody>
      </p:sp>
      <p:sp>
        <p:nvSpPr>
          <p:cNvPr id="31" name="TextBox 30"/>
          <p:cNvSpPr txBox="1"/>
          <p:nvPr/>
        </p:nvSpPr>
        <p:spPr>
          <a:xfrm>
            <a:off x="249660" y="3630438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LineItem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49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Optimizations:  TPCH Q12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65168" y="6333902"/>
            <a:ext cx="2133600" cy="365125"/>
          </a:xfrm>
        </p:spPr>
        <p:txBody>
          <a:bodyPr/>
          <a:lstStyle/>
          <a:p>
            <a:fld id="{BBCC0717-3AFA-459E-8745-8D6601B2D84C}" type="slidenum">
              <a:rPr lang="de-CH" smtClean="0"/>
              <a:t>56</a:t>
            </a:fld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9152"/>
            <a:ext cx="7265780" cy="5449335"/>
          </a:xfrm>
        </p:spPr>
      </p:pic>
      <p:sp>
        <p:nvSpPr>
          <p:cNvPr id="10" name="TextBox 9"/>
          <p:cNvSpPr txBox="1"/>
          <p:nvPr/>
        </p:nvSpPr>
        <p:spPr>
          <a:xfrm>
            <a:off x="3635896" y="1348483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With Projection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71999" y="1348483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With Loop Fusion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326704"/>
            <a:ext cx="13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Unoptimized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392656" y="647804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latin typeface="Rockwell" pitchFamily="18" charset="0"/>
              </a:rPr>
              <a:t>Fields: 16 / 16		      5 / 16		    	1 – 5 / 1</a:t>
            </a:r>
            <a:endParaRPr lang="de-CH" dirty="0">
              <a:latin typeface="Rockwell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3848" y="1314015"/>
            <a:ext cx="2376264" cy="5498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/>
          <p:cNvSpPr/>
          <p:nvPr/>
        </p:nvSpPr>
        <p:spPr>
          <a:xfrm>
            <a:off x="5796136" y="1326704"/>
            <a:ext cx="2376264" cy="552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6012160" y="4803854"/>
            <a:ext cx="2369840" cy="457200"/>
          </a:xfrm>
          <a:prstGeom prst="rect">
            <a:avLst/>
          </a:prstGeom>
          <a:solidFill>
            <a:srgbClr val="F80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>
                <a:solidFill>
                  <a:schemeClr val="tx1"/>
                </a:solidFill>
                <a:latin typeface="Rockwell" pitchFamily="18" charset="0"/>
              </a:rPr>
              <a:t>Parsing</a:t>
            </a:r>
            <a:endParaRPr lang="de-CH" sz="2400" dirty="0">
              <a:solidFill>
                <a:schemeClr val="tx1"/>
              </a:solidFill>
              <a:latin typeface="Rockwell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2160" y="5261054"/>
            <a:ext cx="2369840" cy="457200"/>
          </a:xfrm>
          <a:prstGeom prst="rect">
            <a:avLst/>
          </a:prstGeom>
          <a:solidFill>
            <a:srgbClr val="7B7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>
                <a:solidFill>
                  <a:schemeClr val="tx1"/>
                </a:solidFill>
                <a:latin typeface="Rockwell" pitchFamily="18" charset="0"/>
              </a:rPr>
              <a:t>Filtering</a:t>
            </a:r>
            <a:endParaRPr lang="de-CH" sz="2400" dirty="0">
              <a:solidFill>
                <a:schemeClr val="tx1"/>
              </a:solidFill>
              <a:latin typeface="Rockwell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2160" y="5718254"/>
            <a:ext cx="2369840" cy="457200"/>
          </a:xfrm>
          <a:prstGeom prst="rect">
            <a:avLst/>
          </a:prstGeom>
          <a:solidFill>
            <a:srgbClr val="18F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400" dirty="0" smtClean="0">
                <a:solidFill>
                  <a:schemeClr val="tx1"/>
                </a:solidFill>
                <a:latin typeface="Rockwell" pitchFamily="18" charset="0"/>
              </a:rPr>
              <a:t>Tuple Creation</a:t>
            </a:r>
            <a:endParaRPr lang="de-CH" sz="2400" dirty="0">
              <a:solidFill>
                <a:schemeClr val="tx1"/>
              </a:solidFill>
              <a:latin typeface="Rockwell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60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05"/>
    </mc:Choice>
    <mc:Fallback xmlns="">
      <p:transition spd="slow" advTm="867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>
                <a:latin typeface="Rockwell" pitchFamily="18" charset="0"/>
              </a:rPr>
              <a:t> 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 ? 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905000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rait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MyNewDSL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extends </a:t>
            </a:r>
            <a:r>
              <a:rPr lang="en-US" sz="280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AllComplexStuff</a:t>
            </a:r>
            <a:endParaRPr lang="en-US" sz="2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with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WholeScalaLibrary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// please fill in what’s missing and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// would you like to generate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// C++, CUDA, or </a:t>
            </a:r>
            <a:r>
              <a:rPr lang="en-US" sz="2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?</a:t>
            </a:r>
          </a:p>
          <a:p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>
                <a:latin typeface="Rockwell" pitchFamily="18" charset="0"/>
              </a:rPr>
              <a:t> Fast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Is SQL </a:t>
            </a:r>
            <a:r>
              <a:rPr lang="en-US" dirty="0" err="1" smtClean="0">
                <a:latin typeface="Rockwell" pitchFamily="18" charset="0"/>
              </a:rPr>
              <a:t>SQL</a:t>
            </a:r>
            <a:r>
              <a:rPr lang="en-US" dirty="0"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a Good DSLs?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 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Rockwell" pitchFamily="18" charset="0"/>
                <a:cs typeface="Consolas" pitchFamily="49" charset="0"/>
              </a:rPr>
              <a:t>Jet: Big Data on </a:t>
            </a:r>
            <a:r>
              <a:rPr lang="en-US" dirty="0" err="1" smtClean="0">
                <a:latin typeface="Rockwell" pitchFamily="18" charset="0"/>
                <a:cs typeface="Consolas" pitchFamily="49" charset="0"/>
              </a:rPr>
              <a:t>Hadoop</a:t>
            </a:r>
            <a:r>
              <a:rPr lang="en-US" dirty="0" smtClean="0">
                <a:latin typeface="Rockwell" pitchFamily="18" charset="0"/>
                <a:cs typeface="Consolas" pitchFamily="49" charset="0"/>
              </a:rPr>
              <a:t>/Spark</a:t>
            </a:r>
            <a:endParaRPr lang="en-US" dirty="0">
              <a:latin typeface="Rockwell" pitchFamily="18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225689"/>
            <a:ext cx="58674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filteredLineitems</a:t>
            </a:r>
            <a:r>
              <a:rPr lang="en-US" sz="1400" i="1" dirty="0">
                <a:solidFill>
                  <a:srgbClr val="660E7A"/>
                </a:solidFill>
                <a:latin typeface="Monospace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lineitems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.filter(x =&gt;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x.l_shipmode.matches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shipModes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.filter(x =&gt; date &lt;=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x.l_receiptdate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.filter(x =&gt;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x.l_shipdate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x.l_commitdate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.filter(x =&gt;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x.l_commitdate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x.l_receiptdate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.filter(x =&gt;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x.l_receiptdate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 &lt; date +(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</a:t>
            </a:r>
            <a:r>
              <a:rPr lang="en-US" sz="1400" i="1" dirty="0">
                <a:solidFill>
                  <a:srgbClr val="808080"/>
                </a:solidFill>
                <a:latin typeface="Monospaced"/>
              </a:rPr>
              <a:t>// perform the join</a:t>
            </a:r>
            <a:br>
              <a:rPr lang="en-US" sz="1400" i="1" dirty="0">
                <a:solidFill>
                  <a:srgbClr val="808080"/>
                </a:solidFill>
                <a:latin typeface="Monospaced"/>
              </a:rPr>
            </a:br>
            <a:r>
              <a:rPr lang="en-US" sz="1400" i="1" dirty="0">
                <a:solidFill>
                  <a:srgbClr val="808080"/>
                </a:solidFill>
                <a:latin typeface="Monospaced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orderTuples</a:t>
            </a:r>
            <a:r>
              <a:rPr lang="en-US" sz="1400" i="1" dirty="0">
                <a:solidFill>
                  <a:srgbClr val="660E7A"/>
                </a:solidFill>
                <a:latin typeface="Monospace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orders.map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(x =&gt; (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x.o_orderkey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, x))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lineItemTuples</a:t>
            </a:r>
            <a:r>
              <a:rPr lang="en-US" sz="1400" i="1" dirty="0">
                <a:solidFill>
                  <a:srgbClr val="660E7A"/>
                </a:solidFill>
                <a:latin typeface="Monospace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= 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filteredLineitems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.map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(x =&gt; (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x.l_orderkey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, x))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i="1" dirty="0">
                <a:solidFill>
                  <a:srgbClr val="660E7A"/>
                </a:solidFill>
                <a:latin typeface="Monospaced"/>
              </a:rPr>
              <a:t>joined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= 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lineItemTuples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.join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orderTuples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getArgs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toInt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</a:t>
            </a:r>
            <a:r>
              <a:rPr lang="en-US" sz="1400" i="1" dirty="0">
                <a:solidFill>
                  <a:srgbClr val="808080"/>
                </a:solidFill>
                <a:latin typeface="Monospaced"/>
              </a:rPr>
              <a:t>// prepare for aggregation</a:t>
            </a:r>
            <a:br>
              <a:rPr lang="en-US" sz="1400" i="1" dirty="0">
                <a:solidFill>
                  <a:srgbClr val="808080"/>
                </a:solidFill>
                <a:latin typeface="Monospaced"/>
              </a:rPr>
            </a:br>
            <a:r>
              <a:rPr lang="en-US" sz="1400" i="1" dirty="0">
                <a:solidFill>
                  <a:srgbClr val="808080"/>
                </a:solidFill>
                <a:latin typeface="Monospaced"/>
              </a:rPr>
              <a:t>  </a:t>
            </a:r>
            <a:r>
              <a:rPr lang="en-US" sz="1400" i="1" dirty="0" err="1">
                <a:solidFill>
                  <a:srgbClr val="660E7A"/>
                </a:solidFill>
                <a:latin typeface="Monospaced"/>
              </a:rPr>
              <a:t>joined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.map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x =&gt;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prio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 = x._2._2.o_orderpriority;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isHigh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prio.matches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onospaced"/>
              </a:rPr>
              <a:t>"1-URGENT"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 ||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prio.matches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onospaced"/>
              </a:rPr>
              <a:t>"2-HIGH"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 smtClean="0">
                <a:solidFill>
                  <a:srgbClr val="000000"/>
                </a:solidFill>
                <a:latin typeface="Monospaced"/>
              </a:rPr>
              <a:t>      </a:t>
            </a:r>
            <a:r>
              <a:rPr lang="en-US" sz="1400" b="1" dirty="0" err="1" smtClean="0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 smtClean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count = 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isHigh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1 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else 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0</a:t>
            </a:r>
            <a:br>
              <a:rPr lang="en-US" sz="1400" dirty="0">
                <a:solidFill>
                  <a:srgbClr val="0000FF"/>
                </a:solidFill>
                <a:latin typeface="Monospaced"/>
              </a:rPr>
            </a:br>
            <a:r>
              <a:rPr lang="en-US" sz="1400" dirty="0">
                <a:solidFill>
                  <a:srgbClr val="0000FF"/>
                </a:solidFill>
                <a:latin typeface="Monospaced"/>
              </a:rPr>
              <a:t>      </a:t>
            </a:r>
            <a:r>
              <a:rPr lang="en-US" sz="1400" b="1" dirty="0" err="1">
                <a:solidFill>
                  <a:srgbClr val="000080"/>
                </a:solidFill>
                <a:latin typeface="Monospaced"/>
              </a:rPr>
              <a:t>val</a:t>
            </a:r>
            <a:r>
              <a:rPr lang="en-US" sz="1400" b="1" dirty="0">
                <a:solidFill>
                  <a:srgbClr val="000080"/>
                </a:solidFill>
                <a:latin typeface="Monospaced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part2: Rep[(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)] = (count, 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- count)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  (x._2._1.l_shipmode, part2)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}.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groupByKey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).reduce((x, y) =&gt; (x._1 + y._1, x._2 + y._2))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.map {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x =&gt;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Monospaced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Monospaced"/>
              </a:rPr>
              <a:t>shipmode</a:t>
            </a:r>
            <a:r>
              <a:rPr lang="en-US" sz="1400" b="1" dirty="0">
                <a:solidFill>
                  <a:srgbClr val="008000"/>
                </a:solidFill>
                <a:latin typeface="Monospaced"/>
              </a:rPr>
              <a:t> "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+ x._1 + </a:t>
            </a:r>
            <a:r>
              <a:rPr lang="en-US" sz="1400" b="1" dirty="0">
                <a:solidFill>
                  <a:srgbClr val="008000"/>
                </a:solidFill>
                <a:latin typeface="Monospaced"/>
              </a:rPr>
              <a:t>": high "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+ x._2._1 + </a:t>
            </a:r>
            <a:r>
              <a:rPr lang="en-US" sz="1400" b="1" dirty="0">
                <a:solidFill>
                  <a:srgbClr val="008000"/>
                </a:solidFill>
                <a:latin typeface="Monospaced"/>
              </a:rPr>
              <a:t>", low " 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+ x._2._2</a:t>
            </a:r>
            <a:br>
              <a:rPr lang="en-US" sz="1400" dirty="0">
                <a:solidFill>
                  <a:srgbClr val="000000"/>
                </a:solidFill>
                <a:latin typeface="Monospaced"/>
              </a:rPr>
            </a:br>
            <a:r>
              <a:rPr lang="en-US" sz="1400" dirty="0">
                <a:solidFill>
                  <a:srgbClr val="000000"/>
                </a:solidFill>
                <a:latin typeface="Monospaced"/>
              </a:rPr>
              <a:t>  }.save(</a:t>
            </a:r>
            <a:r>
              <a:rPr lang="en-US" sz="1400" dirty="0" err="1">
                <a:solidFill>
                  <a:srgbClr val="000000"/>
                </a:solidFill>
                <a:latin typeface="Monospaced"/>
              </a:rPr>
              <a:t>getArgs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onospaced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onospaced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053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  <a:cs typeface="Consolas" pitchFamily="49" charset="0"/>
              </a:rPr>
              <a:t>Jet: TPCH </a:t>
            </a:r>
            <a:r>
              <a:rPr lang="en-US" dirty="0">
                <a:latin typeface="Rockwell" pitchFamily="18" charset="0"/>
                <a:cs typeface="Consolas" pitchFamily="49" charset="0"/>
              </a:rPr>
              <a:t>Q12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12738"/>
              </p:ext>
            </p:extLst>
          </p:nvPr>
        </p:nvGraphicFramePr>
        <p:xfrm>
          <a:off x="762000" y="2514600"/>
          <a:ext cx="688848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16002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Rockwell" pitchFamily="18" charset="0"/>
              </a:rPr>
              <a:t>Input</a:t>
            </a:r>
            <a:r>
              <a:rPr lang="en-US" sz="2800" dirty="0">
                <a:latin typeface="Rockwell" pitchFamily="18" charset="0"/>
              </a:rPr>
              <a:t>: </a:t>
            </a:r>
            <a:r>
              <a:rPr lang="en-US" sz="2800" dirty="0" err="1">
                <a:latin typeface="Rockwell" pitchFamily="18" charset="0"/>
              </a:rPr>
              <a:t>dbgen</a:t>
            </a:r>
            <a:r>
              <a:rPr lang="en-US" sz="2800" dirty="0">
                <a:latin typeface="Rockwell" pitchFamily="18" charset="0"/>
              </a:rPr>
              <a:t> with scaling factor 200 (~ 200Gb) </a:t>
            </a:r>
          </a:p>
        </p:txBody>
      </p:sp>
    </p:spTree>
    <p:extLst>
      <p:ext uri="{BB962C8B-B14F-4D97-AF65-F5344CB8AC3E}">
        <p14:creationId xmlns:p14="http://schemas.microsoft.com/office/powerpoint/2010/main" val="19845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Rockwell" pitchFamily="18" charset="0"/>
              </a:rPr>
              <a:t>OptiML</a:t>
            </a:r>
            <a:r>
              <a:rPr lang="en-US" dirty="0">
                <a:latin typeface="Rockwell" pitchFamily="18" charset="0"/>
              </a:rPr>
              <a:t>:</a:t>
            </a:r>
            <a:r>
              <a:rPr lang="en-US" dirty="0" smtClean="0">
                <a:latin typeface="Rockwell" pitchFamily="18" charset="0"/>
              </a:rPr>
              <a:t> Machine Learning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570" y="4786424"/>
            <a:ext cx="1700434" cy="172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822" y="3067654"/>
            <a:ext cx="1707609" cy="171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822" y="1359451"/>
            <a:ext cx="1697182" cy="170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2743200" y="1349690"/>
            <a:ext cx="594854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2"/>
              <a:buChar char="n"/>
              <a:defRPr sz="3100">
                <a:solidFill>
                  <a:srgbClr val="8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Char char="§"/>
              <a:defRPr sz="2000">
                <a:solidFill>
                  <a:srgbClr val="C0C0C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rgbClr val="B2B2B2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rgbClr val="B2B2B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rgbClr val="B2B2B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rgbClr val="B2B2B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itchFamily="2" charset="2"/>
              <a:buChar char="§"/>
              <a:defRPr sz="2000">
                <a:solidFill>
                  <a:srgbClr val="B2B2B2"/>
                </a:solidFill>
                <a:latin typeface="+mn-lt"/>
              </a:defRPr>
            </a:lvl9pPr>
          </a:lstStyle>
          <a:p>
            <a:pPr marL="0" lvl="2">
              <a:buClr>
                <a:srgbClr val="999900"/>
              </a:buClr>
              <a:buNone/>
            </a:pP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untilconverged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(mu,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 mu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 pitchFamily="49" charset="0"/>
                <a:cs typeface="Consolas" pitchFamily="49" charset="0"/>
              </a:rPr>
              <a:t>    // calculate distances to current centroids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(0::m)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allDistances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mu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mapRows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 centroid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dist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(x(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centroid)       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allDistances.minIndex</a:t>
            </a:r>
            <a:endParaRPr lang="en-US" sz="14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2">
              <a:buClr>
                <a:srgbClr val="999900"/>
              </a:buClr>
              <a:buNone/>
            </a:pPr>
            <a:endParaRPr lang="en-US" sz="14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 pitchFamily="49" charset="0"/>
                <a:cs typeface="Consolas" pitchFamily="49" charset="0"/>
              </a:rPr>
              <a:t>    // move each cluster centroid to the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Consolas" pitchFamily="49" charset="0"/>
                <a:cs typeface="Consolas" pitchFamily="49" charset="0"/>
              </a:rPr>
              <a:t>    // mean of the points assigned to it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newMu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(0::k,*)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weightedpoints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points) =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(0,m) { j =&gt;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(c(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== j) (x(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),1)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b="1" kern="0" dirty="0" err="1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 =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(points == 0) 1 </a:t>
            </a:r>
            <a:r>
              <a:rPr lang="en-US" sz="1400" b="1" kern="0" dirty="0">
                <a:solidFill>
                  <a:srgbClr val="666699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points 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weightedpoints</a:t>
            </a: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 d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newMu</a:t>
            </a:r>
            <a:endParaRPr lang="en-US" sz="14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buClr>
                <a:srgbClr val="999900"/>
              </a:buClr>
              <a:buNone/>
            </a:pPr>
            <a:r>
              <a:rPr lang="en-US" sz="14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9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Rockwell" pitchFamily="18" charset="0"/>
              </a:rPr>
              <a:t>OptiML</a:t>
            </a:r>
            <a:r>
              <a:rPr lang="en-US" dirty="0" smtClean="0">
                <a:latin typeface="Rockwell" pitchFamily="18" charset="0"/>
              </a:rPr>
              <a:t>: K-Means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51384232"/>
              </p:ext>
            </p:extLst>
          </p:nvPr>
        </p:nvGraphicFramePr>
        <p:xfrm>
          <a:off x="609600" y="2179503"/>
          <a:ext cx="6934200" cy="4173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2388513" y="3200400"/>
            <a:ext cx="4317087" cy="2052310"/>
            <a:chOff x="2388513" y="3200400"/>
            <a:chExt cx="4317087" cy="2052310"/>
          </a:xfrm>
        </p:grpSpPr>
        <p:sp>
          <p:nvSpPr>
            <p:cNvPr id="11" name="TextBox 14"/>
            <p:cNvSpPr txBox="1"/>
            <p:nvPr/>
          </p:nvSpPr>
          <p:spPr>
            <a:xfrm>
              <a:off x="2388513" y="3200400"/>
              <a:ext cx="430887" cy="3632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1.6</a:t>
              </a:r>
            </a:p>
          </p:txBody>
        </p:sp>
        <p:sp>
          <p:nvSpPr>
            <p:cNvPr id="12" name="TextBox 15"/>
            <p:cNvSpPr txBox="1"/>
            <p:nvPr/>
          </p:nvSpPr>
          <p:spPr>
            <a:xfrm>
              <a:off x="3137750" y="3524058"/>
              <a:ext cx="430887" cy="3759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1.9</a:t>
              </a:r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4191000" y="4038600"/>
              <a:ext cx="430887" cy="62556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3.6</a:t>
              </a:r>
            </a:p>
          </p:txBody>
        </p:sp>
        <p:sp>
          <p:nvSpPr>
            <p:cNvPr id="14" name="TextBox 17"/>
            <p:cNvSpPr txBox="1"/>
            <p:nvPr/>
          </p:nvSpPr>
          <p:spPr>
            <a:xfrm>
              <a:off x="5207913" y="4467134"/>
              <a:ext cx="430887" cy="48586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5.1</a:t>
              </a:r>
            </a:p>
          </p:txBody>
        </p:sp>
        <p:sp>
          <p:nvSpPr>
            <p:cNvPr id="15" name="TextBox 18"/>
            <p:cNvSpPr txBox="1"/>
            <p:nvPr/>
          </p:nvSpPr>
          <p:spPr>
            <a:xfrm>
              <a:off x="6274713" y="4800600"/>
              <a:ext cx="430887" cy="45211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vert270" wrap="square" rtlCol="0" anchor="t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10.6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Rockwell" pitchFamily="18" charset="0"/>
              </a:rPr>
              <a:t>OptiQL</a:t>
            </a:r>
            <a:r>
              <a:rPr lang="en-US" dirty="0" smtClean="0">
                <a:latin typeface="Rockwell" pitchFamily="18" charset="0"/>
              </a:rPr>
              <a:t>: In Memory Querying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447800"/>
            <a:ext cx="8305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// </a:t>
            </a:r>
            <a:r>
              <a:rPr lang="en-US" sz="2000" i="1" dirty="0" err="1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lineItems</a:t>
            </a:r>
            <a:r>
              <a:rPr lang="en-US" sz="2000" i="1" dirty="0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: </a:t>
            </a:r>
            <a:r>
              <a:rPr lang="en-US" sz="2000" i="1" dirty="0" err="1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Iterable</a:t>
            </a:r>
            <a:r>
              <a:rPr lang="en-US" sz="2000" i="1" dirty="0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[</a:t>
            </a:r>
            <a:r>
              <a:rPr lang="en-US" sz="2000" i="1" dirty="0" err="1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LineItem</a:t>
            </a:r>
            <a:r>
              <a:rPr lang="en-US" sz="2000" i="1" dirty="0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FFFFFF">
                    <a:lumMod val="50000"/>
                  </a:srgbClr>
                </a:solidFill>
                <a:latin typeface="Consolas"/>
                <a:cs typeface="Consolas"/>
              </a:rPr>
              <a:t>// Similar to Q1 of the TPCH benchmark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666699"/>
                </a:solidFill>
                <a:latin typeface="Consolas"/>
                <a:cs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q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lineItems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Where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(_.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cs typeface="Consolas"/>
              </a:rPr>
              <a:t>shdat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&lt;= Date(‘‘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1998-12-01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’’)).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GroupBy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(l =&gt; (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l.l_linestatus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)).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Select(g =&gt; </a:t>
            </a:r>
            <a:r>
              <a:rPr lang="en-US" sz="2000" b="1" dirty="0">
                <a:solidFill>
                  <a:srgbClr val="666699"/>
                </a:solidFill>
                <a:latin typeface="Consolas"/>
                <a:cs typeface="Consolas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Result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2000" b="1" dirty="0" err="1">
                <a:solidFill>
                  <a:srgbClr val="666699"/>
                </a:solidFill>
                <a:latin typeface="Consolas"/>
                <a:cs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lineStatus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g.key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2000" b="1" dirty="0" err="1">
                <a:solidFill>
                  <a:srgbClr val="666699"/>
                </a:solidFill>
                <a:latin typeface="Consolas"/>
                <a:cs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sumQty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g.Sum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(_.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l_quantity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2000" b="1" dirty="0" err="1">
                <a:solidFill>
                  <a:srgbClr val="666699"/>
                </a:solidFill>
                <a:latin typeface="Consolas"/>
                <a:cs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sumDiscountedPrice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=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g.Sum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(r =&gt;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r.l_extendedprice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*(1.0-r.l_discount))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2000" b="1" dirty="0" err="1">
                <a:solidFill>
                  <a:srgbClr val="666699"/>
                </a:solidFill>
                <a:latin typeface="Consolas"/>
                <a:cs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avgPrice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g.Average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(_.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l_extendedprice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2000" b="1" dirty="0" err="1">
                <a:solidFill>
                  <a:srgbClr val="666699"/>
                </a:solidFill>
                <a:latin typeface="Consolas"/>
                <a:cs typeface="Consolas"/>
              </a:rPr>
              <a:t>val</a:t>
            </a:r>
            <a:r>
              <a:rPr lang="en-US" sz="2000" b="1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countOrder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g.Count</a:t>
            </a:r>
            <a:endParaRPr lang="en-US" sz="2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  })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OrderBy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(_.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returnFlag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ThenBy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(_.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lineStatus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5486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ckwell" pitchFamily="18" charset="0"/>
              </a:rPr>
              <a:t>60x faster than the naïve implementations</a:t>
            </a:r>
            <a:endParaRPr lang="en-US" sz="2800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9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When do DSLs Make Sense?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ckwell" pitchFamily="18" charset="0"/>
              </a:rPr>
              <a:t>Well Defined and Restricted Domain</a:t>
            </a:r>
          </a:p>
          <a:p>
            <a:r>
              <a:rPr lang="en-US" dirty="0" smtClean="0">
                <a:latin typeface="Rockwell" pitchFamily="18" charset="0"/>
              </a:rPr>
              <a:t>Need for productivity and performance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Data Analytics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Incremental View Maintenance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Statistics and Machine Learning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Graph Processing</a:t>
            </a:r>
          </a:p>
          <a:p>
            <a:pPr lvl="1"/>
            <a:r>
              <a:rPr lang="en-US" dirty="0" smtClean="0">
                <a:latin typeface="Rockwell" pitchFamily="18" charset="0"/>
              </a:rPr>
              <a:t>Scientific Computing</a:t>
            </a:r>
          </a:p>
          <a:p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Warning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Rockwell" pitchFamily="18" charset="0"/>
              </a:rPr>
              <a:t>Do not do anything similar at your workplace!</a:t>
            </a:r>
          </a:p>
          <a:p>
            <a:r>
              <a:rPr lang="en-US" dirty="0" smtClean="0">
                <a:solidFill>
                  <a:srgbClr val="FF0000"/>
                </a:solidFill>
                <a:latin typeface="Rockwell" pitchFamily="18" charset="0"/>
              </a:rPr>
              <a:t>Making an embedded DSL is not that easy as it may seem in this presentation.</a:t>
            </a:r>
            <a:endParaRPr lang="en-US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Scala</a:t>
            </a:r>
            <a:endParaRPr lang="en-US" dirty="0" smtClean="0"/>
          </a:p>
          <a:p>
            <a:pPr marL="742950" lvl="2" indent="-342900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scala-lang.org</a:t>
            </a:r>
            <a:endParaRPr lang="en-US" dirty="0" smtClean="0"/>
          </a:p>
          <a:p>
            <a:pPr marL="742950" lvl="2" indent="-342900"/>
            <a:r>
              <a:rPr lang="en-US" dirty="0" smtClean="0"/>
              <a:t>coursera.org/course/</a:t>
            </a:r>
            <a:r>
              <a:rPr lang="en-US" dirty="0" err="1" smtClean="0"/>
              <a:t>progfun</a:t>
            </a:r>
            <a:r>
              <a:rPr lang="en-US" dirty="0" smtClean="0"/>
              <a:t>/</a:t>
            </a:r>
          </a:p>
          <a:p>
            <a:pPr marL="742950" lvl="2" indent="-342900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Learn LMS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ttp://scala-lms.github.com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ttp://github.com/stanford-ppl/Delite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Questions?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24200"/>
            <a:ext cx="8229600" cy="190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Rockwell" pitchFamily="18" charset="0"/>
              </a:rPr>
              <a:t>Also at: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@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vojjov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vojin.jovanovic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epfl.ch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Rockwell" pitchFamily="18" charset="0"/>
              </a:rPr>
              <a:t>Good Performance of SQL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SQL compiler </a:t>
            </a:r>
            <a:r>
              <a:rPr lang="en-US" dirty="0">
                <a:latin typeface="Rockwell" pitchFamily="18" charset="0"/>
              </a:rPr>
              <a:t>has domain knowledge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Compiled at run-time (access to data)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05297" y="2085487"/>
            <a:ext cx="6280507" cy="1623772"/>
            <a:chOff x="1005297" y="2085487"/>
            <a:chExt cx="6280507" cy="16237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97" y="2085487"/>
              <a:ext cx="2713805" cy="162377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085487"/>
              <a:ext cx="2713804" cy="162377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937699" y="2590800"/>
              <a:ext cx="471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=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5297" y="4380368"/>
            <a:ext cx="6593941" cy="2133600"/>
            <a:chOff x="1005297" y="4380368"/>
            <a:chExt cx="6593941" cy="2133600"/>
          </a:xfrm>
        </p:grpSpPr>
        <p:grpSp>
          <p:nvGrpSpPr>
            <p:cNvPr id="9" name="Group 8"/>
            <p:cNvGrpSpPr/>
            <p:nvPr/>
          </p:nvGrpSpPr>
          <p:grpSpPr>
            <a:xfrm>
              <a:off x="1005297" y="4380368"/>
              <a:ext cx="6593941" cy="2133600"/>
              <a:chOff x="1295400" y="4343400"/>
              <a:chExt cx="6593941" cy="2133600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4343400"/>
                <a:ext cx="2133600" cy="213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0" name="Picture 4" descr="http://infolab.stanford.edu/~ullman/dbsi/win98/gifs/B+tree.gif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3741" y="4423974"/>
                <a:ext cx="2895600" cy="19724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752600" y="4460942"/>
              <a:ext cx="762000" cy="111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9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A Good DSL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Expressive</a:t>
            </a:r>
          </a:p>
          <a:p>
            <a:pPr marL="914400" lvl="1" indent="-514350"/>
            <a:r>
              <a:rPr lang="en-US" dirty="0" smtClean="0">
                <a:latin typeface="Rockwell" pitchFamily="18" charset="0"/>
              </a:rPr>
              <a:t>Syntax Crafted for the Domain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>
                <a:solidFill>
                  <a:srgbClr val="00B050"/>
                </a:solidFill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Fast</a:t>
            </a:r>
          </a:p>
          <a:p>
            <a:pPr marL="914400" lvl="1" indent="-514350"/>
            <a:r>
              <a:rPr lang="en-US" dirty="0" smtClean="0">
                <a:latin typeface="Rockwell" pitchFamily="18" charset="0"/>
              </a:rPr>
              <a:t>Domain knowledge</a:t>
            </a:r>
          </a:p>
          <a:p>
            <a:pPr marL="914400" lvl="1" indent="-514350"/>
            <a:r>
              <a:rPr lang="en-US" dirty="0" smtClean="0">
                <a:latin typeface="Rockwell" pitchFamily="18" charset="0"/>
              </a:rPr>
              <a:t>Run-time compilation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✓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latin typeface="Rockwell" pitchFamily="18" charset="0"/>
              </a:rPr>
              <a:t>Easy to develop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Rockwell" pitchFamily="18" charset="0"/>
              </a:rPr>
              <a:t>Using External DSLs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DSL programs in separate files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>
              <a:latin typeface="Rockwell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dirty="0" smtClean="0">
              <a:latin typeface="Rockwell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Rockwell" pitchFamily="18" charset="0"/>
              </a:rPr>
              <a:t>DSL programs as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DE76-A5FF-4F19-913F-F8010A3968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27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6801</TotalTime>
  <Words>2018</Words>
  <Application>Microsoft Office PowerPoint</Application>
  <PresentationFormat>On-screen Show (4:3)</PresentationFormat>
  <Paragraphs>638</Paragraphs>
  <Slides>68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High-Performance DSLs Embedded in Scala</vt:lpstr>
      <vt:lpstr>Is SQL a Good DSL?</vt:lpstr>
      <vt:lpstr>A Good DSLs</vt:lpstr>
      <vt:lpstr>Why is SQL Expressive?</vt:lpstr>
      <vt:lpstr>A Good DSLs</vt:lpstr>
      <vt:lpstr>Is SQL SQL a Good DSLs?</vt:lpstr>
      <vt:lpstr>Good Performance of SQL</vt:lpstr>
      <vt:lpstr>A Good DSL</vt:lpstr>
      <vt:lpstr>Using External DSLs</vt:lpstr>
      <vt:lpstr>DSL Programs as Strings</vt:lpstr>
      <vt:lpstr>Using External DSLs</vt:lpstr>
      <vt:lpstr>Is SQL a Good DSLs?</vt:lpstr>
      <vt:lpstr>A QL Embedded in Java</vt:lpstr>
      <vt:lpstr>QL Embedded in Java</vt:lpstr>
      <vt:lpstr>Why Couldn’t we Write? </vt:lpstr>
      <vt:lpstr>A Good DSLs</vt:lpstr>
      <vt:lpstr>Outline</vt:lpstr>
      <vt:lpstr>Scala for Embedded DSLs</vt:lpstr>
      <vt:lpstr>Syntactic Sugar</vt:lpstr>
      <vt:lpstr>Symbolic Method Names</vt:lpstr>
      <vt:lpstr>Infix Methods</vt:lpstr>
      <vt:lpstr>Unary Methods</vt:lpstr>
      <vt:lpstr>Postfix Methods</vt:lpstr>
      <vt:lpstr>Putting it Together</vt:lpstr>
      <vt:lpstr>Implicit Conversions</vt:lpstr>
      <vt:lpstr>Scala Implicit Conversions</vt:lpstr>
      <vt:lpstr>Putting it Together (again)</vt:lpstr>
      <vt:lpstr>Macros</vt:lpstr>
      <vt:lpstr>Regular Workflow</vt:lpstr>
      <vt:lpstr>Macro Workflow</vt:lpstr>
      <vt:lpstr>What Does This Macro do?</vt:lpstr>
      <vt:lpstr>What Does This Macro do?</vt:lpstr>
      <vt:lpstr>Language Virtualization</vt:lpstr>
      <vt:lpstr>PowerPoint Presentation</vt:lpstr>
      <vt:lpstr>Finally!</vt:lpstr>
      <vt:lpstr>A Good DSLs</vt:lpstr>
      <vt:lpstr>Abstract Type Members</vt:lpstr>
      <vt:lpstr>Abstract Type Members</vt:lpstr>
      <vt:lpstr>Abstract Type Members</vt:lpstr>
      <vt:lpstr>Abstract Type Members</vt:lpstr>
      <vt:lpstr>A Good DSLs</vt:lpstr>
      <vt:lpstr>Mix-in Composition</vt:lpstr>
      <vt:lpstr>Mix-in Composition</vt:lpstr>
      <vt:lpstr>Let’s Build a DSLs </vt:lpstr>
      <vt:lpstr>Lightweight Modular Staging (LMS)</vt:lpstr>
      <vt:lpstr>LMS: DSL Interface</vt:lpstr>
      <vt:lpstr>LMS: DSL Interface</vt:lpstr>
      <vt:lpstr>LMS: Expressions</vt:lpstr>
      <vt:lpstr>LMS: Expressions</vt:lpstr>
      <vt:lpstr>LMS: IR Construction</vt:lpstr>
      <vt:lpstr>The Question</vt:lpstr>
      <vt:lpstr>What does the following return?</vt:lpstr>
      <vt:lpstr>We Stop Here</vt:lpstr>
      <vt:lpstr>LMS Optimizations</vt:lpstr>
      <vt:lpstr>Optimizations:  TPCH Q12</vt:lpstr>
      <vt:lpstr>Optimizations:  TPCH Q12</vt:lpstr>
      <vt:lpstr>A Good DSLs</vt:lpstr>
      <vt:lpstr>PowerPoint Presentation</vt:lpstr>
      <vt:lpstr>A Good DSLs</vt:lpstr>
      <vt:lpstr>Jet: Big Data on Hadoop/Spark</vt:lpstr>
      <vt:lpstr>Jet: TPCH Q12</vt:lpstr>
      <vt:lpstr>OptiML: Machine Learning</vt:lpstr>
      <vt:lpstr>OptiML: K-Means</vt:lpstr>
      <vt:lpstr>OptiQL: In Memory Querying</vt:lpstr>
      <vt:lpstr>When do DSLs Make Sense?</vt:lpstr>
      <vt:lpstr>Warning</vt:lpstr>
      <vt:lpstr>References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DSLs Embedded in Scala</dc:title>
  <dc:creator>vjovanovic</dc:creator>
  <cp:lastModifiedBy>vjovanovic</cp:lastModifiedBy>
  <cp:revision>803</cp:revision>
  <dcterms:created xsi:type="dcterms:W3CDTF">2013-05-11T17:10:28Z</dcterms:created>
  <dcterms:modified xsi:type="dcterms:W3CDTF">2013-05-19T06:40:44Z</dcterms:modified>
</cp:coreProperties>
</file>