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28"/>
  </p:notesMasterIdLst>
  <p:sldIdLst>
    <p:sldId id="1287" r:id="rId3"/>
    <p:sldId id="1285" r:id="rId4"/>
    <p:sldId id="1310" r:id="rId5"/>
    <p:sldId id="1302" r:id="rId6"/>
    <p:sldId id="1303" r:id="rId7"/>
    <p:sldId id="1309" r:id="rId8"/>
    <p:sldId id="372" r:id="rId9"/>
    <p:sldId id="373" r:id="rId10"/>
    <p:sldId id="374" r:id="rId11"/>
    <p:sldId id="376" r:id="rId12"/>
    <p:sldId id="375" r:id="rId13"/>
    <p:sldId id="1304" r:id="rId14"/>
    <p:sldId id="290" r:id="rId15"/>
    <p:sldId id="291" r:id="rId16"/>
    <p:sldId id="1306" r:id="rId17"/>
    <p:sldId id="1307" r:id="rId18"/>
    <p:sldId id="1305" r:id="rId19"/>
    <p:sldId id="1308" r:id="rId20"/>
    <p:sldId id="292" r:id="rId21"/>
    <p:sldId id="293" r:id="rId22"/>
    <p:sldId id="294" r:id="rId23"/>
    <p:sldId id="1301" r:id="rId24"/>
    <p:sldId id="1299" r:id="rId25"/>
    <p:sldId id="1311" r:id="rId26"/>
    <p:sldId id="125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Montserrat SemiBold" panose="00000700000000000000" pitchFamily="2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275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42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18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82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13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4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29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66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29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66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58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lements_of_a_boxplot_e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png"/><Relationship Id="rId7" Type="http://schemas.openxmlformats.org/officeDocument/2006/relationships/hyperlink" Target="https://commons.wikimedia.org/wiki/File:Pie-chart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Charts_SVG_Example_12_-_Stacked_100%25_Area_Chart.svg" TargetMode="External"/><Relationship Id="rId5" Type="http://schemas.openxmlformats.org/officeDocument/2006/relationships/hyperlink" Target="https://commons.wikimedia.org/wiki/File:Broad_and_standard_mileage_operated_by_GWR.png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atplotlib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atplotlib.org/stable/gallery/inde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eaborn.pydata.org/examples/index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reast+Cancer+Wisconsin+(Diagnostic)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Bubble_chart.jpg" TargetMode="External"/><Relationship Id="rId5" Type="http://schemas.openxmlformats.org/officeDocument/2006/relationships/hyperlink" Target="https://commons.wikimedia.org/wiki/File:Example_of_Scatter_Plot.jpg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commons.wikimedia.org/wiki/File:Median_and_Average_Sales_Prices_of_New_Homes_Sold_in_the_US_1963-2010_Monthly.png" TargetMode="External"/><Relationship Id="rId4" Type="http://schemas.openxmlformats.org/officeDocument/2006/relationships/hyperlink" Target="https://www.needpix.com/photo/89660/productivity-statistics-bar-chart-chart-graph-diagram-resul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mmons.wikimedia.org/wiki/File:Elements_of_a_boxplot_en.sv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5334264" cy="2775506"/>
            <a:chOff x="544022" y="1501647"/>
            <a:chExt cx="5334264" cy="277550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5334264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 OVERVIEW AND KEY LEARNING OUTCOMES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4277153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544022" y="4967141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544022" y="4964145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467822" y="5267734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458672" y="5267734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14170" y="5267734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11509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BOX PLOT</a:t>
            </a:r>
          </a:p>
        </p:txBody>
      </p:sp>
      <p:pic>
        <p:nvPicPr>
          <p:cNvPr id="11266" name="Picture 2" descr="File:Elements of a boxplot en.svg">
            <a:extLst>
              <a:ext uri="{FF2B5EF4-FFF2-40B4-BE49-F238E27FC236}">
                <a16:creationId xmlns:a16="http://schemas.microsoft.com/office/drawing/2014/main" id="{A97079E1-274C-4D25-B3DA-D0303CE56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9" b="23902"/>
          <a:stretch/>
        </p:blipFill>
        <p:spPr bwMode="auto">
          <a:xfrm>
            <a:off x="1755032" y="1449631"/>
            <a:ext cx="7338729" cy="1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88A97-F195-40C5-953F-79EF6C31A81E}"/>
              </a:ext>
            </a:extLst>
          </p:cNvPr>
          <p:cNvSpPr/>
          <p:nvPr/>
        </p:nvSpPr>
        <p:spPr>
          <a:xfrm>
            <a:off x="144157" y="5855975"/>
            <a:ext cx="9686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Photo Credit: https://commons.wikimedia.org/wiki/File:Elements_of_a_boxplot_en.svg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46961" y="2767592"/>
            <a:ext cx="0" cy="119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369861" y="2767592"/>
            <a:ext cx="0" cy="119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96893" y="399674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MINIMUM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713" y="399674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MAXIMUM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8660" y="2767592"/>
            <a:ext cx="0" cy="119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9965" y="399993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5788455" y="201225"/>
            <a:ext cx="495300" cy="2463800"/>
          </a:xfrm>
          <a:prstGeom prst="leftBrace">
            <a:avLst>
              <a:gd name="adj1" fmla="val 113241"/>
              <a:gd name="adj2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539541" y="49939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>
                <a:solidFill>
                  <a:schemeClr val="tx1"/>
                </a:solidFill>
              </a:rPr>
              <a:t>MAJORITY OF THE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4001" y="844273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50% PERCENTILE</a:t>
            </a:r>
          </a:p>
        </p:txBody>
      </p:sp>
    </p:spTree>
    <p:extLst>
      <p:ext uri="{BB962C8B-B14F-4D97-AF65-F5344CB8AC3E}">
        <p14:creationId xmlns:p14="http://schemas.microsoft.com/office/powerpoint/2010/main" val="369326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COMPOSITIONS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732" y="709488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4342" y="70948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sz="2000" dirty="0">
                <a:solidFill>
                  <a:schemeClr val="tx1"/>
                </a:solidFill>
              </a:rPr>
              <a:t>STACKED BAR CHART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32007" y="700904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STACKED AREA CHART</a:t>
            </a:r>
          </a:p>
        </p:txBody>
      </p:sp>
      <p:pic>
        <p:nvPicPr>
          <p:cNvPr id="3074" name="Picture 2" descr="File:Charts SVG Example 12 - Stacked 100% Area Chart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5"/>
          <a:stretch/>
        </p:blipFill>
        <p:spPr bwMode="auto">
          <a:xfrm>
            <a:off x="7811992" y="1242114"/>
            <a:ext cx="4039947" cy="29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cked column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22" y="1109598"/>
            <a:ext cx="3739767" cy="30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0834" y="5451534"/>
            <a:ext cx="11332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5"/>
              </a:rPr>
              <a:t>Photo Credit: https://commons.wikimedia.org/wiki/File:Broad_and_standard_mileage_operated_by_GWR.png</a:t>
            </a:r>
            <a:endParaRPr lang="en-CA" sz="1200" dirty="0"/>
          </a:p>
          <a:p>
            <a:r>
              <a:rPr lang="en-CA" sz="1200" dirty="0">
                <a:hlinkClick r:id="rId5"/>
              </a:rPr>
              <a:t>Photo Credit: </a:t>
            </a:r>
            <a:r>
              <a:rPr lang="en-CA" sz="1200" dirty="0">
                <a:hlinkClick r:id="rId6"/>
              </a:rPr>
              <a:t>https://commons.wikimedia.org/wiki/File:Charts_SVG_Example_12_-_Stacked_100%25_Area_Chart.svg</a:t>
            </a:r>
            <a:endParaRPr lang="en-CA" sz="1200" dirty="0"/>
          </a:p>
          <a:p>
            <a:r>
              <a:rPr lang="en-CA" sz="1200" dirty="0">
                <a:hlinkClick r:id="rId5"/>
              </a:rPr>
              <a:t>Photo Credit: </a:t>
            </a:r>
            <a:r>
              <a:rPr lang="en-CA" sz="1200" dirty="0">
                <a:hlinkClick r:id="rId7"/>
              </a:rPr>
              <a:t>https://commons.wikimedia.org/wiki/File:Pie-chart.jpg</a:t>
            </a:r>
            <a:endParaRPr lang="en-CA" sz="1200" dirty="0"/>
          </a:p>
        </p:txBody>
      </p:sp>
      <p:pic>
        <p:nvPicPr>
          <p:cNvPr id="3078" name="Picture 6" descr="Image result for pie ch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5" y="1397275"/>
            <a:ext cx="2988981" cy="251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4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759498" cy="2445177"/>
            <a:chOff x="544022" y="1501647"/>
            <a:chExt cx="4759498" cy="244517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MATPLOTLIB 101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3238938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5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8B97-67AE-4354-95B2-CA1C39E7DCB4}"/>
              </a:ext>
            </a:extLst>
          </p:cNvPr>
          <p:cNvSpPr txBox="1"/>
          <p:nvPr/>
        </p:nvSpPr>
        <p:spPr>
          <a:xfrm>
            <a:off x="340061" y="817386"/>
            <a:ext cx="11131237" cy="361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is a comprehensive library for creating static, animated, and interactive visualizations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is the godfather of data visualization libraries!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was originally written by John D. Hunter. After John’s death, Michael </a:t>
            </a:r>
            <a:r>
              <a:rPr lang="en-US" dirty="0" err="1"/>
              <a:t>Droettboom</a:t>
            </a:r>
            <a:r>
              <a:rPr lang="en-US" dirty="0"/>
              <a:t> was nominated as matplotlib's lead developer in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can be used to create (1) publication quality plots, (2) Customize figure style, (3) Embed in </a:t>
            </a:r>
            <a:r>
              <a:rPr lang="en-US" dirty="0" err="1"/>
              <a:t>JupyterLabs</a:t>
            </a:r>
            <a:r>
              <a:rPr lang="en-US" dirty="0"/>
              <a:t> and Graphical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works great with Pandas </a:t>
            </a:r>
            <a:r>
              <a:rPr lang="en-US" dirty="0" err="1"/>
              <a:t>dataFrames</a:t>
            </a:r>
            <a:r>
              <a:rPr lang="en-US" dirty="0"/>
              <a:t>. The plot method on Pandas Series and </a:t>
            </a:r>
            <a:r>
              <a:rPr lang="en-US" dirty="0" err="1"/>
              <a:t>DataFrames</a:t>
            </a:r>
            <a:r>
              <a:rPr lang="en-US" dirty="0"/>
              <a:t> is just a simple wrapper around </a:t>
            </a:r>
            <a:r>
              <a:rPr lang="en-US" dirty="0" err="1"/>
              <a:t>plt.plot</a:t>
            </a:r>
            <a:r>
              <a:rPr lang="en-US" dirty="0"/>
              <a:t>():</a:t>
            </a:r>
          </a:p>
          <a:p>
            <a:endParaRPr lang="en-US" dirty="0"/>
          </a:p>
        </p:txBody>
      </p:sp>
      <p:pic>
        <p:nvPicPr>
          <p:cNvPr id="1026" name="Picture 2" descr="What is matplotlib? - Quora">
            <a:extLst>
              <a:ext uri="{FF2B5EF4-FFF2-40B4-BE49-F238E27FC236}">
                <a16:creationId xmlns:a16="http://schemas.microsoft.com/office/drawing/2014/main" id="{8BD80B65-72E2-4F01-8912-3A077738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30" y="3831713"/>
            <a:ext cx="5891536" cy="203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DFCE9-5C8B-4562-9B92-E750C598E022}"/>
              </a:ext>
            </a:extLst>
          </p:cNvPr>
          <p:cNvSpPr txBox="1"/>
          <p:nvPr/>
        </p:nvSpPr>
        <p:spPr>
          <a:xfrm>
            <a:off x="1736254" y="5913257"/>
            <a:ext cx="6371862" cy="71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Library: </a:t>
            </a:r>
            <a:r>
              <a:rPr lang="en-US" dirty="0">
                <a:hlinkClick r:id="rId4"/>
              </a:rPr>
              <a:t>https://matplotlib.org/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3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MATPLOTLIB GALLERY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74ECB-1FC4-4458-B14D-923E26B5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37" y="1379158"/>
            <a:ext cx="7381876" cy="5156596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935C8-328E-4C0B-8235-1EDCA8D30F8D}"/>
              </a:ext>
            </a:extLst>
          </p:cNvPr>
          <p:cNvSpPr txBox="1"/>
          <p:nvPr/>
        </p:nvSpPr>
        <p:spPr>
          <a:xfrm>
            <a:off x="1914744" y="753768"/>
            <a:ext cx="6371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Check this out: </a:t>
            </a:r>
            <a:r>
              <a:rPr lang="en-US" sz="1800" dirty="0">
                <a:hlinkClick r:id="rId4"/>
              </a:rPr>
              <a:t>https://matplotlib.org/stable/gallery/index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453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MATPLOTLIB SAMPLE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95651-F0AA-4642-B65E-24E234281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7"/>
          <a:stretch/>
        </p:blipFill>
        <p:spPr>
          <a:xfrm>
            <a:off x="152058" y="1236235"/>
            <a:ext cx="5151148" cy="4238186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1B4CA-3146-41B7-90C1-A30BF2A14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71" y="1236235"/>
            <a:ext cx="4614049" cy="4238186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63A89-B80F-495E-BB9B-3E48061BA21C}"/>
              </a:ext>
            </a:extLst>
          </p:cNvPr>
          <p:cNvSpPr txBox="1"/>
          <p:nvPr/>
        </p:nvSpPr>
        <p:spPr>
          <a:xfrm>
            <a:off x="1884089" y="628569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LINE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9CF5B-2C29-4A52-BC7D-2504ED9E1776}"/>
              </a:ext>
            </a:extLst>
          </p:cNvPr>
          <p:cNvSpPr txBox="1"/>
          <p:nvPr/>
        </p:nvSpPr>
        <p:spPr>
          <a:xfrm>
            <a:off x="6686088" y="653715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352840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MATPLOTLIB SAMPLE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817D86-311F-4FE0-A9B1-1A0B3942B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43"/>
          <a:stretch/>
        </p:blipFill>
        <p:spPr>
          <a:xfrm>
            <a:off x="482674" y="1090685"/>
            <a:ext cx="5553023" cy="431213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1D677-47B1-4DC6-A698-EBC21FF65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85" y="1090685"/>
            <a:ext cx="5758193" cy="431213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7F9D3C-2145-47D8-A1AE-DB0E152C48F6}"/>
              </a:ext>
            </a:extLst>
          </p:cNvPr>
          <p:cNvSpPr txBox="1"/>
          <p:nvPr/>
        </p:nvSpPr>
        <p:spPr>
          <a:xfrm>
            <a:off x="1946193" y="626890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SUBPLOT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9A040-C986-4DBB-A8C7-39FCAA4AD898}"/>
              </a:ext>
            </a:extLst>
          </p:cNvPr>
          <p:cNvSpPr txBox="1"/>
          <p:nvPr/>
        </p:nvSpPr>
        <p:spPr>
          <a:xfrm>
            <a:off x="7750360" y="62980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73755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759498" cy="2445177"/>
            <a:chOff x="544022" y="1501647"/>
            <a:chExt cx="4759498" cy="244517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SEABORN 101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3238938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2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7AF5-DAF4-4F82-8C0C-CF478617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61" y="893202"/>
            <a:ext cx="1117121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rgbClr val="000000"/>
              </a:buClr>
            </a:pPr>
            <a:r>
              <a:rPr lang="en-US" sz="1800" dirty="0">
                <a:latin typeface="Montserrat" charset="0"/>
                <a:sym typeface="Arial"/>
              </a:rPr>
              <a:t>Seaborn is a data visualization library that sits on top of matplotlib</a:t>
            </a:r>
          </a:p>
          <a:p>
            <a:pPr marL="285750" indent="-285750">
              <a:buClr>
                <a:srgbClr val="000000"/>
              </a:buClr>
            </a:pPr>
            <a:r>
              <a:rPr lang="en-US" sz="1800" dirty="0">
                <a:latin typeface="Montserrat" charset="0"/>
                <a:sym typeface="Arial"/>
              </a:rPr>
              <a:t>Seaborn offers enhanced features compared to matplotlib, it’s Matplotlib on steroids!</a:t>
            </a:r>
          </a:p>
          <a:p>
            <a:pPr marL="285750" indent="-285750">
              <a:buClr>
                <a:srgbClr val="000000"/>
              </a:buClr>
            </a:pPr>
            <a:r>
              <a:rPr lang="en-US" sz="1800" dirty="0">
                <a:latin typeface="Montserrat" charset="0"/>
                <a:sym typeface="Arial"/>
              </a:rPr>
              <a:t>Link to Seaborn: </a:t>
            </a:r>
            <a:r>
              <a:rPr lang="en-US" sz="1800" dirty="0">
                <a:latin typeface="Montserrat" charset="0"/>
                <a:sym typeface="Arial"/>
                <a:hlinkClick r:id="rId2"/>
              </a:rPr>
              <a:t>https://seaborn.pydata.org/examples/index.html</a:t>
            </a:r>
            <a:endParaRPr lang="en-US" sz="1800" dirty="0">
              <a:latin typeface="Montserrat" charset="0"/>
              <a:sym typeface="Arial"/>
            </a:endParaRPr>
          </a:p>
          <a:p>
            <a:pPr marL="285750" indent="-285750">
              <a:buClr>
                <a:srgbClr val="000000"/>
              </a:buClr>
            </a:pPr>
            <a:endParaRPr lang="en-US" sz="1800" dirty="0">
              <a:latin typeface="Montserrat" charset="0"/>
              <a:sym typeface="Arial"/>
            </a:endParaRPr>
          </a:p>
        </p:txBody>
      </p:sp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0270138-5C76-49F2-A208-8EFA9521636E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SEABORN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31322-E6B5-408D-92A5-A8248ADA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56" y="3068871"/>
            <a:ext cx="5970635" cy="17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7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SEABORN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85109-7211-49A9-9AB6-39C73DF28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1" r="12296"/>
          <a:stretch/>
        </p:blipFill>
        <p:spPr>
          <a:xfrm>
            <a:off x="340061" y="1225312"/>
            <a:ext cx="5095539" cy="400357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02A5F-D30C-449B-8AAE-E5B33115E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591" y="1231718"/>
            <a:ext cx="4727783" cy="400357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B2CA68-9E6E-4662-A5E0-700CC7191E82}"/>
              </a:ext>
            </a:extLst>
          </p:cNvPr>
          <p:cNvSpPr txBox="1"/>
          <p:nvPr/>
        </p:nvSpPr>
        <p:spPr>
          <a:xfrm>
            <a:off x="1749847" y="61964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PAIRPLOT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08C9C-A2E8-468D-92FA-D8CC4ADEB63F}"/>
              </a:ext>
            </a:extLst>
          </p:cNvPr>
          <p:cNvSpPr txBox="1"/>
          <p:nvPr/>
        </p:nvSpPr>
        <p:spPr>
          <a:xfrm>
            <a:off x="6008407" y="605863"/>
            <a:ext cx="439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COUNTPLOT AND SCATTERPLOT</a:t>
            </a:r>
          </a:p>
        </p:txBody>
      </p:sp>
    </p:spTree>
    <p:extLst>
      <p:ext uri="{BB962C8B-B14F-4D97-AF65-F5344CB8AC3E}">
        <p14:creationId xmlns:p14="http://schemas.microsoft.com/office/powerpoint/2010/main" val="71911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228598" y="984726"/>
            <a:ext cx="11565296" cy="594008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We will analyze cryptocurrency prices and daily returns such Bitcoin (BTC), Ethereum (ETH), Litecoin (LTC), </a:t>
            </a:r>
            <a:r>
              <a:rPr lang="en-CA" sz="2000" dirty="0" err="1">
                <a:solidFill>
                  <a:schemeClr val="tx1"/>
                </a:solidFill>
              </a:rPr>
              <a:t>Cardano</a:t>
            </a:r>
            <a:r>
              <a:rPr lang="en-CA" sz="2000" dirty="0">
                <a:solidFill>
                  <a:schemeClr val="tx1"/>
                </a:solidFill>
              </a:rPr>
              <a:t> (ADA) and Ripple (XRP) using Matplotlib and Seaborn libraries in AWS </a:t>
            </a:r>
            <a:r>
              <a:rPr lang="en-CA" sz="2000" dirty="0" err="1">
                <a:solidFill>
                  <a:schemeClr val="tx1"/>
                </a:solidFill>
              </a:rPr>
              <a:t>SageMaker</a:t>
            </a:r>
            <a:r>
              <a:rPr lang="en-CA" sz="2000" dirty="0">
                <a:solidFill>
                  <a:schemeClr val="tx1"/>
                </a:solidFill>
              </a:rPr>
              <a:t> Studio.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Cryptocurrency is a decentralized digital currency that uses cryptography to secure transactions and do not have a centralized issuing authority (Government or banks).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We will also analyze cancer datasets in AWS </a:t>
            </a:r>
            <a:r>
              <a:rPr lang="en-CA" sz="2000" dirty="0" err="1">
                <a:solidFill>
                  <a:schemeClr val="tx1"/>
                </a:solidFill>
              </a:rPr>
              <a:t>SageMaker</a:t>
            </a:r>
            <a:r>
              <a:rPr lang="en-CA" sz="2000" dirty="0">
                <a:solidFill>
                  <a:schemeClr val="tx1"/>
                </a:solidFill>
              </a:rPr>
              <a:t> Studio.</a:t>
            </a:r>
          </a:p>
          <a:p>
            <a:r>
              <a:rPr lang="en-CA" sz="2000" dirty="0">
                <a:solidFill>
                  <a:schemeClr val="tx1"/>
                </a:solidFill>
              </a:rPr>
              <a:t>We will learn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data visualization using Seaborn and Matplotlib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single line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pie charts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multiple subplots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</a:t>
            </a:r>
            <a:r>
              <a:rPr lang="en-CA" sz="2000" dirty="0" err="1">
                <a:latin typeface="Montserrat" charset="0"/>
              </a:rPr>
              <a:t>pairplot</a:t>
            </a:r>
            <a:r>
              <a:rPr lang="en-CA" sz="2000" dirty="0">
                <a:latin typeface="Montserrat" charset="0"/>
              </a:rPr>
              <a:t> and </a:t>
            </a:r>
            <a:r>
              <a:rPr lang="en-CA" sz="2000" dirty="0" err="1">
                <a:latin typeface="Montserrat" charset="0"/>
              </a:rPr>
              <a:t>countplot</a:t>
            </a:r>
            <a:r>
              <a:rPr lang="en-CA" sz="2000" dirty="0">
                <a:latin typeface="Montserrat" charset="0"/>
              </a:rPr>
              <a:t> using Seaborn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correlations and heatmaps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distribution plot (</a:t>
            </a:r>
            <a:r>
              <a:rPr lang="en-CA" sz="2000" dirty="0" err="1">
                <a:latin typeface="Montserrat" charset="0"/>
              </a:rPr>
              <a:t>distplot</a:t>
            </a:r>
            <a:r>
              <a:rPr lang="en-CA" sz="2000" dirty="0">
                <a:latin typeface="Montserrat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Histograms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Scatterplots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1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SEABORN EXAMPLES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3BB7B4-08B8-4717-8727-49721951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896" y="1791010"/>
            <a:ext cx="7118837" cy="474187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38625" y="860404"/>
            <a:ext cx="9630363" cy="34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8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Heatmaps are used to represents values as colours.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C0471-2C1A-4DB9-A892-0BAB57E8E334}"/>
              </a:ext>
            </a:extLst>
          </p:cNvPr>
          <p:cNvSpPr txBox="1"/>
          <p:nvPr/>
        </p:nvSpPr>
        <p:spPr>
          <a:xfrm>
            <a:off x="3223046" y="1284418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CORRELATIONS AND HEATMAPS</a:t>
            </a:r>
          </a:p>
        </p:txBody>
      </p:sp>
    </p:spTree>
    <p:extLst>
      <p:ext uri="{BB962C8B-B14F-4D97-AF65-F5344CB8AC3E}">
        <p14:creationId xmlns:p14="http://schemas.microsoft.com/office/powerpoint/2010/main" val="252762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SEABORN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4169F-3DA2-4BC9-8EDD-041136439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33"/>
          <a:stretch/>
        </p:blipFill>
        <p:spPr>
          <a:xfrm>
            <a:off x="474285" y="1531162"/>
            <a:ext cx="4938554" cy="270854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D97B7-6391-4A20-B779-A393601B698F}"/>
              </a:ext>
            </a:extLst>
          </p:cNvPr>
          <p:cNvSpPr txBox="1"/>
          <p:nvPr/>
        </p:nvSpPr>
        <p:spPr>
          <a:xfrm>
            <a:off x="2150235" y="99663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BOXPLOT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8A2B3-BE8E-470C-9C13-7EB0411D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58" y="1494249"/>
            <a:ext cx="6024766" cy="2709443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17C5B-DDD7-4866-8502-59C9ECC85EB9}"/>
              </a:ext>
            </a:extLst>
          </p:cNvPr>
          <p:cNvSpPr txBox="1"/>
          <p:nvPr/>
        </p:nvSpPr>
        <p:spPr>
          <a:xfrm>
            <a:off x="7961755" y="996630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34849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4759498" cy="3246605"/>
            <a:chOff x="544021" y="1501647"/>
            <a:chExt cx="4759498" cy="324660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37667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</a:pPr>
              <a:r>
                <a:rPr lang="en-CA" sz="4000" kern="1200" dirty="0">
                  <a:solidFill>
                    <a:schemeClr val="tx1"/>
                  </a:solidFill>
                  <a:latin typeface="Montserrat SemiBold" pitchFamily="2" charset="-52"/>
                </a:rPr>
                <a:t>PROJECT DEMO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2178962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646784" y="5186917"/>
            <a:ext cx="304800" cy="187517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PROJECT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91696-A506-42A2-935C-DD1464301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6" y="951508"/>
            <a:ext cx="11402008" cy="52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52635" y="1960117"/>
            <a:ext cx="4850884" cy="2920215"/>
            <a:chOff x="452635" y="1828037"/>
            <a:chExt cx="4850884" cy="292021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452635" y="1828037"/>
              <a:ext cx="450549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</a:pPr>
              <a:r>
                <a:rPr lang="en-CA" sz="4000" kern="1200" dirty="0">
                  <a:solidFill>
                    <a:schemeClr val="tx1"/>
                  </a:solidFill>
                  <a:latin typeface="Montserrat SemiBold" pitchFamily="2" charset="-52"/>
                </a:rPr>
                <a:t>FINAL END-OF-DAY CAPSTONE PROJECT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2178962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646784" y="5186917"/>
            <a:ext cx="304800" cy="187517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4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6753" y="288667"/>
            <a:ext cx="108204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CAPSTONE PROJECT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111F0-0D44-4DC7-9637-F497D1518800}"/>
              </a:ext>
            </a:extLst>
          </p:cNvPr>
          <p:cNvSpPr txBox="1"/>
          <p:nvPr/>
        </p:nvSpPr>
        <p:spPr>
          <a:xfrm>
            <a:off x="143376" y="953122"/>
            <a:ext cx="11905247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>
                <a:solidFill>
                  <a:schemeClr val="bg1"/>
                </a:solidFill>
                <a:latin typeface="Montserrat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In this project, we will visualize </a:t>
            </a:r>
            <a:r>
              <a:rPr lang="en-US" sz="1600" dirty="0">
                <a:solidFill>
                  <a:schemeClr val="tx1"/>
                </a:solidFill>
              </a:rPr>
              <a:t>stock prices using Seaborn and Matplotlib. 3 Stocks are considered including Facebook (FB), Twitter (TWTR) and Netflix (NFLX).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the </a:t>
            </a:r>
            <a:r>
              <a:rPr lang="en-US" sz="1600" i="1" dirty="0">
                <a:solidFill>
                  <a:schemeClr val="tx1"/>
                </a:solidFill>
              </a:rPr>
              <a:t>stock_daily_prices.csv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i="1" dirty="0">
                <a:solidFill>
                  <a:schemeClr val="tx1"/>
                </a:solidFill>
              </a:rPr>
              <a:t>stocks_daily_returns.csv</a:t>
            </a:r>
            <a:r>
              <a:rPr lang="en-US" sz="1600" dirty="0">
                <a:solidFill>
                  <a:schemeClr val="tx1"/>
                </a:solidFill>
              </a:rPr>
              <a:t> dataset included in the course/workshop package, please do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Import both datasets using Pandas.</a:t>
            </a:r>
            <a:endParaRPr lang="en-CA" sz="1600" dirty="0">
              <a:solidFill>
                <a:schemeClr val="tx1"/>
              </a:solidFill>
              <a:latin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lineplots that display all 3 stocks daily prices on one single figure.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3 stocks daily prices on multiple subplots.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the 3 plots on subplots next to each other (all figures in one row).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the scatterplot between Facebook and Twitter daily returns.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Seaborn, plot similar scatterplot between Facebook and Twitter daily returns.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Assume that you now expanded your portfolio to include additional stocks such as Amazon (AMZN) and Google (GOOG). You decided to become bullish on Twitter and you allocated 60% of your assets in it. You also decided to equally divide the rest of your assets in other stocks (AMZN, FB, GOOG, NFLX). Using Matplotlib, plot a pie chart that shows these allocations. Use 'explode’ attribute to increase the separation between TWTR and the rest of the portfolio.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Using Matplotlib, plot the histogram for FB returns using 40 bins with red color. Display the mean and Standard deviation on top of the figure.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Using Seaborn, plot a heatmap that shows the correlations between stocks daily returns.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Plot a 3D plot showing all daily returns from FB, TWTR and NFLX [External Research is required].</a:t>
            </a:r>
          </a:p>
        </p:txBody>
      </p:sp>
    </p:spTree>
    <p:extLst>
      <p:ext uri="{BB962C8B-B14F-4D97-AF65-F5344CB8AC3E}">
        <p14:creationId xmlns:p14="http://schemas.microsoft.com/office/powerpoint/2010/main" val="180003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OVERVIEW: DATASET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A0227-F781-4898-B526-5E689C52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15" y="1687002"/>
            <a:ext cx="6414769" cy="4816011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D24905-FB93-4A67-99BB-F82112093AA3}"/>
              </a:ext>
            </a:extLst>
          </p:cNvPr>
          <p:cNvSpPr txBox="1"/>
          <p:nvPr/>
        </p:nvSpPr>
        <p:spPr>
          <a:xfrm>
            <a:off x="4225135" y="1156264"/>
            <a:ext cx="374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solidFill>
                  <a:srgbClr val="FF9900"/>
                </a:solidFill>
              </a:defRPr>
            </a:lvl1pPr>
          </a:lstStyle>
          <a:p>
            <a:r>
              <a:rPr lang="en-US" dirty="0"/>
              <a:t>CRYPTOCURRENCY PRICES</a:t>
            </a:r>
          </a:p>
        </p:txBody>
      </p:sp>
    </p:spTree>
    <p:extLst>
      <p:ext uri="{BB962C8B-B14F-4D97-AF65-F5344CB8AC3E}">
        <p14:creationId xmlns:p14="http://schemas.microsoft.com/office/powerpoint/2010/main" val="399057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OVERVIEW: DATASET #2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F1D2-1408-4E71-B175-7F5AA508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69" y="1344726"/>
            <a:ext cx="5173496" cy="5173497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2325D-6C5E-40F6-AEEE-15E1CCCC8157}"/>
              </a:ext>
            </a:extLst>
          </p:cNvPr>
          <p:cNvSpPr txBox="1"/>
          <p:nvPr/>
        </p:nvSpPr>
        <p:spPr>
          <a:xfrm>
            <a:off x="3738765" y="870498"/>
            <a:ext cx="402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CRYPTOCURRENCY RETURNS</a:t>
            </a:r>
          </a:p>
        </p:txBody>
      </p:sp>
    </p:spTree>
    <p:extLst>
      <p:ext uri="{BB962C8B-B14F-4D97-AF65-F5344CB8AC3E}">
        <p14:creationId xmlns:p14="http://schemas.microsoft.com/office/powerpoint/2010/main" val="66127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OVERVIEW: DATASET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B574E-A9AD-4575-9197-492D42A9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8" y="1206599"/>
            <a:ext cx="6586705" cy="447542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FC077-4FFF-46A0-BD53-699AF5EF628A}"/>
              </a:ext>
            </a:extLst>
          </p:cNvPr>
          <p:cNvSpPr txBox="1"/>
          <p:nvPr/>
        </p:nvSpPr>
        <p:spPr>
          <a:xfrm>
            <a:off x="2327296" y="801505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</a:rPr>
              <a:t>BREAST CANCER 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583A-4D1C-4A9E-AD9A-02CBA1D6B083}"/>
              </a:ext>
            </a:extLst>
          </p:cNvPr>
          <p:cNvSpPr txBox="1"/>
          <p:nvPr/>
        </p:nvSpPr>
        <p:spPr>
          <a:xfrm>
            <a:off x="421911" y="6000065"/>
            <a:ext cx="907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Data Source: </a:t>
            </a:r>
            <a:r>
              <a:rPr lang="en-US" sz="1600" dirty="0">
                <a:hlinkClick r:id="rId3"/>
              </a:rPr>
              <a:t>https://archive.ics.uci.edu/ml/datasets/Breast+Cancer+Wisconsin+(Diagnostic)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A5BCBF3-CAB8-4D2C-A074-9AF31A4C51E5}"/>
              </a:ext>
            </a:extLst>
          </p:cNvPr>
          <p:cNvCxnSpPr>
            <a:cxnSpLocks/>
          </p:cNvCxnSpPr>
          <p:nvPr/>
        </p:nvCxnSpPr>
        <p:spPr>
          <a:xfrm flipV="1">
            <a:off x="7894034" y="1206599"/>
            <a:ext cx="1244661" cy="890510"/>
          </a:xfrm>
          <a:prstGeom prst="curvedConnector3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646FAAE-8CB1-40E8-81DB-A26E58A2AF01}"/>
              </a:ext>
            </a:extLst>
          </p:cNvPr>
          <p:cNvSpPr/>
          <p:nvPr/>
        </p:nvSpPr>
        <p:spPr>
          <a:xfrm>
            <a:off x="7462286" y="801505"/>
            <a:ext cx="443304" cy="4945089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B3DC7-7285-47CA-9E8C-B92B44C32E2C}"/>
              </a:ext>
            </a:extLst>
          </p:cNvPr>
          <p:cNvSpPr txBox="1"/>
          <p:nvPr/>
        </p:nvSpPr>
        <p:spPr>
          <a:xfrm>
            <a:off x="8736042" y="822431"/>
            <a:ext cx="303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9900"/>
                </a:solidFill>
              </a:rPr>
              <a:t>TARGET CLASS MALIGNANT OR BENIGN</a:t>
            </a:r>
          </a:p>
        </p:txBody>
      </p:sp>
    </p:spTree>
    <p:extLst>
      <p:ext uri="{BB962C8B-B14F-4D97-AF65-F5344CB8AC3E}">
        <p14:creationId xmlns:p14="http://schemas.microsoft.com/office/powerpoint/2010/main" val="18858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5551978" cy="2445177"/>
            <a:chOff x="544022" y="1501647"/>
            <a:chExt cx="5551978" cy="244517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555197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DATA VISUALIZATION 101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3238938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2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RELATIONSHIPS</a:t>
            </a:r>
          </a:p>
        </p:txBody>
      </p:sp>
      <p:pic>
        <p:nvPicPr>
          <p:cNvPr id="1026" name="Picture 2" descr="File:Bubble 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52" y="1651551"/>
            <a:ext cx="3768840" cy="27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0704" y="550395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tx1"/>
                </a:solidFill>
              </a:rPr>
              <a:t>SCATTERPLOT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0762" y="550395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dirty="0">
                <a:solidFill>
                  <a:schemeClr val="tx1"/>
                </a:solidFill>
              </a:rPr>
              <a:t>BUBBLE CHART</a:t>
            </a:r>
          </a:p>
        </p:txBody>
      </p:sp>
      <p:pic>
        <p:nvPicPr>
          <p:cNvPr id="1028" name="Picture 4" descr="File:Example of Scatter Plot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76" y="1486215"/>
            <a:ext cx="4098473" cy="33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6967" y="959221"/>
            <a:ext cx="5275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“Scatterplot demonstrates the relationship between two variables (X, Y)”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9021" y="962995"/>
            <a:ext cx="4301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“Bubble chart demonstrates the relationship between three variables  (X, Y, Bubble Size)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061" y="5750657"/>
            <a:ext cx="8524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5"/>
              </a:rPr>
              <a:t>Photo Credit: https://commons.wikimedia.org/wiki/File:Example_of_Scatter_Plot.jpg</a:t>
            </a:r>
            <a:endParaRPr lang="en-CA" sz="1200" dirty="0"/>
          </a:p>
          <a:p>
            <a:r>
              <a:rPr lang="en-CA" sz="1200" dirty="0">
                <a:hlinkClick r:id="rId6"/>
              </a:rPr>
              <a:t>Photo Credit: https://commons.wikimedia.org/wiki/File:Bubble_chart.jpg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94014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COMPARISONS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7875" y="612513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tx1"/>
                </a:solidFill>
              </a:rPr>
              <a:t>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2973" y="566165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dirty="0">
                <a:solidFill>
                  <a:schemeClr val="tx1"/>
                </a:solidFill>
              </a:rPr>
              <a:t>LINE CHART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872" y="1023213"/>
            <a:ext cx="5275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“Comparing salaries”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46570" y="978765"/>
            <a:ext cx="4301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“Comparing median and average House prices over the years”</a:t>
            </a:r>
          </a:p>
        </p:txBody>
      </p:sp>
      <p:pic>
        <p:nvPicPr>
          <p:cNvPr id="2050" name="Picture 2" descr="productivity statistics bar chart free ph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24" y="1143839"/>
            <a:ext cx="3886208" cy="31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4389" y="5684711"/>
            <a:ext cx="4392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4"/>
              </a:rPr>
              <a:t>https://www.needpix.com/photo/89660/productivity-statistics-bar-chart-chart-graph-diagram-results</a:t>
            </a:r>
            <a:endParaRPr lang="en-CA" sz="1200" dirty="0"/>
          </a:p>
          <a:p>
            <a:r>
              <a:rPr lang="en-CA" sz="1200" dirty="0">
                <a:hlinkClick r:id="rId5"/>
              </a:rPr>
              <a:t>https://commons.wikimedia.org/wiki/File:Median_and_Average_Sales_Prices_of_New_Homes_Sold_in_the_US_1963-2010_Monthly.png</a:t>
            </a:r>
            <a:endParaRPr lang="en-CA" sz="1200" dirty="0"/>
          </a:p>
        </p:txBody>
      </p:sp>
      <p:pic>
        <p:nvPicPr>
          <p:cNvPr id="2052" name="Picture 4" descr="Image result for house pri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89" y="1501985"/>
            <a:ext cx="5010707" cy="262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9038399">
            <a:off x="894307" y="4724944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#1</a:t>
            </a:r>
          </a:p>
        </p:txBody>
      </p:sp>
      <p:sp>
        <p:nvSpPr>
          <p:cNvPr id="16" name="TextBox 15"/>
          <p:cNvSpPr txBox="1"/>
          <p:nvPr/>
        </p:nvSpPr>
        <p:spPr>
          <a:xfrm rot="19038399">
            <a:off x="2171808" y="4798503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#3</a:t>
            </a:r>
          </a:p>
        </p:txBody>
      </p:sp>
      <p:sp>
        <p:nvSpPr>
          <p:cNvPr id="17" name="TextBox 16"/>
          <p:cNvSpPr txBox="1"/>
          <p:nvPr/>
        </p:nvSpPr>
        <p:spPr>
          <a:xfrm rot="19038399">
            <a:off x="1567914" y="4743415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#2</a:t>
            </a:r>
          </a:p>
        </p:txBody>
      </p:sp>
      <p:sp>
        <p:nvSpPr>
          <p:cNvPr id="18" name="TextBox 17"/>
          <p:cNvSpPr txBox="1"/>
          <p:nvPr/>
        </p:nvSpPr>
        <p:spPr>
          <a:xfrm rot="19038399">
            <a:off x="2873214" y="4743416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#4</a:t>
            </a:r>
          </a:p>
        </p:txBody>
      </p:sp>
      <p:sp>
        <p:nvSpPr>
          <p:cNvPr id="19" name="TextBox 18"/>
          <p:cNvSpPr txBox="1"/>
          <p:nvPr/>
        </p:nvSpPr>
        <p:spPr>
          <a:xfrm rot="19038399">
            <a:off x="3561587" y="4761725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#5</a:t>
            </a:r>
          </a:p>
        </p:txBody>
      </p:sp>
    </p:spTree>
    <p:extLst>
      <p:ext uri="{BB962C8B-B14F-4D97-AF65-F5344CB8AC3E}">
        <p14:creationId xmlns:p14="http://schemas.microsoft.com/office/powerpoint/2010/main" val="268839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DISTRIBUTIONS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7875" y="67931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tx1"/>
                </a:solidFill>
              </a:rPr>
              <a:t>HISTOGRAMS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2973" y="632962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dirty="0">
                <a:solidFill>
                  <a:schemeClr val="tx1"/>
                </a:solidFill>
              </a:rPr>
              <a:t>BOX PLOT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91D677-47B1-4DC6-A698-EBC21FF65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8" t="44647" r="23578"/>
          <a:stretch/>
        </p:blipFill>
        <p:spPr>
          <a:xfrm>
            <a:off x="340061" y="1202530"/>
            <a:ext cx="6136410" cy="3902864"/>
          </a:xfrm>
          <a:prstGeom prst="rect">
            <a:avLst/>
          </a:prstGeom>
        </p:spPr>
      </p:pic>
      <p:pic>
        <p:nvPicPr>
          <p:cNvPr id="21" name="Picture 2" descr="File:Elements of a boxplot en.svg">
            <a:extLst>
              <a:ext uri="{FF2B5EF4-FFF2-40B4-BE49-F238E27FC236}">
                <a16:creationId xmlns:a16="http://schemas.microsoft.com/office/drawing/2014/main" id="{A97079E1-274C-4D25-B3DA-D0303CE5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44" y="1780124"/>
            <a:ext cx="6214960" cy="24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588A97-F195-40C5-953F-79EF6C31A81E}"/>
              </a:ext>
            </a:extLst>
          </p:cNvPr>
          <p:cNvSpPr/>
          <p:nvPr/>
        </p:nvSpPr>
        <p:spPr>
          <a:xfrm>
            <a:off x="1001582" y="6331364"/>
            <a:ext cx="9686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Photo Credit: https://commons.wikimedia.org/wiki/File:Elements_of_a_boxplot_en.svg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953029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1061</Words>
  <Application>Microsoft Office PowerPoint</Application>
  <PresentationFormat>Widescreen</PresentationFormat>
  <Paragraphs>131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Courier New</vt:lpstr>
      <vt:lpstr>Calibri</vt:lpstr>
      <vt:lpstr>Arial</vt:lpstr>
      <vt:lpstr>Montserrat SemiBold</vt:lpstr>
      <vt:lpstr>Montserrat</vt:lpstr>
      <vt:lpstr>Calibri Light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332</cp:revision>
  <dcterms:modified xsi:type="dcterms:W3CDTF">2022-04-25T20:49:45Z</dcterms:modified>
</cp:coreProperties>
</file>