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21"/>
  </p:notesMasterIdLst>
  <p:sldIdLst>
    <p:sldId id="1290" r:id="rId3"/>
    <p:sldId id="1293" r:id="rId4"/>
    <p:sldId id="369" r:id="rId5"/>
    <p:sldId id="289" r:id="rId6"/>
    <p:sldId id="1301" r:id="rId7"/>
    <p:sldId id="1285" r:id="rId8"/>
    <p:sldId id="1314" r:id="rId9"/>
    <p:sldId id="260" r:id="rId10"/>
    <p:sldId id="370" r:id="rId11"/>
    <p:sldId id="1294" r:id="rId12"/>
    <p:sldId id="1296" r:id="rId13"/>
    <p:sldId id="1300" r:id="rId14"/>
    <p:sldId id="1298" r:id="rId15"/>
    <p:sldId id="1315" r:id="rId16"/>
    <p:sldId id="1316" r:id="rId17"/>
    <p:sldId id="1317" r:id="rId18"/>
    <p:sldId id="1318" r:id="rId19"/>
    <p:sldId id="132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Montserrat SemiBold" panose="000007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08FAE-A07C-4706-9467-107D164340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814FC6-557A-4B92-92FF-E023A399CE62}">
      <dgm:prSet phldrT="[Text]"/>
      <dgm:spPr>
        <a:ln w="76200">
          <a:solidFill>
            <a:srgbClr val="FF9900"/>
          </a:solidFill>
        </a:ln>
      </dgm:spPr>
      <dgm:t>
        <a:bodyPr/>
        <a:lstStyle/>
        <a:p>
          <a:r>
            <a:rPr lang="en-US" dirty="0"/>
            <a:t>Exploratory Data Analysis (EDA)</a:t>
          </a:r>
        </a:p>
      </dgm:t>
    </dgm:pt>
    <dgm:pt modelId="{886E2375-DFAA-42CD-9B9F-F7D3012B3ED7}" type="parTrans" cxnId="{7FC25669-A64D-4DD3-B8AC-2D5EC68B85F6}">
      <dgm:prSet/>
      <dgm:spPr/>
      <dgm:t>
        <a:bodyPr/>
        <a:lstStyle/>
        <a:p>
          <a:endParaRPr lang="en-US"/>
        </a:p>
      </dgm:t>
    </dgm:pt>
    <dgm:pt modelId="{E48223B2-4AD4-44C5-BF13-5605F7104B15}" type="sibTrans" cxnId="{7FC25669-A64D-4DD3-B8AC-2D5EC68B85F6}">
      <dgm:prSet/>
      <dgm:spPr/>
      <dgm:t>
        <a:bodyPr/>
        <a:lstStyle/>
        <a:p>
          <a:endParaRPr lang="en-US"/>
        </a:p>
      </dgm:t>
    </dgm:pt>
    <dgm:pt modelId="{76473439-0590-4826-AFEE-4C01F2887B3F}">
      <dgm:prSet phldrT="[Text]"/>
      <dgm:spPr/>
      <dgm:t>
        <a:bodyPr/>
        <a:lstStyle/>
        <a:p>
          <a:r>
            <a:rPr lang="en-US" dirty="0"/>
            <a:t>Data/Feature Engineering</a:t>
          </a:r>
        </a:p>
      </dgm:t>
    </dgm:pt>
    <dgm:pt modelId="{4F463113-0673-4C23-95B1-67BA7D9AA9C8}" type="parTrans" cxnId="{BA10924C-D6F2-4676-8B0A-8E27D27DE689}">
      <dgm:prSet/>
      <dgm:spPr/>
      <dgm:t>
        <a:bodyPr/>
        <a:lstStyle/>
        <a:p>
          <a:endParaRPr lang="en-US"/>
        </a:p>
      </dgm:t>
    </dgm:pt>
    <dgm:pt modelId="{0C9DC1E6-EC2F-49E4-A950-8B93D006E84C}" type="sibTrans" cxnId="{BA10924C-D6F2-4676-8B0A-8E27D27DE689}">
      <dgm:prSet/>
      <dgm:spPr/>
      <dgm:t>
        <a:bodyPr/>
        <a:lstStyle/>
        <a:p>
          <a:endParaRPr lang="en-US"/>
        </a:p>
      </dgm:t>
    </dgm:pt>
    <dgm:pt modelId="{C22495B4-E5C4-41C5-9F92-B63290D8DDF5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C2A449EF-3542-41E4-ADFC-E3234BB7C4DF}" type="parTrans" cxnId="{496A17D6-3D72-4E08-B706-8FB58119DFEC}">
      <dgm:prSet/>
      <dgm:spPr/>
      <dgm:t>
        <a:bodyPr/>
        <a:lstStyle/>
        <a:p>
          <a:endParaRPr lang="en-US"/>
        </a:p>
      </dgm:t>
    </dgm:pt>
    <dgm:pt modelId="{21178896-D0E4-4210-B019-E0DE9E122BFD}" type="sibTrans" cxnId="{496A17D6-3D72-4E08-B706-8FB58119DFEC}">
      <dgm:prSet/>
      <dgm:spPr/>
      <dgm:t>
        <a:bodyPr/>
        <a:lstStyle/>
        <a:p>
          <a:endParaRPr lang="en-US"/>
        </a:p>
      </dgm:t>
    </dgm:pt>
    <dgm:pt modelId="{BA16801B-A602-4109-AC2E-D1677C815FB6}">
      <dgm:prSet phldrT="[Text]"/>
      <dgm:spPr/>
      <dgm:t>
        <a:bodyPr/>
        <a:lstStyle/>
        <a:p>
          <a:r>
            <a:rPr lang="en-US" dirty="0"/>
            <a:t>Deployment and Inference</a:t>
          </a:r>
        </a:p>
      </dgm:t>
    </dgm:pt>
    <dgm:pt modelId="{EF5D5FE1-4655-46C6-9920-104E78E98538}" type="parTrans" cxnId="{C5054BCD-B2E6-4102-9D12-BB54679F203F}">
      <dgm:prSet/>
      <dgm:spPr/>
      <dgm:t>
        <a:bodyPr/>
        <a:lstStyle/>
        <a:p>
          <a:endParaRPr lang="en-US"/>
        </a:p>
      </dgm:t>
    </dgm:pt>
    <dgm:pt modelId="{2C71CDB1-8297-43DE-A39C-2BA0E005A3D7}" type="sibTrans" cxnId="{C5054BCD-B2E6-4102-9D12-BB54679F203F}">
      <dgm:prSet/>
      <dgm:spPr/>
      <dgm:t>
        <a:bodyPr/>
        <a:lstStyle/>
        <a:p>
          <a:endParaRPr lang="en-US"/>
        </a:p>
      </dgm:t>
    </dgm:pt>
    <dgm:pt modelId="{3DE0E11F-ABBF-4D75-89C6-AA662BFAE88E}" type="pres">
      <dgm:prSet presAssocID="{0B008FAE-A07C-4706-9467-107D164340DD}" presName="Name0" presStyleCnt="0">
        <dgm:presLayoutVars>
          <dgm:dir/>
          <dgm:resizeHandles val="exact"/>
        </dgm:presLayoutVars>
      </dgm:prSet>
      <dgm:spPr/>
    </dgm:pt>
    <dgm:pt modelId="{376FF8E8-9872-4770-A5E8-C8F6216B9A11}" type="pres">
      <dgm:prSet presAssocID="{94814FC6-557A-4B92-92FF-E023A399CE62}" presName="node" presStyleLbl="node1" presStyleIdx="0" presStyleCnt="4">
        <dgm:presLayoutVars>
          <dgm:bulletEnabled val="1"/>
        </dgm:presLayoutVars>
      </dgm:prSet>
      <dgm:spPr/>
    </dgm:pt>
    <dgm:pt modelId="{A5E21165-1174-42F7-AC73-D2C6E0229500}" type="pres">
      <dgm:prSet presAssocID="{E48223B2-4AD4-44C5-BF13-5605F7104B15}" presName="sibTrans" presStyleLbl="sibTrans2D1" presStyleIdx="0" presStyleCnt="3"/>
      <dgm:spPr/>
    </dgm:pt>
    <dgm:pt modelId="{F3B9B117-2440-4857-9F70-7A57EDD2837C}" type="pres">
      <dgm:prSet presAssocID="{E48223B2-4AD4-44C5-BF13-5605F7104B15}" presName="connectorText" presStyleLbl="sibTrans2D1" presStyleIdx="0" presStyleCnt="3"/>
      <dgm:spPr/>
    </dgm:pt>
    <dgm:pt modelId="{2462EE29-E810-45E4-9ABF-BC25E6CB09A3}" type="pres">
      <dgm:prSet presAssocID="{76473439-0590-4826-AFEE-4C01F2887B3F}" presName="node" presStyleLbl="node1" presStyleIdx="1" presStyleCnt="4">
        <dgm:presLayoutVars>
          <dgm:bulletEnabled val="1"/>
        </dgm:presLayoutVars>
      </dgm:prSet>
      <dgm:spPr/>
    </dgm:pt>
    <dgm:pt modelId="{695D7141-D05A-4F14-A121-A2AFC5CCE956}" type="pres">
      <dgm:prSet presAssocID="{0C9DC1E6-EC2F-49E4-A950-8B93D006E84C}" presName="sibTrans" presStyleLbl="sibTrans2D1" presStyleIdx="1" presStyleCnt="3"/>
      <dgm:spPr/>
    </dgm:pt>
    <dgm:pt modelId="{223DFCF8-35DD-47B5-A9F5-3A8938C478D5}" type="pres">
      <dgm:prSet presAssocID="{0C9DC1E6-EC2F-49E4-A950-8B93D006E84C}" presName="connectorText" presStyleLbl="sibTrans2D1" presStyleIdx="1" presStyleCnt="3"/>
      <dgm:spPr/>
    </dgm:pt>
    <dgm:pt modelId="{5DCCA1A4-1996-4A75-B126-F8E95D3148D4}" type="pres">
      <dgm:prSet presAssocID="{C22495B4-E5C4-41C5-9F92-B63290D8DDF5}" presName="node" presStyleLbl="node1" presStyleIdx="2" presStyleCnt="4">
        <dgm:presLayoutVars>
          <dgm:bulletEnabled val="1"/>
        </dgm:presLayoutVars>
      </dgm:prSet>
      <dgm:spPr/>
    </dgm:pt>
    <dgm:pt modelId="{4BE313CF-8E28-4C9C-B3E8-8FD10E52B893}" type="pres">
      <dgm:prSet presAssocID="{21178896-D0E4-4210-B019-E0DE9E122BFD}" presName="sibTrans" presStyleLbl="sibTrans2D1" presStyleIdx="2" presStyleCnt="3"/>
      <dgm:spPr/>
    </dgm:pt>
    <dgm:pt modelId="{7AEDF851-94D2-42B5-B0D0-8AE16BA7CA5B}" type="pres">
      <dgm:prSet presAssocID="{21178896-D0E4-4210-B019-E0DE9E122BFD}" presName="connectorText" presStyleLbl="sibTrans2D1" presStyleIdx="2" presStyleCnt="3"/>
      <dgm:spPr/>
    </dgm:pt>
    <dgm:pt modelId="{F8DBDD22-7F5B-43E0-A39E-22311C305442}" type="pres">
      <dgm:prSet presAssocID="{BA16801B-A602-4109-AC2E-D1677C815FB6}" presName="node" presStyleLbl="node1" presStyleIdx="3" presStyleCnt="4">
        <dgm:presLayoutVars>
          <dgm:bulletEnabled val="1"/>
        </dgm:presLayoutVars>
      </dgm:prSet>
      <dgm:spPr/>
    </dgm:pt>
  </dgm:ptLst>
  <dgm:cxnLst>
    <dgm:cxn modelId="{E07ECC26-60BD-4DA9-8591-25A8B0534B05}" type="presOf" srcId="{0B008FAE-A07C-4706-9467-107D164340DD}" destId="{3DE0E11F-ABBF-4D75-89C6-AA662BFAE88E}" srcOrd="0" destOrd="0" presId="urn:microsoft.com/office/officeart/2005/8/layout/process1"/>
    <dgm:cxn modelId="{F1295027-A6E0-4987-B565-E61E57C40784}" type="presOf" srcId="{76473439-0590-4826-AFEE-4C01F2887B3F}" destId="{2462EE29-E810-45E4-9ABF-BC25E6CB09A3}" srcOrd="0" destOrd="0" presId="urn:microsoft.com/office/officeart/2005/8/layout/process1"/>
    <dgm:cxn modelId="{2444DC27-B234-44E1-B50E-93ADC103F637}" type="presOf" srcId="{C22495B4-E5C4-41C5-9F92-B63290D8DDF5}" destId="{5DCCA1A4-1996-4A75-B126-F8E95D3148D4}" srcOrd="0" destOrd="0" presId="urn:microsoft.com/office/officeart/2005/8/layout/process1"/>
    <dgm:cxn modelId="{5EE1CF3E-2500-468C-8F4C-B83A79BA6FB8}" type="presOf" srcId="{21178896-D0E4-4210-B019-E0DE9E122BFD}" destId="{4BE313CF-8E28-4C9C-B3E8-8FD10E52B893}" srcOrd="0" destOrd="0" presId="urn:microsoft.com/office/officeart/2005/8/layout/process1"/>
    <dgm:cxn modelId="{4586A65B-AF06-4B11-9B49-D22C8F450CB0}" type="presOf" srcId="{E48223B2-4AD4-44C5-BF13-5605F7104B15}" destId="{A5E21165-1174-42F7-AC73-D2C6E0229500}" srcOrd="0" destOrd="0" presId="urn:microsoft.com/office/officeart/2005/8/layout/process1"/>
    <dgm:cxn modelId="{BB8EBB64-0A3E-4F81-ADA9-B33F86E90E6B}" type="presOf" srcId="{0C9DC1E6-EC2F-49E4-A950-8B93D006E84C}" destId="{695D7141-D05A-4F14-A121-A2AFC5CCE956}" srcOrd="0" destOrd="0" presId="urn:microsoft.com/office/officeart/2005/8/layout/process1"/>
    <dgm:cxn modelId="{7FC25669-A64D-4DD3-B8AC-2D5EC68B85F6}" srcId="{0B008FAE-A07C-4706-9467-107D164340DD}" destId="{94814FC6-557A-4B92-92FF-E023A399CE62}" srcOrd="0" destOrd="0" parTransId="{886E2375-DFAA-42CD-9B9F-F7D3012B3ED7}" sibTransId="{E48223B2-4AD4-44C5-BF13-5605F7104B15}"/>
    <dgm:cxn modelId="{BA10924C-D6F2-4676-8B0A-8E27D27DE689}" srcId="{0B008FAE-A07C-4706-9467-107D164340DD}" destId="{76473439-0590-4826-AFEE-4C01F2887B3F}" srcOrd="1" destOrd="0" parTransId="{4F463113-0673-4C23-95B1-67BA7D9AA9C8}" sibTransId="{0C9DC1E6-EC2F-49E4-A950-8B93D006E84C}"/>
    <dgm:cxn modelId="{3D075874-4D9A-4C39-9B05-0B0A8AD15F30}" type="presOf" srcId="{E48223B2-4AD4-44C5-BF13-5605F7104B15}" destId="{F3B9B117-2440-4857-9F70-7A57EDD2837C}" srcOrd="1" destOrd="0" presId="urn:microsoft.com/office/officeart/2005/8/layout/process1"/>
    <dgm:cxn modelId="{CAA8C47A-D96D-4AF8-AC5D-49AB26F12999}" type="presOf" srcId="{BA16801B-A602-4109-AC2E-D1677C815FB6}" destId="{F8DBDD22-7F5B-43E0-A39E-22311C305442}" srcOrd="0" destOrd="0" presId="urn:microsoft.com/office/officeart/2005/8/layout/process1"/>
    <dgm:cxn modelId="{C3C0E7AC-F846-4730-841A-81F336397C66}" type="presOf" srcId="{21178896-D0E4-4210-B019-E0DE9E122BFD}" destId="{7AEDF851-94D2-42B5-B0D0-8AE16BA7CA5B}" srcOrd="1" destOrd="0" presId="urn:microsoft.com/office/officeart/2005/8/layout/process1"/>
    <dgm:cxn modelId="{9F6B91BC-D7D2-4390-B06D-0DF654FDC68C}" type="presOf" srcId="{0C9DC1E6-EC2F-49E4-A950-8B93D006E84C}" destId="{223DFCF8-35DD-47B5-A9F5-3A8938C478D5}" srcOrd="1" destOrd="0" presId="urn:microsoft.com/office/officeart/2005/8/layout/process1"/>
    <dgm:cxn modelId="{C5054BCD-B2E6-4102-9D12-BB54679F203F}" srcId="{0B008FAE-A07C-4706-9467-107D164340DD}" destId="{BA16801B-A602-4109-AC2E-D1677C815FB6}" srcOrd="3" destOrd="0" parTransId="{EF5D5FE1-4655-46C6-9920-104E78E98538}" sibTransId="{2C71CDB1-8297-43DE-A39C-2BA0E005A3D7}"/>
    <dgm:cxn modelId="{496A17D6-3D72-4E08-B706-8FB58119DFEC}" srcId="{0B008FAE-A07C-4706-9467-107D164340DD}" destId="{C22495B4-E5C4-41C5-9F92-B63290D8DDF5}" srcOrd="2" destOrd="0" parTransId="{C2A449EF-3542-41E4-ADFC-E3234BB7C4DF}" sibTransId="{21178896-D0E4-4210-B019-E0DE9E122BFD}"/>
    <dgm:cxn modelId="{3D927FFF-4B70-49DA-8AB0-F89CF8998AA2}" type="presOf" srcId="{94814FC6-557A-4B92-92FF-E023A399CE62}" destId="{376FF8E8-9872-4770-A5E8-C8F6216B9A11}" srcOrd="0" destOrd="0" presId="urn:microsoft.com/office/officeart/2005/8/layout/process1"/>
    <dgm:cxn modelId="{34633363-BF8E-4CF3-AF32-1E5BCF9EEAF8}" type="presParOf" srcId="{3DE0E11F-ABBF-4D75-89C6-AA662BFAE88E}" destId="{376FF8E8-9872-4770-A5E8-C8F6216B9A11}" srcOrd="0" destOrd="0" presId="urn:microsoft.com/office/officeart/2005/8/layout/process1"/>
    <dgm:cxn modelId="{DC486882-A38F-4DFE-A76F-BC9F1D8876C9}" type="presParOf" srcId="{3DE0E11F-ABBF-4D75-89C6-AA662BFAE88E}" destId="{A5E21165-1174-42F7-AC73-D2C6E0229500}" srcOrd="1" destOrd="0" presId="urn:microsoft.com/office/officeart/2005/8/layout/process1"/>
    <dgm:cxn modelId="{68B8326F-C9AB-4E53-9299-C8BCD5C07256}" type="presParOf" srcId="{A5E21165-1174-42F7-AC73-D2C6E0229500}" destId="{F3B9B117-2440-4857-9F70-7A57EDD2837C}" srcOrd="0" destOrd="0" presId="urn:microsoft.com/office/officeart/2005/8/layout/process1"/>
    <dgm:cxn modelId="{CFAFF015-3FF6-4D46-AD6E-C6F4BB86EBCE}" type="presParOf" srcId="{3DE0E11F-ABBF-4D75-89C6-AA662BFAE88E}" destId="{2462EE29-E810-45E4-9ABF-BC25E6CB09A3}" srcOrd="2" destOrd="0" presId="urn:microsoft.com/office/officeart/2005/8/layout/process1"/>
    <dgm:cxn modelId="{67854909-BB99-4BC8-ACB5-53EC63F54EBE}" type="presParOf" srcId="{3DE0E11F-ABBF-4D75-89C6-AA662BFAE88E}" destId="{695D7141-D05A-4F14-A121-A2AFC5CCE956}" srcOrd="3" destOrd="0" presId="urn:microsoft.com/office/officeart/2005/8/layout/process1"/>
    <dgm:cxn modelId="{8F3A32B5-8206-423D-ADD8-A484903F7029}" type="presParOf" srcId="{695D7141-D05A-4F14-A121-A2AFC5CCE956}" destId="{223DFCF8-35DD-47B5-A9F5-3A8938C478D5}" srcOrd="0" destOrd="0" presId="urn:microsoft.com/office/officeart/2005/8/layout/process1"/>
    <dgm:cxn modelId="{B2BC8FFC-8255-41B9-A030-70A9653FBC83}" type="presParOf" srcId="{3DE0E11F-ABBF-4D75-89C6-AA662BFAE88E}" destId="{5DCCA1A4-1996-4A75-B126-F8E95D3148D4}" srcOrd="4" destOrd="0" presId="urn:microsoft.com/office/officeart/2005/8/layout/process1"/>
    <dgm:cxn modelId="{7C4498D6-F16C-48EC-AF66-7A57312BAE11}" type="presParOf" srcId="{3DE0E11F-ABBF-4D75-89C6-AA662BFAE88E}" destId="{4BE313CF-8E28-4C9C-B3E8-8FD10E52B893}" srcOrd="5" destOrd="0" presId="urn:microsoft.com/office/officeart/2005/8/layout/process1"/>
    <dgm:cxn modelId="{8443EB77-0BBB-436B-992C-A20AA57B80BA}" type="presParOf" srcId="{4BE313CF-8E28-4C9C-B3E8-8FD10E52B893}" destId="{7AEDF851-94D2-42B5-B0D0-8AE16BA7CA5B}" srcOrd="0" destOrd="0" presId="urn:microsoft.com/office/officeart/2005/8/layout/process1"/>
    <dgm:cxn modelId="{7EEF43CB-4EAA-49E4-BE20-65E4E97EB73D}" type="presParOf" srcId="{3DE0E11F-ABBF-4D75-89C6-AA662BFAE88E}" destId="{F8DBDD22-7F5B-43E0-A39E-22311C30544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FF8E8-9872-4770-A5E8-C8F6216B9A11}">
      <dsp:nvSpPr>
        <dsp:cNvPr id="0" name=""/>
        <dsp:cNvSpPr/>
      </dsp:nvSpPr>
      <dsp:spPr>
        <a:xfrm>
          <a:off x="4040" y="1733034"/>
          <a:ext cx="1766488" cy="105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 (EDA)</a:t>
          </a:r>
        </a:p>
      </dsp:txBody>
      <dsp:txXfrm>
        <a:off x="35083" y="1764077"/>
        <a:ext cx="1704402" cy="997807"/>
      </dsp:txXfrm>
    </dsp:sp>
    <dsp:sp modelId="{A5E21165-1174-42F7-AC73-D2C6E0229500}">
      <dsp:nvSpPr>
        <dsp:cNvPr id="0" name=""/>
        <dsp:cNvSpPr/>
      </dsp:nvSpPr>
      <dsp:spPr>
        <a:xfrm>
          <a:off x="1947178" y="2043936"/>
          <a:ext cx="374495" cy="43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47178" y="2131554"/>
        <a:ext cx="262147" cy="262853"/>
      </dsp:txXfrm>
    </dsp:sp>
    <dsp:sp modelId="{2462EE29-E810-45E4-9ABF-BC25E6CB09A3}">
      <dsp:nvSpPr>
        <dsp:cNvPr id="0" name=""/>
        <dsp:cNvSpPr/>
      </dsp:nvSpPr>
      <dsp:spPr>
        <a:xfrm>
          <a:off x="2477124" y="1733034"/>
          <a:ext cx="1766488" cy="105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Data/Feature Engineering</a:t>
          </a:r>
        </a:p>
      </dsp:txBody>
      <dsp:txXfrm>
        <a:off x="2508167" y="1764077"/>
        <a:ext cx="1704402" cy="997807"/>
      </dsp:txXfrm>
    </dsp:sp>
    <dsp:sp modelId="{695D7141-D05A-4F14-A121-A2AFC5CCE956}">
      <dsp:nvSpPr>
        <dsp:cNvPr id="0" name=""/>
        <dsp:cNvSpPr/>
      </dsp:nvSpPr>
      <dsp:spPr>
        <a:xfrm>
          <a:off x="4420262" y="2043936"/>
          <a:ext cx="374495" cy="43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420262" y="2131554"/>
        <a:ext cx="262147" cy="262853"/>
      </dsp:txXfrm>
    </dsp:sp>
    <dsp:sp modelId="{5DCCA1A4-1996-4A75-B126-F8E95D3148D4}">
      <dsp:nvSpPr>
        <dsp:cNvPr id="0" name=""/>
        <dsp:cNvSpPr/>
      </dsp:nvSpPr>
      <dsp:spPr>
        <a:xfrm>
          <a:off x="4950209" y="1733034"/>
          <a:ext cx="1766488" cy="105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>
        <a:off x="4981252" y="1764077"/>
        <a:ext cx="1704402" cy="997807"/>
      </dsp:txXfrm>
    </dsp:sp>
    <dsp:sp modelId="{4BE313CF-8E28-4C9C-B3E8-8FD10E52B893}">
      <dsp:nvSpPr>
        <dsp:cNvPr id="0" name=""/>
        <dsp:cNvSpPr/>
      </dsp:nvSpPr>
      <dsp:spPr>
        <a:xfrm>
          <a:off x="6893347" y="2043936"/>
          <a:ext cx="374495" cy="43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93347" y="2131554"/>
        <a:ext cx="262147" cy="262853"/>
      </dsp:txXfrm>
    </dsp:sp>
    <dsp:sp modelId="{F8DBDD22-7F5B-43E0-A39E-22311C305442}">
      <dsp:nvSpPr>
        <dsp:cNvPr id="0" name=""/>
        <dsp:cNvSpPr/>
      </dsp:nvSpPr>
      <dsp:spPr>
        <a:xfrm>
          <a:off x="7423293" y="1733034"/>
          <a:ext cx="1766488" cy="105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Deployment and Inference</a:t>
          </a:r>
        </a:p>
      </dsp:txBody>
      <dsp:txXfrm>
        <a:off x="7454336" y="1764077"/>
        <a:ext cx="1704402" cy="997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0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04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26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585627"/>
            <a:ext cx="6034060" cy="3179794"/>
            <a:chOff x="544022" y="453547"/>
            <a:chExt cx="6034060" cy="3179794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453547"/>
              <a:ext cx="4281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7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 ExtraBold" pitchFamily="2" charset="-52"/>
                <a:ea typeface="Montserrat" charset="0"/>
                <a:cs typeface="Montserrat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603406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INTRODUCTION TO EXPLORATORY DATA ANALYSIS (EDA)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63334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 IN SAGEMAKER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8360D-490A-414A-835F-FB56772A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24" y="1871353"/>
            <a:ext cx="9448800" cy="4393092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AE05C-4972-4591-B226-87712D9B2402}"/>
              </a:ext>
            </a:extLst>
          </p:cNvPr>
          <p:cNvSpPr txBox="1"/>
          <p:nvPr/>
        </p:nvSpPr>
        <p:spPr>
          <a:xfrm>
            <a:off x="4125527" y="1341572"/>
            <a:ext cx="449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9900"/>
                </a:solidFill>
              </a:rPr>
              <a:t>YOU SHOULD SEE THIS SCREEN! 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 IN SAGEMAKER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D124F-7AE2-4CE3-84A8-AFEA23B0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00" y="1741682"/>
            <a:ext cx="9077325" cy="4203724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4DBB4-C90D-424C-820B-45E0E32F57ED}"/>
              </a:ext>
            </a:extLst>
          </p:cNvPr>
          <p:cNvSpPr txBox="1"/>
          <p:nvPr/>
        </p:nvSpPr>
        <p:spPr>
          <a:xfrm>
            <a:off x="2505388" y="1222508"/>
            <a:ext cx="718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9900"/>
                </a:solidFill>
              </a:rPr>
              <a:t>WELCOME TO SAGEMAKER STUDIO HOME PAGE!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 IN SAGEMAKER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D124F-7AE2-4CE3-84A8-AFEA23B0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00" y="2083900"/>
            <a:ext cx="9077325" cy="4203724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4DBB4-C90D-424C-820B-45E0E32F57ED}"/>
              </a:ext>
            </a:extLst>
          </p:cNvPr>
          <p:cNvSpPr txBox="1"/>
          <p:nvPr/>
        </p:nvSpPr>
        <p:spPr>
          <a:xfrm>
            <a:off x="1381438" y="1114350"/>
            <a:ext cx="718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9900"/>
                </a:solidFill>
              </a:rPr>
              <a:t>CLICK ON NOTEBOOK (PYTHON 3) OR UPLOAD TO CREATE A BLANK NEW JUPYTER NOTEBOOK</a:t>
            </a:r>
            <a:endParaRPr lang="en-US" sz="2000" dirty="0">
              <a:solidFill>
                <a:srgbClr val="FF9900"/>
              </a:solidFill>
            </a:endParaRPr>
          </a:p>
        </p:txBody>
      </p:sp>
      <p:cxnSp>
        <p:nvCxnSpPr>
          <p:cNvPr id="8" name="Connector: Curved 5">
            <a:extLst>
              <a:ext uri="{FF2B5EF4-FFF2-40B4-BE49-F238E27FC236}">
                <a16:creationId xmlns:a16="http://schemas.microsoft.com/office/drawing/2014/main" id="{D331A629-A09C-4238-988F-EF5557E922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44503" y="2311827"/>
            <a:ext cx="3775258" cy="2634968"/>
          </a:xfrm>
          <a:prstGeom prst="curvedConnector3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 IN SAGEMAKER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CEEA3-16CF-4CC9-8901-BC92DD66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2" y="2356617"/>
            <a:ext cx="9077325" cy="4203724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78FA2-797F-4EF1-9B68-A757E7D686A0}"/>
              </a:ext>
            </a:extLst>
          </p:cNvPr>
          <p:cNvSpPr txBox="1"/>
          <p:nvPr/>
        </p:nvSpPr>
        <p:spPr>
          <a:xfrm>
            <a:off x="2155046" y="1068620"/>
            <a:ext cx="718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9900"/>
                </a:solidFill>
              </a:rPr>
              <a:t>ALTERNATIVELY, YOU CAN CLICK ON THE UPLOAD BUTTON TO LOAD YOUR OWN NOTEBOOK</a:t>
            </a:r>
            <a:endParaRPr lang="en-US" sz="2000" dirty="0">
              <a:solidFill>
                <a:srgbClr val="FF9900"/>
              </a:solidFill>
            </a:endParaRPr>
          </a:p>
        </p:txBody>
      </p:sp>
      <p:cxnSp>
        <p:nvCxnSpPr>
          <p:cNvPr id="8" name="Connector: Curved 5">
            <a:extLst>
              <a:ext uri="{FF2B5EF4-FFF2-40B4-BE49-F238E27FC236}">
                <a16:creationId xmlns:a16="http://schemas.microsoft.com/office/drawing/2014/main" id="{3BEE0062-0002-46B7-B1EB-FD17D6E827BD}"/>
              </a:ext>
            </a:extLst>
          </p:cNvPr>
          <p:cNvCxnSpPr>
            <a:cxnSpLocks/>
          </p:cNvCxnSpPr>
          <p:nvPr/>
        </p:nvCxnSpPr>
        <p:spPr>
          <a:xfrm flipV="1">
            <a:off x="2552700" y="1846626"/>
            <a:ext cx="847725" cy="766916"/>
          </a:xfrm>
          <a:prstGeom prst="curvedConnector3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AWS SAGEMAKER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14F0E-A5BB-4D68-8932-33B118089F94}"/>
              </a:ext>
            </a:extLst>
          </p:cNvPr>
          <p:cNvSpPr txBox="1"/>
          <p:nvPr/>
        </p:nvSpPr>
        <p:spPr>
          <a:xfrm>
            <a:off x="1375211" y="813412"/>
            <a:ext cx="779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ALTERNATIVELY, WE CAN USE SAGEMAKER STUDIO. CLICK ON STUDIO AND CLICK ON LAUNCH APP&gt;STUDIO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CCD43-AD1E-4B76-A050-EBE717D4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1533346"/>
            <a:ext cx="8799576" cy="3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AWS SAGEMAKER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14F0E-A5BB-4D68-8932-33B118089F94}"/>
              </a:ext>
            </a:extLst>
          </p:cNvPr>
          <p:cNvSpPr txBox="1"/>
          <p:nvPr/>
        </p:nvSpPr>
        <p:spPr>
          <a:xfrm>
            <a:off x="265806" y="1121188"/>
            <a:ext cx="968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CLICK ON UPLOAD AND SELECT THE DATASET AND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55EDF-D7F6-4D4F-818E-F13E6D45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1695530"/>
            <a:ext cx="9684633" cy="36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AWS SAGEMAKER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14F0E-A5BB-4D68-8932-33B118089F94}"/>
              </a:ext>
            </a:extLst>
          </p:cNvPr>
          <p:cNvSpPr txBox="1"/>
          <p:nvPr/>
        </p:nvSpPr>
        <p:spPr>
          <a:xfrm>
            <a:off x="1013243" y="1146821"/>
            <a:ext cx="968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SELECT THE NOTEBOOK AND ICECREAMDATA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60AE9-EBCA-4EEF-98BC-83284444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546931"/>
            <a:ext cx="11187129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293057"/>
            <a:ext cx="4824931" cy="2563909"/>
            <a:chOff x="544022" y="1160977"/>
            <a:chExt cx="4824931" cy="25639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160977"/>
              <a:ext cx="482493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FINAL END-OF-DAY CAPSTONE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72488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915944" cy="228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38376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FINAL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FA160-A9FB-4ECC-852F-AB74EAAC4F6D}"/>
              </a:ext>
            </a:extLst>
          </p:cNvPr>
          <p:cNvSpPr txBox="1"/>
          <p:nvPr/>
        </p:nvSpPr>
        <p:spPr>
          <a:xfrm>
            <a:off x="595223" y="1026543"/>
            <a:ext cx="98994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In this project, we will perform basic Exploratory Data Analysis (EDA) on the University Admissions Dataset</a:t>
            </a:r>
          </a:p>
          <a:p>
            <a:r>
              <a:rPr lang="en-US" sz="1800" dirty="0"/>
              <a:t>- Columns definitions are as listed below:</a:t>
            </a:r>
          </a:p>
          <a:p>
            <a:r>
              <a:rPr lang="en-US" sz="1800" dirty="0"/>
              <a:t>    GRE Scores (out of 340)</a:t>
            </a:r>
          </a:p>
          <a:p>
            <a:r>
              <a:rPr lang="en-US" sz="1800" dirty="0"/>
              <a:t>    TOEFL Scores (out of 120)</a:t>
            </a:r>
          </a:p>
          <a:p>
            <a:r>
              <a:rPr lang="en-US" sz="1800" dirty="0"/>
              <a:t>    University Rating (out of 5)</a:t>
            </a:r>
          </a:p>
          <a:p>
            <a:r>
              <a:rPr lang="en-US" sz="1800" dirty="0"/>
              <a:t>    Statement of Purpose (SOP) </a:t>
            </a:r>
          </a:p>
          <a:p>
            <a:r>
              <a:rPr lang="en-US" sz="1800" dirty="0"/>
              <a:t>    Letter of Recommendation (LOR) Strength (out of 5)</a:t>
            </a:r>
          </a:p>
          <a:p>
            <a:r>
              <a:rPr lang="en-US" sz="1800" dirty="0"/>
              <a:t>    Undergraduate GPA (out of 10)</a:t>
            </a:r>
          </a:p>
          <a:p>
            <a:r>
              <a:rPr lang="en-US" sz="1800" dirty="0"/>
              <a:t>    Research Experience (either 0 or 1)</a:t>
            </a:r>
          </a:p>
          <a:p>
            <a:r>
              <a:rPr lang="en-US" sz="1800" dirty="0"/>
              <a:t>    Chance of admission (ranging from 0 to 1)</a:t>
            </a:r>
          </a:p>
          <a:p>
            <a:r>
              <a:rPr lang="en-US" sz="1800" dirty="0"/>
              <a:t>- Using the "university_admision.csv" included in the course package, write a python script to perform the following tasks:</a:t>
            </a:r>
          </a:p>
          <a:p>
            <a:r>
              <a:rPr lang="en-US" sz="1800" dirty="0"/>
              <a:t>	1. Import the "university_admission.csv" file using Pandas</a:t>
            </a:r>
          </a:p>
          <a:p>
            <a:r>
              <a:rPr lang="en-US" sz="1800" dirty="0"/>
              <a:t>	2. Display the first and last 8 rows in the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    	3. Obtain the shape of the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    	4. Calculate the average, min and max values for the LOR and SOP Columns</a:t>
            </a:r>
          </a:p>
          <a:p>
            <a:r>
              <a:rPr lang="en-US" sz="1800" dirty="0"/>
              <a:t>    	5. Use the GRE Score as the pandas </a:t>
            </a:r>
            <a:r>
              <a:rPr lang="en-US" sz="1800" dirty="0" err="1"/>
              <a:t>dataframe</a:t>
            </a:r>
            <a:r>
              <a:rPr lang="en-US" sz="1800" dirty="0"/>
              <a:t> index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296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EXPLORATORY DATA ANALYSIS (EDA)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183" y="466991"/>
            <a:ext cx="110836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charset="0"/>
                <a:ea typeface="Montserrat" charset="0"/>
                <a:cs typeface="Montserrat" charset="0"/>
              </a:rPr>
              <a:t>Exploratory Data Analysis (EDA) is a process used by data scientists to analyze data and gain valuable insights.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charset="0"/>
                <a:ea typeface="Montserrat" charset="0"/>
                <a:cs typeface="Montserrat" charset="0"/>
              </a:rPr>
              <a:t>EDA empowers data scientists to gain better understanding of the data, detect patterns, and identify outliers.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charset="0"/>
                <a:ea typeface="Montserrat" charset="0"/>
                <a:cs typeface="Montserrat" charset="0"/>
              </a:rPr>
              <a:t>EDA tools work by generating statistical summary (Minimum, Maximum, Mean, and Count) and perform data visualizations.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charset="0"/>
                <a:ea typeface="Montserrat" charset="0"/>
                <a:cs typeface="Montserrat" charset="0"/>
              </a:rPr>
              <a:t>EDA is the first step in developing any machine learning workflow.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charset="0"/>
                <a:ea typeface="Montserrat" charset="0"/>
                <a:cs typeface="Montserrat" charset="0"/>
              </a:rPr>
              <a:t>Once EDA is complete, data can proceed to the next step which is data engineering.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2469419-D2C2-4E64-9BCC-FFD81CC06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224870"/>
              </p:ext>
            </p:extLst>
          </p:nvPr>
        </p:nvGraphicFramePr>
        <p:xfrm>
          <a:off x="1007190" y="1865046"/>
          <a:ext cx="919382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15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DATA VISUALIZATION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25419" y="852688"/>
            <a:ext cx="10762919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In order to perform data visualization, there are generally two approaches: (1)  Use Developer tools or (2) use Business intelligence tools.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84581" y="1468487"/>
            <a:ext cx="2324911" cy="6401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DEVELOPER TOOLS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60321" y="1463078"/>
            <a:ext cx="4044558" cy="6137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BUSINESS INTELLIGENCE TOOLS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08490"/>
              </p:ext>
            </p:extLst>
          </p:nvPr>
        </p:nvGraphicFramePr>
        <p:xfrm>
          <a:off x="170980" y="2362282"/>
          <a:ext cx="11585240" cy="352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580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Image result for pandas numpy matplot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12" y="2525790"/>
            <a:ext cx="3492836" cy="72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5" y="3261106"/>
            <a:ext cx="2639092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agemaker logo">
            <a:extLst>
              <a:ext uri="{FF2B5EF4-FFF2-40B4-BE49-F238E27FC236}">
                <a16:creationId xmlns:a16="http://schemas.microsoft.com/office/drawing/2014/main" id="{2887F5DE-E8C8-4258-8A69-061CCE695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t="6067" r="27408" b="7752"/>
          <a:stretch/>
        </p:blipFill>
        <p:spPr bwMode="auto">
          <a:xfrm>
            <a:off x="3832478" y="3317316"/>
            <a:ext cx="1658486" cy="153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DD759-23EF-4201-B0BA-E4A1A21964E1}"/>
              </a:ext>
            </a:extLst>
          </p:cNvPr>
          <p:cNvSpPr txBox="1"/>
          <p:nvPr/>
        </p:nvSpPr>
        <p:spPr>
          <a:xfrm>
            <a:off x="3496593" y="4847593"/>
            <a:ext cx="223401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FF0000"/>
                </a:solidFill>
                <a:latin typeface="Montserrat" charset="0"/>
              </a:defRPr>
            </a:lvl1pPr>
          </a:lstStyle>
          <a:p>
            <a:r>
              <a:rPr lang="en-CA" dirty="0"/>
              <a:t>AMAZON SAGEMAKER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A0D05-393E-4F2E-BC4C-78C124F5DD89}"/>
              </a:ext>
            </a:extLst>
          </p:cNvPr>
          <p:cNvSpPr/>
          <p:nvPr/>
        </p:nvSpPr>
        <p:spPr>
          <a:xfrm>
            <a:off x="5194890" y="3651210"/>
            <a:ext cx="3669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Montserrat" charset="0"/>
              </a:rPr>
              <a:t>AMAZON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  <a:latin typeface="Montserrat" charset="0"/>
              </a:rPr>
              <a:t>QUICKSIGHT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747" y="2462642"/>
            <a:ext cx="1255149" cy="12287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1A0D05-393E-4F2E-BC4C-78C124F5DD89}"/>
              </a:ext>
            </a:extLst>
          </p:cNvPr>
          <p:cNvSpPr/>
          <p:nvPr/>
        </p:nvSpPr>
        <p:spPr>
          <a:xfrm>
            <a:off x="7060321" y="4789655"/>
            <a:ext cx="3669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Montserrat" charset="0"/>
              </a:rPr>
              <a:t>POWER 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1A0D05-393E-4F2E-BC4C-78C124F5DD89}"/>
              </a:ext>
            </a:extLst>
          </p:cNvPr>
          <p:cNvSpPr/>
          <p:nvPr/>
        </p:nvSpPr>
        <p:spPr>
          <a:xfrm>
            <a:off x="8629679" y="3155046"/>
            <a:ext cx="3669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Montserrat" charset="0"/>
              </a:rPr>
              <a:t>TABLEAU</a:t>
            </a:r>
          </a:p>
        </p:txBody>
      </p:sp>
      <p:pic>
        <p:nvPicPr>
          <p:cNvPr id="1030" name="Picture 6" descr="Image result for power bi logo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1" r="30057"/>
          <a:stretch/>
        </p:blipFill>
        <p:spPr bwMode="auto">
          <a:xfrm>
            <a:off x="8058868" y="3253464"/>
            <a:ext cx="1587500" cy="15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ableau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09" y="2147172"/>
            <a:ext cx="3394028" cy="12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PANDAS LIBRARY 101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E64F8-4C93-465C-9CC5-8290E53EB2C9}"/>
              </a:ext>
            </a:extLst>
          </p:cNvPr>
          <p:cNvSpPr/>
          <p:nvPr/>
        </p:nvSpPr>
        <p:spPr>
          <a:xfrm>
            <a:off x="340061" y="790034"/>
            <a:ext cx="11379188" cy="134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Pandas is an open source library that offers high-performance data structures and data analysis tools in python.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Data can also be stored using pandas </a:t>
            </a:r>
            <a:r>
              <a:rPr lang="en-CA" sz="1800" kern="1200" dirty="0" err="1">
                <a:solidFill>
                  <a:schemeClr val="tx1"/>
                </a:solidFill>
                <a:latin typeface="Montserrat" charset="0"/>
              </a:rPr>
              <a:t>DataFrame</a:t>
            </a: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Think of it as using Microsoft excel in python/</a:t>
            </a:r>
            <a:r>
              <a:rPr lang="en-CA" sz="1800" kern="1200" dirty="0" err="1">
                <a:solidFill>
                  <a:schemeClr val="tx1"/>
                </a:solidFill>
                <a:latin typeface="Montserrat" charset="0"/>
              </a:rPr>
              <a:t>Jupyter</a:t>
            </a:r>
            <a:r>
              <a:rPr lang="en-CA" sz="1800" kern="1200" dirty="0">
                <a:solidFill>
                  <a:schemeClr val="tx1"/>
                </a:solidFill>
                <a:latin typeface="Montserrat" charset="0"/>
              </a:rPr>
              <a:t>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B2F39-3F6C-431F-B4DE-992C14FC3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47"/>
          <a:stretch/>
        </p:blipFill>
        <p:spPr>
          <a:xfrm>
            <a:off x="1929190" y="2941166"/>
            <a:ext cx="7110225" cy="3642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90DEE-8080-4480-A328-1F2771FA5EB9}"/>
              </a:ext>
            </a:extLst>
          </p:cNvPr>
          <p:cNvSpPr txBox="1"/>
          <p:nvPr/>
        </p:nvSpPr>
        <p:spPr>
          <a:xfrm>
            <a:off x="1590191" y="2194859"/>
            <a:ext cx="778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THIS IS WHAT PANDAS DATAFRAME LOOK LIKE! IT’S A MULTI-DIMENSIONAL TABLE</a:t>
            </a:r>
          </a:p>
        </p:txBody>
      </p:sp>
    </p:spTree>
    <p:extLst>
      <p:ext uri="{BB962C8B-B14F-4D97-AF65-F5344CB8AC3E}">
        <p14:creationId xmlns:p14="http://schemas.microsoft.com/office/powerpoint/2010/main" val="28506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585627"/>
            <a:ext cx="5303106" cy="4294705"/>
            <a:chOff x="544021" y="453547"/>
            <a:chExt cx="5303106" cy="429470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453547"/>
              <a:ext cx="4281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7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 ExtraBold" pitchFamily="2" charset="-52"/>
                <a:ea typeface="Montserrat" charset="0"/>
                <a:cs typeface="Montserrat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3031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</a:pPr>
              <a:r>
                <a:rPr lang="en-CA" sz="4000" kern="1200" dirty="0">
                  <a:solidFill>
                    <a:schemeClr val="tx1"/>
                  </a:solidFill>
                  <a:latin typeface="Montserrat SemiBold" pitchFamily="2" charset="-52"/>
                </a:rPr>
                <a:t>PROJECT OVERVIEW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518691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228599" y="796380"/>
            <a:ext cx="11811002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We will analyze corporate employee information using Pandas in </a:t>
            </a:r>
            <a:r>
              <a:rPr lang="en-CA" sz="2000" dirty="0" err="1">
                <a:solidFill>
                  <a:schemeClr val="tx1"/>
                </a:solidFill>
              </a:rPr>
              <a:t>Jupyter</a:t>
            </a:r>
            <a:r>
              <a:rPr lang="en-CA" sz="2000" dirty="0">
                <a:solidFill>
                  <a:schemeClr val="tx1"/>
                </a:solidFill>
              </a:rPr>
              <a:t> Notebooks in AWS </a:t>
            </a:r>
            <a:r>
              <a:rPr lang="en-CA" sz="2000" dirty="0" err="1">
                <a:solidFill>
                  <a:schemeClr val="tx1"/>
                </a:solidFill>
              </a:rPr>
              <a:t>SageMaker</a:t>
            </a:r>
            <a:r>
              <a:rPr lang="en-CA" sz="2000" dirty="0">
                <a:solidFill>
                  <a:schemeClr val="tx1"/>
                </a:solidFill>
              </a:rPr>
              <a:t> Studio.</a:t>
            </a: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Define a pandas </a:t>
            </a:r>
            <a:r>
              <a:rPr lang="en-CA" sz="2000" dirty="0" err="1">
                <a:latin typeface="Montserrat" charset="0"/>
              </a:rPr>
              <a:t>Dataframe</a:t>
            </a:r>
            <a:endParaRPr lang="en-CA" sz="2000" dirty="0">
              <a:latin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Read CSV Data using 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basic statistical analysis on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Set/Reset Pandas </a:t>
            </a:r>
            <a:r>
              <a:rPr lang="en-CA" sz="2000" dirty="0" err="1">
                <a:latin typeface="Montserrat" charset="0"/>
              </a:rPr>
              <a:t>DataFrame</a:t>
            </a:r>
            <a:r>
              <a:rPr lang="en-CA" sz="2000" dirty="0">
                <a:latin typeface="Montserrat" charset="0"/>
              </a:rPr>
              <a:t> Index</a:t>
            </a:r>
          </a:p>
          <a:p>
            <a:r>
              <a:rPr lang="en-CA" sz="2000" dirty="0">
                <a:solidFill>
                  <a:schemeClr val="tx1"/>
                </a:solidFill>
              </a:rPr>
              <a:t>In the final project, you will perform basic EDA on a brand new dataset.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D4E75-E98D-40E8-8160-D3DC2127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46" y="3507076"/>
            <a:ext cx="6240659" cy="29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986129"/>
            <a:ext cx="5677061" cy="2870837"/>
            <a:chOff x="544022" y="854049"/>
            <a:chExt cx="5677061" cy="287083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854049"/>
              <a:ext cx="567706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AMAZON SAGEMAKER STUDIO SETU</a:t>
              </a:r>
              <a:r>
                <a:rPr lang="en-US" sz="4000" kern="1200" dirty="0">
                  <a:solidFill>
                    <a:schemeClr val="tx1"/>
                  </a:solidFill>
                  <a:latin typeface="Montserrat SemiBold" pitchFamily="2" charset="-52"/>
                  <a:ea typeface="Montserrat" charset="0"/>
                  <a:cs typeface="Montserrat" charset="0"/>
                </a:rPr>
                <a:t>P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72488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060" y="671822"/>
            <a:ext cx="114263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 err="1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Jupyter</a:t>
            </a: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 Notebooks are open-source web application that enable developers to develop and distribute codes, text, equations, and figures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It’s one of the top tools used by machine learning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In </a:t>
            </a:r>
            <a:r>
              <a:rPr lang="en-CA" sz="2000" kern="1200" dirty="0" err="1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Jupyter</a:t>
            </a: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 notebooks, you can write in 40 programming languages such as Python, R, and Scala.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You can Share notebooks including code results with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https://jupyter.org/</a:t>
            </a: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0839A-620D-485C-908E-AD0241C2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511" y="2637767"/>
            <a:ext cx="5326978" cy="4004590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79591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EABD6-F175-4DE3-BF71-4287B999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1" y="1461256"/>
            <a:ext cx="10167553" cy="4082553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JUPYTER NOTEBOOKS IN SAGEMAKER STUDIO</a:t>
            </a:r>
          </a:p>
        </p:txBody>
      </p:sp>
      <p:cxnSp>
        <p:nvCxnSpPr>
          <p:cNvPr id="14" name="Connector: Curved 5">
            <a:extLst>
              <a:ext uri="{FF2B5EF4-FFF2-40B4-BE49-F238E27FC236}">
                <a16:creationId xmlns:a16="http://schemas.microsoft.com/office/drawing/2014/main" id="{871239DA-4C6D-4286-8158-71C171C7B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36436" y="1103742"/>
            <a:ext cx="2505518" cy="2292063"/>
          </a:xfrm>
          <a:prstGeom prst="curvedConnector3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175C3F-4EF2-495E-B014-D496F19CE32F}"/>
              </a:ext>
            </a:extLst>
          </p:cNvPr>
          <p:cNvSpPr txBox="1"/>
          <p:nvPr/>
        </p:nvSpPr>
        <p:spPr>
          <a:xfrm>
            <a:off x="4996415" y="617555"/>
            <a:ext cx="449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9900"/>
                </a:solidFill>
              </a:rPr>
              <a:t>LAUNCH SAGEMAKER STUDIO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331431" y="3502532"/>
            <a:ext cx="1267939" cy="299886"/>
          </a:xfrm>
          <a:prstGeom prst="round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07425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685</Words>
  <Application>Microsoft Office PowerPoint</Application>
  <PresentationFormat>Widescreen</PresentationFormat>
  <Paragraphs>88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Montserrat ExtraBold</vt:lpstr>
      <vt:lpstr>Calibri Light</vt:lpstr>
      <vt:lpstr>Montserrat</vt:lpstr>
      <vt:lpstr>Montserrat SemiBold</vt:lpstr>
      <vt:lpstr>Arial</vt:lpstr>
      <vt:lpstr>Calibri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317</cp:revision>
  <dcterms:modified xsi:type="dcterms:W3CDTF">2022-04-23T00:13:50Z</dcterms:modified>
</cp:coreProperties>
</file>