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  <p:sldMasterId id="2147483676" r:id="rId2"/>
  </p:sldMasterIdLst>
  <p:notesMasterIdLst>
    <p:notesMasterId r:id="rId19"/>
  </p:notesMasterIdLst>
  <p:sldIdLst>
    <p:sldId id="1287" r:id="rId3"/>
    <p:sldId id="1311" r:id="rId4"/>
    <p:sldId id="754" r:id="rId5"/>
    <p:sldId id="1291" r:id="rId6"/>
    <p:sldId id="265" r:id="rId7"/>
    <p:sldId id="755" r:id="rId8"/>
    <p:sldId id="756" r:id="rId9"/>
    <p:sldId id="757" r:id="rId10"/>
    <p:sldId id="984" r:id="rId11"/>
    <p:sldId id="758" r:id="rId12"/>
    <p:sldId id="759" r:id="rId13"/>
    <p:sldId id="1307" r:id="rId14"/>
    <p:sldId id="1312" r:id="rId15"/>
    <p:sldId id="1322" r:id="rId16"/>
    <p:sldId id="1323" r:id="rId17"/>
    <p:sldId id="1324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libri Light" panose="020F0302020204030204" pitchFamily="34" charset="0"/>
      <p:regular r:id="rId24"/>
      <p:italic r:id="rId25"/>
    </p:embeddedFont>
    <p:embeddedFont>
      <p:font typeface="Cambria Math" panose="02040503050406030204" pitchFamily="18" charset="0"/>
      <p:regular r:id="rId26"/>
    </p:embeddedFont>
    <p:embeddedFont>
      <p:font typeface="Montserrat" panose="00000500000000000000" pitchFamily="2" charset="0"/>
      <p:regular r:id="rId27"/>
      <p:bold r:id="rId28"/>
      <p:italic r:id="rId29"/>
      <p:boldItalic r:id="rId30"/>
    </p:embeddedFont>
    <p:embeddedFont>
      <p:font typeface="Montserrat SemiBold" panose="00000700000000000000" pitchFamily="2" charset="0"/>
      <p:bold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F1C"/>
    <a:srgbClr val="FF9900"/>
    <a:srgbClr val="E6E6E6"/>
    <a:srgbClr val="1942A6"/>
    <a:srgbClr val="7B93CC"/>
    <a:srgbClr val="9D399D"/>
    <a:srgbClr val="F0D5CF"/>
    <a:srgbClr val="FF56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04" autoAdjust="0"/>
    <p:restoredTop sz="95226" autoAdjust="0"/>
  </p:normalViewPr>
  <p:slideViewPr>
    <p:cSldViewPr snapToGrid="0" snapToObjects="1">
      <p:cViewPr varScale="1">
        <p:scale>
          <a:sx n="117" d="100"/>
          <a:sy n="117" d="100"/>
        </p:scale>
        <p:origin x="1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29CBEF-A880-4269-8B0C-E1C581E36279}" type="doc">
      <dgm:prSet loTypeId="urn:microsoft.com/office/officeart/2005/8/layout/vList2" loCatId="list" qsTypeId="urn:microsoft.com/office/officeart/2005/8/quickstyle/simple1" qsCatId="simple" csTypeId="urn:microsoft.com/office/officeart/2005/8/colors/accent4_4" csCatId="accent4" phldr="1"/>
      <dgm:spPr/>
      <dgm:t>
        <a:bodyPr/>
        <a:lstStyle/>
        <a:p>
          <a:endParaRPr lang="en-CA"/>
        </a:p>
      </dgm:t>
    </dgm:pt>
    <dgm:pt modelId="{A5C4EB41-DDEB-4DB0-853C-01B9198685A3}">
      <dgm:prSet phldrT="[Text]" custT="1"/>
      <dgm:spPr/>
      <dgm:t>
        <a:bodyPr/>
        <a:lstStyle/>
        <a:p>
          <a:r>
            <a:rPr lang="en-CA" sz="2800" b="1" dirty="0">
              <a:latin typeface="Montserrat"/>
            </a:rPr>
            <a:t>DISCRETE BINARY CLASSIFICATION </a:t>
          </a:r>
          <a:endParaRPr lang="en-CA" sz="2800" dirty="0"/>
        </a:p>
      </dgm:t>
    </dgm:pt>
    <dgm:pt modelId="{F3C0CE82-62B1-43D3-A004-3DF0408B0447}" type="parTrans" cxnId="{9D1BFA35-BAA4-4B1F-BF13-3C5AAF24E053}">
      <dgm:prSet/>
      <dgm:spPr/>
      <dgm:t>
        <a:bodyPr/>
        <a:lstStyle/>
        <a:p>
          <a:endParaRPr lang="en-CA" sz="1600"/>
        </a:p>
      </dgm:t>
    </dgm:pt>
    <dgm:pt modelId="{A247AD15-BA4F-49B6-AE59-F302BF12E9BA}" type="sibTrans" cxnId="{9D1BFA35-BAA4-4B1F-BF13-3C5AAF24E053}">
      <dgm:prSet/>
      <dgm:spPr/>
      <dgm:t>
        <a:bodyPr/>
        <a:lstStyle/>
        <a:p>
          <a:endParaRPr lang="en-CA" sz="1600"/>
        </a:p>
      </dgm:t>
    </dgm:pt>
    <dgm:pt modelId="{372DF5A9-DBBC-4DB6-ABDE-003E51B0D048}">
      <dgm:prSet custT="1"/>
      <dgm:spPr/>
      <dgm:t>
        <a:bodyPr/>
        <a:lstStyle/>
        <a:p>
          <a:r>
            <a:rPr lang="en-CA" sz="2000" dirty="0">
              <a:latin typeface="Montserrat"/>
            </a:rPr>
            <a:t>Does this patient have a disease or not?</a:t>
          </a:r>
        </a:p>
      </dgm:t>
    </dgm:pt>
    <dgm:pt modelId="{ECB7377A-AC03-4F7A-9720-BEFE8CE212AF}" type="parTrans" cxnId="{8AB60685-FDB5-4008-BB70-1ADD778CD6B0}">
      <dgm:prSet/>
      <dgm:spPr/>
      <dgm:t>
        <a:bodyPr/>
        <a:lstStyle/>
        <a:p>
          <a:endParaRPr lang="en-CA" sz="1600"/>
        </a:p>
      </dgm:t>
    </dgm:pt>
    <dgm:pt modelId="{72BD10AE-6140-4FBE-AF3D-53387E90A9A0}" type="sibTrans" cxnId="{8AB60685-FDB5-4008-BB70-1ADD778CD6B0}">
      <dgm:prSet/>
      <dgm:spPr/>
      <dgm:t>
        <a:bodyPr/>
        <a:lstStyle/>
        <a:p>
          <a:endParaRPr lang="en-CA" sz="1600"/>
        </a:p>
      </dgm:t>
    </dgm:pt>
    <dgm:pt modelId="{35C09FA7-6895-4898-A6C0-2764330A6F9F}">
      <dgm:prSet custT="1"/>
      <dgm:spPr/>
      <dgm:t>
        <a:bodyPr/>
        <a:lstStyle/>
        <a:p>
          <a:r>
            <a:rPr lang="en-CA" sz="2800" b="1">
              <a:latin typeface="Montserrat"/>
            </a:rPr>
            <a:t>DISCRETE MULTICLASS CLASSIFICATION</a:t>
          </a:r>
          <a:endParaRPr lang="en-CA" sz="2800" b="1" dirty="0">
            <a:latin typeface="Montserrat"/>
          </a:endParaRPr>
        </a:p>
      </dgm:t>
    </dgm:pt>
    <dgm:pt modelId="{B1DAAA87-B0D2-43F4-ABDB-E51705503088}" type="parTrans" cxnId="{91D630F5-42BA-4B2B-8441-B69B375E499F}">
      <dgm:prSet/>
      <dgm:spPr/>
      <dgm:t>
        <a:bodyPr/>
        <a:lstStyle/>
        <a:p>
          <a:endParaRPr lang="en-CA" sz="1600"/>
        </a:p>
      </dgm:t>
    </dgm:pt>
    <dgm:pt modelId="{5AED9829-BFD1-43A8-A179-3500F75CB67D}" type="sibTrans" cxnId="{91D630F5-42BA-4B2B-8441-B69B375E499F}">
      <dgm:prSet/>
      <dgm:spPr/>
      <dgm:t>
        <a:bodyPr/>
        <a:lstStyle/>
        <a:p>
          <a:endParaRPr lang="en-CA" sz="1600"/>
        </a:p>
      </dgm:t>
    </dgm:pt>
    <dgm:pt modelId="{FC4CCA2F-34D7-40F1-95C5-FD37FC904B92}">
      <dgm:prSet custT="1"/>
      <dgm:spPr/>
      <dgm:t>
        <a:bodyPr/>
        <a:lstStyle/>
        <a:p>
          <a:r>
            <a:rPr lang="en-CA" sz="2000" dirty="0">
              <a:latin typeface="Montserrat"/>
            </a:rPr>
            <a:t>Should an autonomous car stop, slow down or accelerate?</a:t>
          </a:r>
        </a:p>
      </dgm:t>
    </dgm:pt>
    <dgm:pt modelId="{86695DF3-83D8-4403-A08D-C4A64479B5C6}" type="parTrans" cxnId="{31A61161-B762-4991-AC35-1782D4279108}">
      <dgm:prSet/>
      <dgm:spPr/>
      <dgm:t>
        <a:bodyPr/>
        <a:lstStyle/>
        <a:p>
          <a:endParaRPr lang="en-CA" sz="1600"/>
        </a:p>
      </dgm:t>
    </dgm:pt>
    <dgm:pt modelId="{9131695E-D876-4E6F-8188-2118772BF2E0}" type="sibTrans" cxnId="{31A61161-B762-4991-AC35-1782D4279108}">
      <dgm:prSet/>
      <dgm:spPr/>
      <dgm:t>
        <a:bodyPr/>
        <a:lstStyle/>
        <a:p>
          <a:endParaRPr lang="en-CA" sz="1600"/>
        </a:p>
      </dgm:t>
    </dgm:pt>
    <dgm:pt modelId="{8FE5EDD1-1A8B-4251-AF1C-EA91BBCE9231}">
      <dgm:prSet custT="1"/>
      <dgm:spPr/>
      <dgm:t>
        <a:bodyPr/>
        <a:lstStyle/>
        <a:p>
          <a:r>
            <a:rPr lang="en-CA" sz="2800" b="1" dirty="0">
              <a:latin typeface="Montserrat"/>
            </a:rPr>
            <a:t>REGRESSION TASKS</a:t>
          </a:r>
          <a:endParaRPr lang="en-CA" sz="2800" dirty="0"/>
        </a:p>
      </dgm:t>
    </dgm:pt>
    <dgm:pt modelId="{26B655A7-A7F6-4A74-895C-BCA913568417}" type="parTrans" cxnId="{A0A477E0-9A78-45B6-A5BA-1EC65B324B7A}">
      <dgm:prSet/>
      <dgm:spPr/>
      <dgm:t>
        <a:bodyPr/>
        <a:lstStyle/>
        <a:p>
          <a:endParaRPr lang="en-US"/>
        </a:p>
      </dgm:t>
    </dgm:pt>
    <dgm:pt modelId="{CBEC7365-2114-44E2-A91E-42B8B765332F}" type="sibTrans" cxnId="{A0A477E0-9A78-45B6-A5BA-1EC65B324B7A}">
      <dgm:prSet/>
      <dgm:spPr/>
      <dgm:t>
        <a:bodyPr/>
        <a:lstStyle/>
        <a:p>
          <a:endParaRPr lang="en-US"/>
        </a:p>
      </dgm:t>
    </dgm:pt>
    <dgm:pt modelId="{B0A18942-54D6-4E66-9F8E-952AFDD67217}">
      <dgm:prSet custT="1"/>
      <dgm:spPr/>
      <dgm:t>
        <a:bodyPr/>
        <a:lstStyle/>
        <a:p>
          <a:r>
            <a:rPr lang="en-CA" sz="2000" kern="1200">
              <a:latin typeface="Montserrat"/>
              <a:ea typeface="+mn-ea"/>
              <a:cs typeface="+mn-cs"/>
            </a:rPr>
            <a:t>Revenue predictions based on previous years performance. </a:t>
          </a:r>
          <a:endParaRPr lang="en-CA" sz="2000" kern="1200" dirty="0">
            <a:latin typeface="Montserrat"/>
            <a:ea typeface="+mn-ea"/>
            <a:cs typeface="+mn-cs"/>
          </a:endParaRPr>
        </a:p>
      </dgm:t>
    </dgm:pt>
    <dgm:pt modelId="{AC5094B9-E468-4D1C-9906-AB5CB312EC4A}" type="parTrans" cxnId="{69FF8B25-C56D-41F1-9ADB-1ABAC2FB3898}">
      <dgm:prSet/>
      <dgm:spPr/>
      <dgm:t>
        <a:bodyPr/>
        <a:lstStyle/>
        <a:p>
          <a:endParaRPr lang="en-US"/>
        </a:p>
      </dgm:t>
    </dgm:pt>
    <dgm:pt modelId="{FD87A646-C02B-4960-8098-4536D0910228}" type="sibTrans" cxnId="{69FF8B25-C56D-41F1-9ADB-1ABAC2FB3898}">
      <dgm:prSet/>
      <dgm:spPr/>
      <dgm:t>
        <a:bodyPr/>
        <a:lstStyle/>
        <a:p>
          <a:endParaRPr lang="en-US"/>
        </a:p>
      </dgm:t>
    </dgm:pt>
    <dgm:pt modelId="{EC64C873-CDB6-4D31-8487-AC294C96C97C}" type="pres">
      <dgm:prSet presAssocID="{BB29CBEF-A880-4269-8B0C-E1C581E36279}" presName="linear" presStyleCnt="0">
        <dgm:presLayoutVars>
          <dgm:animLvl val="lvl"/>
          <dgm:resizeHandles val="exact"/>
        </dgm:presLayoutVars>
      </dgm:prSet>
      <dgm:spPr/>
    </dgm:pt>
    <dgm:pt modelId="{FE81388B-B1A8-4885-BD70-9213C999F80B}" type="pres">
      <dgm:prSet presAssocID="{8FE5EDD1-1A8B-4251-AF1C-EA91BBCE923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26D35CC-B67A-4E13-A701-AB8CCE547207}" type="pres">
      <dgm:prSet presAssocID="{8FE5EDD1-1A8B-4251-AF1C-EA91BBCE9231}" presName="childText" presStyleLbl="revTx" presStyleIdx="0" presStyleCnt="3">
        <dgm:presLayoutVars>
          <dgm:bulletEnabled val="1"/>
        </dgm:presLayoutVars>
      </dgm:prSet>
      <dgm:spPr/>
    </dgm:pt>
    <dgm:pt modelId="{3C4FD258-072A-4B6D-AE01-14C3C6CD1E12}" type="pres">
      <dgm:prSet presAssocID="{A5C4EB41-DDEB-4DB0-853C-01B9198685A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9F9BC3B-0739-40B5-BBEE-C5FF097CAC12}" type="pres">
      <dgm:prSet presAssocID="{A5C4EB41-DDEB-4DB0-853C-01B9198685A3}" presName="childText" presStyleLbl="revTx" presStyleIdx="1" presStyleCnt="3">
        <dgm:presLayoutVars>
          <dgm:bulletEnabled val="1"/>
        </dgm:presLayoutVars>
      </dgm:prSet>
      <dgm:spPr/>
    </dgm:pt>
    <dgm:pt modelId="{D5D6644B-84B8-424D-A959-CBE5DF3C3F95}" type="pres">
      <dgm:prSet presAssocID="{35C09FA7-6895-4898-A6C0-2764330A6F9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EB842A8-AF52-45A3-ADBF-DA0189210A44}" type="pres">
      <dgm:prSet presAssocID="{35C09FA7-6895-4898-A6C0-2764330A6F9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D9748205-86F8-4B02-8BF6-07A3F72377BE}" type="presOf" srcId="{372DF5A9-DBBC-4DB6-ABDE-003E51B0D048}" destId="{C9F9BC3B-0739-40B5-BBEE-C5FF097CAC12}" srcOrd="0" destOrd="0" presId="urn:microsoft.com/office/officeart/2005/8/layout/vList2"/>
    <dgm:cxn modelId="{69FF8B25-C56D-41F1-9ADB-1ABAC2FB3898}" srcId="{8FE5EDD1-1A8B-4251-AF1C-EA91BBCE9231}" destId="{B0A18942-54D6-4E66-9F8E-952AFDD67217}" srcOrd="0" destOrd="0" parTransId="{AC5094B9-E468-4D1C-9906-AB5CB312EC4A}" sibTransId="{FD87A646-C02B-4960-8098-4536D0910228}"/>
    <dgm:cxn modelId="{CA1F1526-812E-437B-A701-10355432BF2E}" type="presOf" srcId="{35C09FA7-6895-4898-A6C0-2764330A6F9F}" destId="{D5D6644B-84B8-424D-A959-CBE5DF3C3F95}" srcOrd="0" destOrd="0" presId="urn:microsoft.com/office/officeart/2005/8/layout/vList2"/>
    <dgm:cxn modelId="{9D1BFA35-BAA4-4B1F-BF13-3C5AAF24E053}" srcId="{BB29CBEF-A880-4269-8B0C-E1C581E36279}" destId="{A5C4EB41-DDEB-4DB0-853C-01B9198685A3}" srcOrd="1" destOrd="0" parTransId="{F3C0CE82-62B1-43D3-A004-3DF0408B0447}" sibTransId="{A247AD15-BA4F-49B6-AE59-F302BF12E9BA}"/>
    <dgm:cxn modelId="{31A61161-B762-4991-AC35-1782D4279108}" srcId="{35C09FA7-6895-4898-A6C0-2764330A6F9F}" destId="{FC4CCA2F-34D7-40F1-95C5-FD37FC904B92}" srcOrd="0" destOrd="0" parTransId="{86695DF3-83D8-4403-A08D-C4A64479B5C6}" sibTransId="{9131695E-D876-4E6F-8188-2118772BF2E0}"/>
    <dgm:cxn modelId="{63B2AD75-7BE5-4904-9DA8-9A60A3EFD338}" type="presOf" srcId="{A5C4EB41-DDEB-4DB0-853C-01B9198685A3}" destId="{3C4FD258-072A-4B6D-AE01-14C3C6CD1E12}" srcOrd="0" destOrd="0" presId="urn:microsoft.com/office/officeart/2005/8/layout/vList2"/>
    <dgm:cxn modelId="{8AB60685-FDB5-4008-BB70-1ADD778CD6B0}" srcId="{A5C4EB41-DDEB-4DB0-853C-01B9198685A3}" destId="{372DF5A9-DBBC-4DB6-ABDE-003E51B0D048}" srcOrd="0" destOrd="0" parTransId="{ECB7377A-AC03-4F7A-9720-BEFE8CE212AF}" sibTransId="{72BD10AE-6140-4FBE-AF3D-53387E90A9A0}"/>
    <dgm:cxn modelId="{6093F0AC-5050-488F-A963-BFE4A9D3F8BE}" type="presOf" srcId="{8FE5EDD1-1A8B-4251-AF1C-EA91BBCE9231}" destId="{FE81388B-B1A8-4885-BD70-9213C999F80B}" srcOrd="0" destOrd="0" presId="urn:microsoft.com/office/officeart/2005/8/layout/vList2"/>
    <dgm:cxn modelId="{B2CF76C5-794E-459E-A73A-F78F592EFD99}" type="presOf" srcId="{FC4CCA2F-34D7-40F1-95C5-FD37FC904B92}" destId="{EEB842A8-AF52-45A3-ADBF-DA0189210A44}" srcOrd="0" destOrd="0" presId="urn:microsoft.com/office/officeart/2005/8/layout/vList2"/>
    <dgm:cxn modelId="{A0A477E0-9A78-45B6-A5BA-1EC65B324B7A}" srcId="{BB29CBEF-A880-4269-8B0C-E1C581E36279}" destId="{8FE5EDD1-1A8B-4251-AF1C-EA91BBCE9231}" srcOrd="0" destOrd="0" parTransId="{26B655A7-A7F6-4A74-895C-BCA913568417}" sibTransId="{CBEC7365-2114-44E2-A91E-42B8B765332F}"/>
    <dgm:cxn modelId="{4FF4DEF3-E4C2-4624-AC88-45C85C18C122}" type="presOf" srcId="{BB29CBEF-A880-4269-8B0C-E1C581E36279}" destId="{EC64C873-CDB6-4D31-8487-AC294C96C97C}" srcOrd="0" destOrd="0" presId="urn:microsoft.com/office/officeart/2005/8/layout/vList2"/>
    <dgm:cxn modelId="{91D630F5-42BA-4B2B-8441-B69B375E499F}" srcId="{BB29CBEF-A880-4269-8B0C-E1C581E36279}" destId="{35C09FA7-6895-4898-A6C0-2764330A6F9F}" srcOrd="2" destOrd="0" parTransId="{B1DAAA87-B0D2-43F4-ABDB-E51705503088}" sibTransId="{5AED9829-BFD1-43A8-A179-3500F75CB67D}"/>
    <dgm:cxn modelId="{D2D8CBF6-F4A4-4D69-83D7-79CEC5C8FEB3}" type="presOf" srcId="{B0A18942-54D6-4E66-9F8E-952AFDD67217}" destId="{826D35CC-B67A-4E13-A701-AB8CCE547207}" srcOrd="0" destOrd="0" presId="urn:microsoft.com/office/officeart/2005/8/layout/vList2"/>
    <dgm:cxn modelId="{0742283C-D11E-4A8C-888F-728E5B85EBB9}" type="presParOf" srcId="{EC64C873-CDB6-4D31-8487-AC294C96C97C}" destId="{FE81388B-B1A8-4885-BD70-9213C999F80B}" srcOrd="0" destOrd="0" presId="urn:microsoft.com/office/officeart/2005/8/layout/vList2"/>
    <dgm:cxn modelId="{36BDBD3E-A79B-4469-9154-904418AF5F3A}" type="presParOf" srcId="{EC64C873-CDB6-4D31-8487-AC294C96C97C}" destId="{826D35CC-B67A-4E13-A701-AB8CCE547207}" srcOrd="1" destOrd="0" presId="urn:microsoft.com/office/officeart/2005/8/layout/vList2"/>
    <dgm:cxn modelId="{38080E2A-D916-40A1-B711-97A54A25956C}" type="presParOf" srcId="{EC64C873-CDB6-4D31-8487-AC294C96C97C}" destId="{3C4FD258-072A-4B6D-AE01-14C3C6CD1E12}" srcOrd="2" destOrd="0" presId="urn:microsoft.com/office/officeart/2005/8/layout/vList2"/>
    <dgm:cxn modelId="{E80170F6-58A3-4BF5-A5CD-1FF7226DFAB9}" type="presParOf" srcId="{EC64C873-CDB6-4D31-8487-AC294C96C97C}" destId="{C9F9BC3B-0739-40B5-BBEE-C5FF097CAC12}" srcOrd="3" destOrd="0" presId="urn:microsoft.com/office/officeart/2005/8/layout/vList2"/>
    <dgm:cxn modelId="{06AEA811-DAFB-4138-BF4C-60D4ED36C290}" type="presParOf" srcId="{EC64C873-CDB6-4D31-8487-AC294C96C97C}" destId="{D5D6644B-84B8-424D-A959-CBE5DF3C3F95}" srcOrd="4" destOrd="0" presId="urn:microsoft.com/office/officeart/2005/8/layout/vList2"/>
    <dgm:cxn modelId="{6DBE72F6-D6A6-49C8-8506-1FD2E5136BB1}" type="presParOf" srcId="{EC64C873-CDB6-4D31-8487-AC294C96C97C}" destId="{EEB842A8-AF52-45A3-ADBF-DA0189210A4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81388B-B1A8-4885-BD70-9213C999F80B}">
      <dsp:nvSpPr>
        <dsp:cNvPr id="0" name=""/>
        <dsp:cNvSpPr/>
      </dsp:nvSpPr>
      <dsp:spPr>
        <a:xfrm>
          <a:off x="0" y="4196"/>
          <a:ext cx="9695228" cy="675674"/>
        </a:xfrm>
        <a:prstGeom prst="roundRect">
          <a:avLst/>
        </a:prstGeom>
        <a:solidFill>
          <a:schemeClr val="accent4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b="1" kern="1200" dirty="0">
              <a:latin typeface="Montserrat"/>
            </a:rPr>
            <a:t>REGRESSION TASKS</a:t>
          </a:r>
          <a:endParaRPr lang="en-CA" sz="2800" kern="1200" dirty="0"/>
        </a:p>
      </dsp:txBody>
      <dsp:txXfrm>
        <a:off x="32984" y="37180"/>
        <a:ext cx="9629260" cy="609706"/>
      </dsp:txXfrm>
    </dsp:sp>
    <dsp:sp modelId="{826D35CC-B67A-4E13-A701-AB8CCE547207}">
      <dsp:nvSpPr>
        <dsp:cNvPr id="0" name=""/>
        <dsp:cNvSpPr/>
      </dsp:nvSpPr>
      <dsp:spPr>
        <a:xfrm>
          <a:off x="0" y="679871"/>
          <a:ext cx="9695228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7823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000" kern="1200">
              <a:latin typeface="Montserrat"/>
              <a:ea typeface="+mn-ea"/>
              <a:cs typeface="+mn-cs"/>
            </a:rPr>
            <a:t>Revenue predictions based on previous years performance. </a:t>
          </a:r>
          <a:endParaRPr lang="en-CA" sz="2000" kern="1200" dirty="0">
            <a:latin typeface="Montserrat"/>
            <a:ea typeface="+mn-ea"/>
            <a:cs typeface="+mn-cs"/>
          </a:endParaRPr>
        </a:p>
      </dsp:txBody>
      <dsp:txXfrm>
        <a:off x="0" y="679871"/>
        <a:ext cx="9695228" cy="579600"/>
      </dsp:txXfrm>
    </dsp:sp>
    <dsp:sp modelId="{3C4FD258-072A-4B6D-AE01-14C3C6CD1E12}">
      <dsp:nvSpPr>
        <dsp:cNvPr id="0" name=""/>
        <dsp:cNvSpPr/>
      </dsp:nvSpPr>
      <dsp:spPr>
        <a:xfrm>
          <a:off x="0" y="1259471"/>
          <a:ext cx="9695228" cy="675674"/>
        </a:xfrm>
        <a:prstGeom prst="roundRect">
          <a:avLst/>
        </a:prstGeom>
        <a:solidFill>
          <a:schemeClr val="accent4">
            <a:shade val="50000"/>
            <a:hueOff val="-396136"/>
            <a:satOff val="0"/>
            <a:lumOff val="322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b="1" kern="1200" dirty="0">
              <a:latin typeface="Montserrat"/>
            </a:rPr>
            <a:t>DISCRETE BINARY CLASSIFICATION </a:t>
          </a:r>
          <a:endParaRPr lang="en-CA" sz="2800" kern="1200" dirty="0"/>
        </a:p>
      </dsp:txBody>
      <dsp:txXfrm>
        <a:off x="32984" y="1292455"/>
        <a:ext cx="9629260" cy="609706"/>
      </dsp:txXfrm>
    </dsp:sp>
    <dsp:sp modelId="{C9F9BC3B-0739-40B5-BBEE-C5FF097CAC12}">
      <dsp:nvSpPr>
        <dsp:cNvPr id="0" name=""/>
        <dsp:cNvSpPr/>
      </dsp:nvSpPr>
      <dsp:spPr>
        <a:xfrm>
          <a:off x="0" y="1935146"/>
          <a:ext cx="9695228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7823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000" kern="1200" dirty="0">
              <a:latin typeface="Montserrat"/>
            </a:rPr>
            <a:t>Does this patient have a disease or not?</a:t>
          </a:r>
        </a:p>
      </dsp:txBody>
      <dsp:txXfrm>
        <a:off x="0" y="1935146"/>
        <a:ext cx="9695228" cy="579600"/>
      </dsp:txXfrm>
    </dsp:sp>
    <dsp:sp modelId="{D5D6644B-84B8-424D-A959-CBE5DF3C3F95}">
      <dsp:nvSpPr>
        <dsp:cNvPr id="0" name=""/>
        <dsp:cNvSpPr/>
      </dsp:nvSpPr>
      <dsp:spPr>
        <a:xfrm>
          <a:off x="0" y="2514746"/>
          <a:ext cx="9695228" cy="675674"/>
        </a:xfrm>
        <a:prstGeom prst="roundRect">
          <a:avLst/>
        </a:prstGeom>
        <a:solidFill>
          <a:schemeClr val="accent4">
            <a:shade val="50000"/>
            <a:hueOff val="-396136"/>
            <a:satOff val="0"/>
            <a:lumOff val="322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b="1" kern="1200">
              <a:latin typeface="Montserrat"/>
            </a:rPr>
            <a:t>DISCRETE MULTICLASS CLASSIFICATION</a:t>
          </a:r>
          <a:endParaRPr lang="en-CA" sz="2800" b="1" kern="1200" dirty="0">
            <a:latin typeface="Montserrat"/>
          </a:endParaRPr>
        </a:p>
      </dsp:txBody>
      <dsp:txXfrm>
        <a:off x="32984" y="2547730"/>
        <a:ext cx="9629260" cy="609706"/>
      </dsp:txXfrm>
    </dsp:sp>
    <dsp:sp modelId="{EEB842A8-AF52-45A3-ADBF-DA0189210A44}">
      <dsp:nvSpPr>
        <dsp:cNvPr id="0" name=""/>
        <dsp:cNvSpPr/>
      </dsp:nvSpPr>
      <dsp:spPr>
        <a:xfrm>
          <a:off x="0" y="3190421"/>
          <a:ext cx="9695228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7823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000" kern="1200" dirty="0">
              <a:latin typeface="Montserrat"/>
            </a:rPr>
            <a:t>Should an autonomous car stop, slow down or accelerate?</a:t>
          </a:r>
        </a:p>
      </dsp:txBody>
      <dsp:txXfrm>
        <a:off x="0" y="3190421"/>
        <a:ext cx="9695228" cy="579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77480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0CF9D4-6142-441F-9CC7-B111E5F3C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BD84C9-C47B-4688-9E12-08B97B78C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306C19-EDB8-45AC-A06D-1C6E7A468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420566-273E-44F3-9CE4-498C94861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6D2815-D915-46BB-8E74-27731C32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268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DE03E-921D-4B71-9894-652B786F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279575F-2318-430B-A3C7-280A00723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D7F357-B243-4712-AB7A-F0C6E60A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3082FC-CA95-4D75-B66C-561D51CC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50573C-42FA-4875-8D00-243C2A88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7358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5DC263-2243-4775-9DD9-3D4006A07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D7DE7F-6F3E-45F8-BCCB-1A39543D1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E95832-C46F-4E70-8D36-2D6C6305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B8BEBA-10F7-420F-850F-8C895A1E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5B1847-01D3-4BFB-9989-12EDDB18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836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AEDA6-8E64-4860-BD20-BF9F58091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1FD35-DB38-4881-8899-C4D24C54D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4A7DD-7582-4FDF-BDE9-D813EE69B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112CB-B773-47C4-8A5B-8BCD13EEE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D8543-0C1A-44D8-AF2F-73662C06A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73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C28B9-8755-45A3-B57E-80102AFB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15F04-49FC-4DF0-B9A3-ECDD02545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51E70-0D1C-4663-9A56-9C678517B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E7A67-7C7A-406F-AED1-1FA60257A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024C2-B8C2-470F-A918-517D1DD3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52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6CB0F-13CB-4F4D-92A5-8093BFD55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B41E4-5391-485D-9081-639632AC2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20603-342D-4D02-A6EA-400FDE3D2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E159C-CB66-49A2-A29C-1103460F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ABF9C-985B-4B39-BECA-069775D6D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57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2050C-258D-495A-AF47-4F25D4209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114C1-4A81-4397-BD15-A61C4D417F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9488C-CEDA-41F2-986E-FD21BA4E0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4FCF3-45BF-4F32-9AED-8E50D3E6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11266-ED54-44B7-8482-34B8C9C63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DBCD9-FA3C-4F5B-BFC1-49A816EC4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204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002C4-4E2F-4702-B02C-BB244E82B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2CB4E-5EC6-4341-A20B-FE41DED1E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795C79-0547-4E92-9A11-12E77E7DB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CA4C4D-13BD-4F7E-BF38-BC5ED4502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E9732F-6819-45E4-BB4C-41138FE42B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3D2252-B35B-4B92-A505-DB32792CE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523605-4142-4FE7-83B0-35337342C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A1CF69-88C6-4ACD-99B3-1E8B7AB5D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701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BFE60-CFC6-432C-BCA8-AB1C52349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55BE14-B49B-4A75-AAF9-8A21C3D6C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8E6795-0307-4394-96DC-7505D8EF2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34F04F-CD0E-4983-A512-2DEED58E7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361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0DA649-D5D8-43CC-A547-86C04D283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74BA6-DD8B-4C63-AD64-301BA72E9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A965D-7295-4DD0-8D90-AB64448AC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508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464E8-9120-4C41-B5FC-6B4CFA221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C9A8D-B930-4D03-8421-B8B29406E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F56D3-F161-4ED1-8620-9410AEF22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2EB7C-1B38-4155-A704-16AF69A1E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C21FB-1864-49CA-AC9F-1EAC4B5BA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5D9AA-75CA-4003-9614-0438506B9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9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785E31-5EE4-4031-8DAA-64044DE0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AB51F7-AD05-4812-9AEE-F0A7A18CE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39D8A6-338D-4A25-B834-B4A942E94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93547E-E0C5-4326-ADC3-C43A6781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67DB44-D3F4-429C-AB2C-E561CB26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8397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9F6EC-7080-463B-A1AC-1229A3E7E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065340-38A2-470B-BD5D-CB504873D3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2A733-F9BE-4118-8189-B50AC4170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06EDB-2CC4-4999-94F9-6F8C79824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D39B1-164C-4E84-A4C1-42472FB3D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315DA-9347-4388-A62F-3567D161F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660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8163C-2128-4C58-B2D7-D8C2ECC91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F0CE9A-B5AC-481C-A1A9-D00B6A0D6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841F7-4ED4-428E-B275-16DD1E54D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9BCC1-9102-47D5-AA28-AC67C70BE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6AEC7-9532-4111-9F18-A500CA228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478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438623-987D-43C9-9840-4DE8F9C6EA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A514D-8CC0-4353-9DC3-CA7DBE073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88FA3-3A37-4B41-B4F0-B69C0884A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0D789-7F9A-4107-A75B-2352ADB74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F3EB2-DB66-422C-B9BA-C4CD9836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1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80BB85-69F4-4080-A77B-EECE9C1B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01A13A-6D46-453F-BAB2-4BAD520A2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488E4D-D5CA-49EC-B38E-714DAC9C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8CB60D-9BAE-4973-973B-4C6853AB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C6DFA2-C663-4447-B1F9-BB6A38C3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1660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99C6E8-AF90-4703-A9FA-9A65E134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2C6401-88FE-47FD-A731-DD657AEEC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AD3D0E6-298D-4282-8913-20026FB74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5D25A3-27E5-4E98-8C5A-B2B0697A7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63F4A1-44B5-41E4-B96B-51C286B3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6F89BA-5274-4D7F-A22B-03488DE5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075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C0A037-7520-4515-B45B-E8BD71A1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742552-6925-46F5-A258-858B909F1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0D3C8B9-BC17-42B1-9536-626041E4B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9F04948-91DA-4B89-B095-A18DE466F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512104A-EB67-4275-8DE6-7CA0254DD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ECE6559-6BBF-4F82-812F-26DCBE157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C43346E-31FD-437F-8433-ED2A4FFA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9BB8E7B-DEEF-4F36-AC1E-1ADBCD81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6828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3D8A9B-DDEE-472D-98C8-342D02A2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891E0F-5CBA-4701-9802-49F747FD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DDB64FE-FE57-4FE5-A383-911D9E8B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480F91C-FC09-444F-8303-0A51AAC9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53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4DC091D-E20B-43AF-85A6-D06B098A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256F216-F3C5-4473-B251-72A6A8FB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10FE17-D12B-4940-A9BA-F5142885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544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B74CF-2BF5-499E-835A-8CD87C61F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A49E46-BCFA-4A8B-A9EC-843184808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73AFB1-BE5F-4F23-82EA-A9E2EDCFC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A59952-DF38-4E91-AC68-8C3C2211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2383BB-619B-4187-A5BC-042AE98C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22BE86-61A8-405E-B05C-9ED660BA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91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85C4CA-FD62-44D2-81B3-AB78C84E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64F94F9-A9E5-4C0A-BC98-D38C5AA9A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788FB35-2220-4ACE-970D-43F2556CC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CB7B7F-DA8E-4AED-B458-D0634CB1B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0F43AE8-ADD4-4B08-B8BC-39D66C3A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4F0B5B-F0B4-42E7-AEF3-F79F9477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741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3E1944-26C3-41F2-9AC9-82569296A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855009-06D1-457C-AA16-D256E4C89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319EE4-DC46-41D9-BA81-50318AE27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E9FA1-3201-4CFE-B59E-2CC3904A385B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15DEA4-AA2E-4600-8609-2131E0FB2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E62007-BA97-4721-9442-9F52017CE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005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72FC68-B79E-4F27-875A-BED694E41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B92F4-F0A1-491A-BAF7-399CCBDC4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DF89F-3661-448B-A4AE-0C62513876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DE89E-6964-4EC5-AA30-CEE41B040663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35F9-CC07-4538-BCA4-16A3FE5ED4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8CE8B-7131-413E-B33D-2537B3906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8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sagemaker/build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aws.amazon.com/sagemaker/latest/dg/ll_hyperparameters.html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544022" y="1633727"/>
            <a:ext cx="6397954" cy="3055424"/>
            <a:chOff x="544022" y="1501647"/>
            <a:chExt cx="6397954" cy="3055424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5EE88138-48BD-46AA-94F3-3B05DD703F63}"/>
                </a:ext>
              </a:extLst>
            </p:cNvPr>
            <p:cNvSpPr/>
            <p:nvPr/>
          </p:nvSpPr>
          <p:spPr>
            <a:xfrm>
              <a:off x="544022" y="1501647"/>
              <a:ext cx="6397954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ontserrat SemiBold" pitchFamily="2" charset="-52"/>
                  <a:ea typeface="Montserrat" charset="0"/>
                  <a:cs typeface="Montserrat" charset="0"/>
                </a:rPr>
                <a:t>OVERVIEW OF AWS SAGEMAKER BUILT-IN ALGORITHMS</a:t>
              </a:r>
            </a:p>
          </p:txBody>
        </p:sp>
        <p:cxnSp>
          <p:nvCxnSpPr>
            <p:cNvPr id="5" name="Прямая соединительная линия 4"/>
            <p:cNvCxnSpPr/>
            <p:nvPr/>
          </p:nvCxnSpPr>
          <p:spPr>
            <a:xfrm>
              <a:off x="696422" y="4557071"/>
              <a:ext cx="4505498" cy="0"/>
            </a:xfrm>
            <a:prstGeom prst="line">
              <a:avLst/>
            </a:prstGeom>
            <a:ln w="19050">
              <a:solidFill>
                <a:srgbClr val="F3962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5460ED-1B0D-4682-853E-EC6297E8C3D0}"/>
              </a:ext>
            </a:extLst>
          </p:cNvPr>
          <p:cNvSpPr/>
          <p:nvPr/>
        </p:nvSpPr>
        <p:spPr>
          <a:xfrm>
            <a:off x="696422" y="5109973"/>
            <a:ext cx="4066078" cy="2286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824B192-C5C9-4707-B2B0-059991822E69}"/>
              </a:ext>
            </a:extLst>
          </p:cNvPr>
          <p:cNvSpPr/>
          <p:nvPr/>
        </p:nvSpPr>
        <p:spPr>
          <a:xfrm>
            <a:off x="696421" y="5106977"/>
            <a:ext cx="1822491" cy="231596"/>
          </a:xfrm>
          <a:prstGeom prst="roundRect">
            <a:avLst/>
          </a:prstGeom>
          <a:solidFill>
            <a:srgbClr val="FF9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3C56CB-7A7A-4F0E-8A4A-6A162998B2D6}"/>
              </a:ext>
            </a:extLst>
          </p:cNvPr>
          <p:cNvSpPr txBox="1"/>
          <p:nvPr/>
        </p:nvSpPr>
        <p:spPr>
          <a:xfrm>
            <a:off x="620222" y="5410566"/>
            <a:ext cx="643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9F1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EASY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9F1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24877-C482-4F61-9BA7-69E9D02CC79C}"/>
              </a:ext>
            </a:extLst>
          </p:cNvPr>
          <p:cNvSpPr txBox="1"/>
          <p:nvPr/>
        </p:nvSpPr>
        <p:spPr>
          <a:xfrm>
            <a:off x="3611072" y="5410566"/>
            <a:ext cx="1238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9F1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ADVANCED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9F1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176D5DA7-D9D1-4C8C-97F2-D4E9CF8E1F7C}"/>
              </a:ext>
            </a:extLst>
          </p:cNvPr>
          <p:cNvSpPr/>
          <p:nvPr/>
        </p:nvSpPr>
        <p:spPr>
          <a:xfrm>
            <a:off x="2366512" y="5405061"/>
            <a:ext cx="304800" cy="228600"/>
          </a:xfrm>
          <a:prstGeom prst="triangle">
            <a:avLst/>
          </a:prstGeom>
          <a:solidFill>
            <a:srgbClr val="FF9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134924-7BC2-4DC7-8CF8-C38C80779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081" y="-1"/>
            <a:ext cx="507491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73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ABFFD35-2FD4-234B-94BE-7F06D6D67FB3}"/>
              </a:ext>
            </a:extLst>
          </p:cNvPr>
          <p:cNvSpPr txBox="1">
            <a:spLocks/>
          </p:cNvSpPr>
          <p:nvPr/>
        </p:nvSpPr>
        <p:spPr>
          <a:xfrm>
            <a:off x="456913" y="208958"/>
            <a:ext cx="8687770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ClrTx/>
              <a:defRPr sz="2800" b="1" kern="1200">
                <a:solidFill>
                  <a:srgbClr val="FF9900"/>
                </a:solidFill>
                <a:latin typeface="Montserrat" charset="0"/>
                <a:ea typeface="+mn-ea"/>
                <a:cs typeface="+mn-cs"/>
              </a:defRPr>
            </a:lvl1pPr>
          </a:lstStyle>
          <a:p>
            <a:r>
              <a:rPr lang="en-CA" dirty="0"/>
              <a:t>SAGEMAKER LINEAR LEARNER: INPUT/OUTPUT DATA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72D03E-1E58-064A-9D69-1EE05CE99CA5}"/>
              </a:ext>
            </a:extLst>
          </p:cNvPr>
          <p:cNvSpPr txBox="1">
            <a:spLocks/>
          </p:cNvSpPr>
          <p:nvPr/>
        </p:nvSpPr>
        <p:spPr>
          <a:xfrm>
            <a:off x="456913" y="1362619"/>
            <a:ext cx="8204487" cy="4131900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342900" indent="-342900"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1pPr>
            <a:lvl2pPr marL="800100" indent="-342900" defTabSz="91440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Montserrat" charset="0"/>
                <a:ea typeface="+mn-ea"/>
                <a:cs typeface="+mn-cs"/>
              </a:defRPr>
            </a:lvl2pPr>
            <a:lvl3pPr marL="9144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Amazon </a:t>
            </a:r>
            <a:r>
              <a:rPr lang="en-CA" dirty="0" err="1"/>
              <a:t>SageMaker</a:t>
            </a:r>
            <a:r>
              <a:rPr lang="en-CA" dirty="0"/>
              <a:t> linear learner supports the following input data types:</a:t>
            </a:r>
          </a:p>
          <a:p>
            <a:pPr lvl="1"/>
            <a:r>
              <a:rPr lang="en-CA" dirty="0" err="1"/>
              <a:t>RecordIO</a:t>
            </a:r>
            <a:r>
              <a:rPr lang="en-CA" dirty="0"/>
              <a:t>-wrapped </a:t>
            </a:r>
            <a:r>
              <a:rPr lang="en-CA" dirty="0" err="1"/>
              <a:t>protobuf</a:t>
            </a:r>
            <a:r>
              <a:rPr lang="en-CA" dirty="0"/>
              <a:t> (note: only Float32 tensors are supported) </a:t>
            </a:r>
          </a:p>
          <a:p>
            <a:pPr lvl="1"/>
            <a:r>
              <a:rPr lang="en-CA" dirty="0"/>
              <a:t>Text/CSV (note: First column assumed to be the target label) </a:t>
            </a:r>
          </a:p>
          <a:p>
            <a:pPr lvl="1"/>
            <a:r>
              <a:rPr lang="en-CA" dirty="0"/>
              <a:t>File or Pipe mode both supported</a:t>
            </a:r>
          </a:p>
          <a:p>
            <a:r>
              <a:rPr lang="en-CA" dirty="0"/>
              <a:t>For inference, linear learner algorithm supports the application/json, application/x-</a:t>
            </a:r>
            <a:r>
              <a:rPr lang="en-CA" dirty="0" err="1"/>
              <a:t>recordio</a:t>
            </a:r>
            <a:r>
              <a:rPr lang="en-CA" dirty="0"/>
              <a:t>-</a:t>
            </a:r>
            <a:r>
              <a:rPr lang="en-CA" dirty="0" err="1"/>
              <a:t>protobuf</a:t>
            </a:r>
            <a:r>
              <a:rPr lang="en-CA" dirty="0"/>
              <a:t>, and text/csv formats.</a:t>
            </a:r>
          </a:p>
          <a:p>
            <a:r>
              <a:rPr lang="en-CA" dirty="0"/>
              <a:t>For regression (</a:t>
            </a:r>
            <a:r>
              <a:rPr lang="en-CA" dirty="0" err="1"/>
              <a:t>predictor_type</a:t>
            </a:r>
            <a:r>
              <a:rPr lang="en-CA" dirty="0"/>
              <a:t>='regressor'), the score is the prediction produced by the model. </a:t>
            </a:r>
          </a:p>
          <a:p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8A9A6D-8A03-40E3-84E3-98F86BB0D2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621" y="1944066"/>
            <a:ext cx="3203126" cy="254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337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E30390B-DB0A-E648-8F52-B302E9D9EACD}"/>
              </a:ext>
            </a:extLst>
          </p:cNvPr>
          <p:cNvSpPr txBox="1">
            <a:spLocks/>
          </p:cNvSpPr>
          <p:nvPr/>
        </p:nvSpPr>
        <p:spPr>
          <a:xfrm>
            <a:off x="481630" y="1324910"/>
            <a:ext cx="6579570" cy="4351338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Linear Learner algorithm could be trained on:</a:t>
            </a: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CA" dirty="0">
                <a:latin typeface="Montserrat" charset="0"/>
              </a:rPr>
              <a:t>Single CPU and GPU instances</a:t>
            </a: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CA" dirty="0">
                <a:latin typeface="Montserrat" charset="0"/>
              </a:rPr>
              <a:t>Multi-Machine CPU and GPU instances</a:t>
            </a:r>
          </a:p>
          <a:p>
            <a:r>
              <a:rPr lang="en-CA" dirty="0"/>
              <a:t>During testing, multi-GPU computers are not necessary (add cost with no value). 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D08B00B-3334-7844-8486-AF41C41BEA90}"/>
              </a:ext>
            </a:extLst>
          </p:cNvPr>
          <p:cNvSpPr txBox="1">
            <a:spLocks/>
          </p:cNvSpPr>
          <p:nvPr/>
        </p:nvSpPr>
        <p:spPr>
          <a:xfrm>
            <a:off x="481628" y="122856"/>
            <a:ext cx="6477972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ClrTx/>
              <a:defRPr sz="2800" b="1" kern="1200">
                <a:solidFill>
                  <a:srgbClr val="FF9900"/>
                </a:solidFill>
                <a:latin typeface="Montserrat" charset="0"/>
                <a:ea typeface="+mn-ea"/>
                <a:cs typeface="+mn-cs"/>
              </a:defRPr>
            </a:lvl1pPr>
          </a:lstStyle>
          <a:p>
            <a:r>
              <a:rPr lang="en-CA" dirty="0"/>
              <a:t>SAGEMAKER LINEAR LEARNER: EC2 INSTANCE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3208BC-94CF-4266-B331-C27380BF7E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858" y="1324910"/>
            <a:ext cx="3780694" cy="456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813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497032" y="1208575"/>
            <a:ext cx="6319060" cy="1941025"/>
            <a:chOff x="497032" y="1076495"/>
            <a:chExt cx="6319060" cy="1941025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5EE88138-48BD-46AA-94F3-3B05DD703F63}"/>
                </a:ext>
              </a:extLst>
            </p:cNvPr>
            <p:cNvSpPr/>
            <p:nvPr/>
          </p:nvSpPr>
          <p:spPr>
            <a:xfrm>
              <a:off x="497032" y="1076495"/>
              <a:ext cx="6319060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ontserrat SemiBold" pitchFamily="2" charset="-52"/>
                  <a:ea typeface="Montserrat" charset="0"/>
                  <a:cs typeface="Montserrat" charset="0"/>
                </a:rPr>
                <a:t>LINEAR LEARNER MODEL TRAINING DEMO</a:t>
              </a:r>
            </a:p>
          </p:txBody>
        </p:sp>
        <p:cxnSp>
          <p:nvCxnSpPr>
            <p:cNvPr id="5" name="Прямая соединительная линия 4"/>
            <p:cNvCxnSpPr/>
            <p:nvPr/>
          </p:nvCxnSpPr>
          <p:spPr>
            <a:xfrm>
              <a:off x="544022" y="3017520"/>
              <a:ext cx="4505498" cy="0"/>
            </a:xfrm>
            <a:prstGeom prst="line">
              <a:avLst/>
            </a:prstGeom>
            <a:ln w="19050">
              <a:solidFill>
                <a:srgbClr val="F3962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5460ED-1B0D-4682-853E-EC6297E8C3D0}"/>
              </a:ext>
            </a:extLst>
          </p:cNvPr>
          <p:cNvSpPr/>
          <p:nvPr/>
        </p:nvSpPr>
        <p:spPr>
          <a:xfrm>
            <a:off x="620222" y="4173259"/>
            <a:ext cx="4066078" cy="2286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824B192-C5C9-4707-B2B0-059991822E69}"/>
              </a:ext>
            </a:extLst>
          </p:cNvPr>
          <p:cNvSpPr/>
          <p:nvPr/>
        </p:nvSpPr>
        <p:spPr>
          <a:xfrm>
            <a:off x="620221" y="4170263"/>
            <a:ext cx="2384235" cy="231596"/>
          </a:xfrm>
          <a:prstGeom prst="roundRect">
            <a:avLst/>
          </a:prstGeom>
          <a:solidFill>
            <a:srgbClr val="FF9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3C56CB-7A7A-4F0E-8A4A-6A162998B2D6}"/>
              </a:ext>
            </a:extLst>
          </p:cNvPr>
          <p:cNvSpPr txBox="1"/>
          <p:nvPr/>
        </p:nvSpPr>
        <p:spPr>
          <a:xfrm>
            <a:off x="544022" y="4473852"/>
            <a:ext cx="643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9F1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EASY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9F1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24877-C482-4F61-9BA7-69E9D02CC79C}"/>
              </a:ext>
            </a:extLst>
          </p:cNvPr>
          <p:cNvSpPr txBox="1"/>
          <p:nvPr/>
        </p:nvSpPr>
        <p:spPr>
          <a:xfrm>
            <a:off x="3534872" y="4473852"/>
            <a:ext cx="1238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9F1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ADVANCED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9F1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176D5DA7-D9D1-4C8C-97F2-D4E9CF8E1F7C}"/>
              </a:ext>
            </a:extLst>
          </p:cNvPr>
          <p:cNvSpPr/>
          <p:nvPr/>
        </p:nvSpPr>
        <p:spPr>
          <a:xfrm>
            <a:off x="2852056" y="4473852"/>
            <a:ext cx="304800" cy="228600"/>
          </a:xfrm>
          <a:prstGeom prst="triangle">
            <a:avLst/>
          </a:prstGeom>
          <a:solidFill>
            <a:srgbClr val="FF9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134924-7BC2-4DC7-8CF8-C38C80779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081" y="-1"/>
            <a:ext cx="507491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189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D08B00B-3334-7844-8486-AF41C41BEA90}"/>
              </a:ext>
            </a:extLst>
          </p:cNvPr>
          <p:cNvSpPr txBox="1">
            <a:spLocks/>
          </p:cNvSpPr>
          <p:nvPr/>
        </p:nvSpPr>
        <p:spPr>
          <a:xfrm>
            <a:off x="481628" y="122856"/>
            <a:ext cx="9779972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ClrTx/>
              <a:defRPr sz="2800" b="1" kern="1200">
                <a:solidFill>
                  <a:srgbClr val="FF9900"/>
                </a:solidFill>
                <a:latin typeface="Montserrat" charset="0"/>
                <a:ea typeface="+mn-ea"/>
                <a:cs typeface="+mn-cs"/>
              </a:defRPr>
            </a:lvl1pPr>
          </a:lstStyle>
          <a:p>
            <a:r>
              <a:rPr lang="en-CA" dirty="0"/>
              <a:t>LINEAR LEARNER MODEL TRAINING DEMO: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B914DC-F22A-4D0A-89F1-4C8F4A778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" y="1595486"/>
            <a:ext cx="11856720" cy="366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566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544021" y="1633727"/>
            <a:ext cx="6319060" cy="1515873"/>
            <a:chOff x="544021" y="1501647"/>
            <a:chExt cx="6319060" cy="1515873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5EE88138-48BD-46AA-94F3-3B05DD703F63}"/>
                </a:ext>
              </a:extLst>
            </p:cNvPr>
            <p:cNvSpPr/>
            <p:nvPr/>
          </p:nvSpPr>
          <p:spPr>
            <a:xfrm>
              <a:off x="544021" y="1501647"/>
              <a:ext cx="6319060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ontserrat SemiBold" pitchFamily="2" charset="-52"/>
                  <a:ea typeface="Montserrat" charset="0"/>
                  <a:cs typeface="Montserrat" charset="0"/>
                </a:rPr>
                <a:t>END-OF-DAY FINAL PROJECT</a:t>
              </a:r>
            </a:p>
          </p:txBody>
        </p:sp>
        <p:cxnSp>
          <p:nvCxnSpPr>
            <p:cNvPr id="5" name="Прямая соединительная линия 4"/>
            <p:cNvCxnSpPr/>
            <p:nvPr/>
          </p:nvCxnSpPr>
          <p:spPr>
            <a:xfrm>
              <a:off x="544022" y="3017520"/>
              <a:ext cx="4505498" cy="0"/>
            </a:xfrm>
            <a:prstGeom prst="line">
              <a:avLst/>
            </a:prstGeom>
            <a:ln w="19050">
              <a:solidFill>
                <a:srgbClr val="F3962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5460ED-1B0D-4682-853E-EC6297E8C3D0}"/>
              </a:ext>
            </a:extLst>
          </p:cNvPr>
          <p:cNvSpPr/>
          <p:nvPr/>
        </p:nvSpPr>
        <p:spPr>
          <a:xfrm>
            <a:off x="620222" y="4173259"/>
            <a:ext cx="4066078" cy="2286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824B192-C5C9-4707-B2B0-059991822E69}"/>
              </a:ext>
            </a:extLst>
          </p:cNvPr>
          <p:cNvSpPr/>
          <p:nvPr/>
        </p:nvSpPr>
        <p:spPr>
          <a:xfrm>
            <a:off x="620222" y="4170263"/>
            <a:ext cx="2131604" cy="228595"/>
          </a:xfrm>
          <a:prstGeom prst="roundRect">
            <a:avLst/>
          </a:prstGeom>
          <a:solidFill>
            <a:srgbClr val="FF9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3C56CB-7A7A-4F0E-8A4A-6A162998B2D6}"/>
              </a:ext>
            </a:extLst>
          </p:cNvPr>
          <p:cNvSpPr txBox="1"/>
          <p:nvPr/>
        </p:nvSpPr>
        <p:spPr>
          <a:xfrm>
            <a:off x="544022" y="4473852"/>
            <a:ext cx="643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9F1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EASY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9F1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24877-C482-4F61-9BA7-69E9D02CC79C}"/>
              </a:ext>
            </a:extLst>
          </p:cNvPr>
          <p:cNvSpPr txBox="1"/>
          <p:nvPr/>
        </p:nvSpPr>
        <p:spPr>
          <a:xfrm>
            <a:off x="3534872" y="4473852"/>
            <a:ext cx="1238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9F1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ADVANCED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9F1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176D5DA7-D9D1-4C8C-97F2-D4E9CF8E1F7C}"/>
              </a:ext>
            </a:extLst>
          </p:cNvPr>
          <p:cNvSpPr/>
          <p:nvPr/>
        </p:nvSpPr>
        <p:spPr>
          <a:xfrm>
            <a:off x="2599426" y="4473852"/>
            <a:ext cx="304800" cy="228600"/>
          </a:xfrm>
          <a:prstGeom prst="triangle">
            <a:avLst/>
          </a:prstGeom>
          <a:solidFill>
            <a:srgbClr val="FF9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134924-7BC2-4DC7-8CF8-C38C80779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081" y="-1"/>
            <a:ext cx="507491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193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3BDD0A5-2D80-438A-BAEB-9A97887B8967}"/>
              </a:ext>
            </a:extLst>
          </p:cNvPr>
          <p:cNvSpPr txBox="1">
            <a:spLocks/>
          </p:cNvSpPr>
          <p:nvPr/>
        </p:nvSpPr>
        <p:spPr>
          <a:xfrm>
            <a:off x="481628" y="278144"/>
            <a:ext cx="6477972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ClrTx/>
              <a:defRPr sz="2800" b="1" kern="1200">
                <a:solidFill>
                  <a:srgbClr val="FF9900"/>
                </a:solidFill>
                <a:latin typeface="Montserrat" charset="0"/>
                <a:ea typeface="+mn-ea"/>
                <a:cs typeface="+mn-cs"/>
              </a:defRPr>
            </a:lvl1pPr>
          </a:lstStyle>
          <a:p>
            <a:r>
              <a:rPr lang="en-CA" dirty="0"/>
              <a:t>PROJECT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3F3EF7-5E2D-4106-B988-4DA362D4C6D2}"/>
              </a:ext>
            </a:extLst>
          </p:cNvPr>
          <p:cNvSpPr txBox="1"/>
          <p:nvPr/>
        </p:nvSpPr>
        <p:spPr>
          <a:xfrm>
            <a:off x="481628" y="826572"/>
            <a:ext cx="11281196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indent="-285750"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charset="0"/>
                <a:ea typeface="+mn-ea"/>
                <a:cs typeface="+mn-cs"/>
              </a:defRPr>
            </a:lvl1pPr>
          </a:lstStyle>
          <a:p>
            <a:r>
              <a:rPr lang="en-US" dirty="0"/>
              <a:t>You have been hired as a consultant to a major Automotive Manufacturer and you have been tasked to develop a model to predict the impact of increasing the vehicle horsepower (HP) on fuel economy (Mileage Per Gallon (MPG)). You gathered the following dataset: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02A4A-8E36-4065-910C-471D00C15818}"/>
              </a:ext>
            </a:extLst>
          </p:cNvPr>
          <p:cNvSpPr txBox="1"/>
          <p:nvPr/>
        </p:nvSpPr>
        <p:spPr>
          <a:xfrm>
            <a:off x="1123590" y="2150011"/>
            <a:ext cx="10254651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285750" indent="-285750"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charset="0"/>
                <a:ea typeface="+mn-ea"/>
                <a:cs typeface="+mn-cs"/>
              </a:defRPr>
            </a:lvl1pPr>
          </a:lstStyle>
          <a:p>
            <a:pPr marL="342900" lvl="1" indent="-342900">
              <a:buFont typeface="Courier New" panose="02070309020205020404" pitchFamily="49" charset="0"/>
              <a:buChar char="o"/>
            </a:pPr>
            <a:r>
              <a:rPr lang="en-US" sz="2000" kern="1200" dirty="0">
                <a:solidFill>
                  <a:schemeClr val="tx1"/>
                </a:solidFill>
                <a:latin typeface="Montserrat" charset="0"/>
                <a:ea typeface="+mn-ea"/>
                <a:cs typeface="+mn-cs"/>
              </a:rPr>
              <a:t>Independent variable X: Vehicle Horsepower </a:t>
            </a:r>
          </a:p>
          <a:p>
            <a:pPr marL="342900" lvl="1" indent="-342900">
              <a:buFont typeface="Courier New" panose="02070309020205020404" pitchFamily="49" charset="0"/>
              <a:buChar char="o"/>
            </a:pPr>
            <a:r>
              <a:rPr lang="en-US" sz="2000" kern="1200" dirty="0">
                <a:solidFill>
                  <a:schemeClr val="tx1"/>
                </a:solidFill>
                <a:latin typeface="Montserrat" charset="0"/>
                <a:ea typeface="+mn-ea"/>
                <a:cs typeface="+mn-cs"/>
              </a:rPr>
              <a:t>Dependent variable Y: Mileage Per Gallon (MPG)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BC1E6F-F782-4D18-B990-A09B830FF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673" y="3061888"/>
            <a:ext cx="2718653" cy="351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508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3BDD0A5-2D80-438A-BAEB-9A97887B8967}"/>
              </a:ext>
            </a:extLst>
          </p:cNvPr>
          <p:cNvSpPr txBox="1">
            <a:spLocks/>
          </p:cNvSpPr>
          <p:nvPr/>
        </p:nvSpPr>
        <p:spPr>
          <a:xfrm>
            <a:off x="481628" y="278144"/>
            <a:ext cx="6477972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ClrTx/>
              <a:defRPr sz="2800" b="1" kern="1200">
                <a:solidFill>
                  <a:srgbClr val="FF9900"/>
                </a:solidFill>
                <a:latin typeface="Montserrat" charset="0"/>
                <a:ea typeface="+mn-ea"/>
                <a:cs typeface="+mn-cs"/>
              </a:defRPr>
            </a:lvl1pPr>
          </a:lstStyle>
          <a:p>
            <a:r>
              <a:rPr lang="en-CA" dirty="0"/>
              <a:t>PROJECT TASKS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3F3EF7-5E2D-4106-B988-4DA362D4C6D2}"/>
              </a:ext>
            </a:extLst>
          </p:cNvPr>
          <p:cNvSpPr txBox="1"/>
          <p:nvPr/>
        </p:nvSpPr>
        <p:spPr>
          <a:xfrm>
            <a:off x="481628" y="694492"/>
            <a:ext cx="11281196" cy="2862322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indent="-285750"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charset="0"/>
                <a:ea typeface="+mn-ea"/>
                <a:cs typeface="+mn-cs"/>
              </a:defRPr>
            </a:lvl1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Using AWS </a:t>
            </a:r>
            <a:r>
              <a:rPr lang="en-US" dirty="0" err="1"/>
              <a:t>SageMaker</a:t>
            </a:r>
            <a:r>
              <a:rPr lang="en-US" dirty="0"/>
              <a:t>, perform the following:</a:t>
            </a:r>
          </a:p>
          <a:p>
            <a:r>
              <a:rPr lang="en-US" dirty="0"/>
              <a:t>1. Load the “</a:t>
            </a:r>
            <a:r>
              <a:rPr lang="en-US" i="1" dirty="0"/>
              <a:t>FuelEconomy.csv</a:t>
            </a:r>
            <a:r>
              <a:rPr lang="en-US" dirty="0"/>
              <a:t>” dataset to S3</a:t>
            </a:r>
          </a:p>
          <a:p>
            <a:r>
              <a:rPr lang="en-US" dirty="0"/>
              <a:t>2. Split the data into 80% for training and 20% for testing </a:t>
            </a:r>
          </a:p>
          <a:p>
            <a:r>
              <a:rPr lang="en-US" dirty="0"/>
              <a:t>3. Train a linear learner regression model using </a:t>
            </a:r>
            <a:r>
              <a:rPr lang="en-US" dirty="0" err="1"/>
              <a:t>SageMaker</a:t>
            </a:r>
            <a:r>
              <a:rPr lang="en-US" dirty="0"/>
              <a:t> SDK</a:t>
            </a:r>
          </a:p>
          <a:p>
            <a:r>
              <a:rPr lang="en-US" dirty="0"/>
              <a:t>4. Deploy trained model as an endpoint</a:t>
            </a:r>
          </a:p>
          <a:p>
            <a:r>
              <a:rPr lang="en-US" dirty="0"/>
              <a:t>5. Assess trained model performance, what is R2?</a:t>
            </a:r>
          </a:p>
          <a:p>
            <a:r>
              <a:rPr lang="en-US" dirty="0"/>
              <a:t>6. Delete the endpoint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606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000B551-ABEE-DF45-850E-5F3C67BD536A}"/>
              </a:ext>
            </a:extLst>
          </p:cNvPr>
          <p:cNvSpPr txBox="1">
            <a:spLocks/>
          </p:cNvSpPr>
          <p:nvPr/>
        </p:nvSpPr>
        <p:spPr>
          <a:xfrm>
            <a:off x="252462" y="251456"/>
            <a:ext cx="8687770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defTabSz="914400" eaLnBrk="1" fontAlgn="auto" latinLnBrk="0" hangingPunct="1">
              <a:buClrTx/>
              <a:buSzTx/>
              <a:buFontTx/>
              <a:buNone/>
              <a:tabLst/>
              <a:defRPr kumimoji="0" sz="2800" b="1" kern="1200" spc="0" normalizeH="0" baseline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Montserrat" charset="0"/>
                <a:ea typeface="+mn-ea"/>
                <a:cs typeface="+mn-cs"/>
              </a:defRPr>
            </a:lvl1pPr>
          </a:lstStyle>
          <a:p>
            <a:r>
              <a:rPr lang="en-CA" dirty="0"/>
              <a:t>SAGEMAKER AVAILABLE ALGORITHMS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B4C6F37-CD44-4B01-9738-FD5A3574CB48}"/>
              </a:ext>
            </a:extLst>
          </p:cNvPr>
          <p:cNvSpPr/>
          <p:nvPr/>
        </p:nvSpPr>
        <p:spPr>
          <a:xfrm>
            <a:off x="414068" y="774676"/>
            <a:ext cx="2475781" cy="1897812"/>
          </a:xfrm>
          <a:prstGeom prst="roundRect">
            <a:avLst/>
          </a:prstGeom>
          <a:solidFill>
            <a:srgbClr val="FF9F1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u="sng" dirty="0"/>
              <a:t>CLASSIFICATION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Linear Learner</a:t>
            </a:r>
          </a:p>
          <a:p>
            <a:pPr algn="ctr"/>
            <a:r>
              <a:rPr lang="en-US" dirty="0"/>
              <a:t>XG-Boost</a:t>
            </a:r>
          </a:p>
          <a:p>
            <a:pPr algn="ctr"/>
            <a:r>
              <a:rPr lang="en-US" dirty="0"/>
              <a:t>K-Nearest Neighbors (KNN)</a:t>
            </a:r>
          </a:p>
          <a:p>
            <a:pPr algn="ctr"/>
            <a:r>
              <a:rPr lang="en-US" dirty="0"/>
              <a:t>Factorization Machines</a:t>
            </a:r>
          </a:p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2C987F6-F236-4280-B975-A5C6F07F20E1}"/>
              </a:ext>
            </a:extLst>
          </p:cNvPr>
          <p:cNvSpPr/>
          <p:nvPr/>
        </p:nvSpPr>
        <p:spPr>
          <a:xfrm>
            <a:off x="3347050" y="774676"/>
            <a:ext cx="2475781" cy="1897812"/>
          </a:xfrm>
          <a:prstGeom prst="roundRect">
            <a:avLst/>
          </a:prstGeom>
          <a:solidFill>
            <a:srgbClr val="FF9F1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u="sng" dirty="0"/>
              <a:t>REGRESSION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Linear Learner</a:t>
            </a:r>
          </a:p>
          <a:p>
            <a:pPr algn="ctr"/>
            <a:r>
              <a:rPr lang="en-US" dirty="0"/>
              <a:t>XG-Boost</a:t>
            </a:r>
          </a:p>
          <a:p>
            <a:pPr algn="ctr"/>
            <a:r>
              <a:rPr lang="en-US" dirty="0"/>
              <a:t>K-Nearest Neighbors (KNN)</a:t>
            </a:r>
          </a:p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C693B78-EF27-415F-A3A8-C4FCB4052559}"/>
              </a:ext>
            </a:extLst>
          </p:cNvPr>
          <p:cNvSpPr/>
          <p:nvPr/>
        </p:nvSpPr>
        <p:spPr>
          <a:xfrm>
            <a:off x="6360934" y="774676"/>
            <a:ext cx="2475781" cy="1897812"/>
          </a:xfrm>
          <a:prstGeom prst="roundRect">
            <a:avLst/>
          </a:prstGeom>
          <a:solidFill>
            <a:srgbClr val="FF9F1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u="sng" dirty="0"/>
              <a:t>COMPUTER VISION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Image Classification</a:t>
            </a:r>
          </a:p>
          <a:p>
            <a:pPr algn="ctr"/>
            <a:r>
              <a:rPr lang="en-US" dirty="0"/>
              <a:t>Object Detection </a:t>
            </a:r>
          </a:p>
          <a:p>
            <a:pPr algn="ctr"/>
            <a:r>
              <a:rPr lang="en-US" dirty="0"/>
              <a:t>Semantic Segmentation</a:t>
            </a:r>
          </a:p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EC1037B-6064-4D21-AB53-4FB5F27B4E33}"/>
              </a:ext>
            </a:extLst>
          </p:cNvPr>
          <p:cNvSpPr/>
          <p:nvPr/>
        </p:nvSpPr>
        <p:spPr>
          <a:xfrm>
            <a:off x="9259410" y="774676"/>
            <a:ext cx="2475781" cy="1897812"/>
          </a:xfrm>
          <a:prstGeom prst="roundRect">
            <a:avLst/>
          </a:prstGeom>
          <a:solidFill>
            <a:srgbClr val="FF9F1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u="sng" dirty="0"/>
              <a:t>DIMENSIONALITY REDUCTION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Principal Component Analysis (PCA)</a:t>
            </a:r>
          </a:p>
          <a:p>
            <a:pPr algn="ctr"/>
            <a:r>
              <a:rPr lang="en-US" dirty="0"/>
              <a:t>Object2Vec</a:t>
            </a:r>
          </a:p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206B59F-C90F-4DAE-9DF1-8805F97A5C86}"/>
              </a:ext>
            </a:extLst>
          </p:cNvPr>
          <p:cNvSpPr/>
          <p:nvPr/>
        </p:nvSpPr>
        <p:spPr>
          <a:xfrm>
            <a:off x="414067" y="2810510"/>
            <a:ext cx="2475781" cy="1897812"/>
          </a:xfrm>
          <a:prstGeom prst="roundRect">
            <a:avLst/>
          </a:prstGeom>
          <a:solidFill>
            <a:srgbClr val="FF9F1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u="sng" dirty="0"/>
              <a:t>TIME SERIES FORECASTING 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DeepAR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9445B02-D6C8-41C0-A5C7-17ACBD71DA37}"/>
              </a:ext>
            </a:extLst>
          </p:cNvPr>
          <p:cNvSpPr/>
          <p:nvPr/>
        </p:nvSpPr>
        <p:spPr>
          <a:xfrm>
            <a:off x="3347050" y="2810510"/>
            <a:ext cx="2475781" cy="1897812"/>
          </a:xfrm>
          <a:prstGeom prst="roundRect">
            <a:avLst/>
          </a:prstGeom>
          <a:solidFill>
            <a:srgbClr val="FF9F1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u="sng" dirty="0"/>
              <a:t>RECOMMENDATION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Factorization Machines</a:t>
            </a:r>
          </a:p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775E0A4-09F9-46B6-A04F-9A89AC543C7F}"/>
              </a:ext>
            </a:extLst>
          </p:cNvPr>
          <p:cNvSpPr/>
          <p:nvPr/>
        </p:nvSpPr>
        <p:spPr>
          <a:xfrm>
            <a:off x="6360934" y="2832076"/>
            <a:ext cx="2475781" cy="1897812"/>
          </a:xfrm>
          <a:prstGeom prst="roundRect">
            <a:avLst/>
          </a:prstGeom>
          <a:solidFill>
            <a:srgbClr val="FF9F1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u="sng" dirty="0"/>
              <a:t>TEXT AND TOPIC MODELING </a:t>
            </a:r>
            <a:endParaRPr lang="en-US" dirty="0"/>
          </a:p>
          <a:p>
            <a:pPr algn="ctr"/>
            <a:r>
              <a:rPr lang="en-US" dirty="0"/>
              <a:t>Blazing Text</a:t>
            </a:r>
          </a:p>
          <a:p>
            <a:pPr algn="ctr"/>
            <a:r>
              <a:rPr lang="en-US" dirty="0"/>
              <a:t>Neural Topic Modelling (NTM)</a:t>
            </a:r>
          </a:p>
          <a:p>
            <a:pPr algn="ctr"/>
            <a:r>
              <a:rPr lang="en-US" dirty="0"/>
              <a:t>Latent Dirichlet Allocation (LDA)</a:t>
            </a:r>
          </a:p>
          <a:p>
            <a:pPr algn="ctr"/>
            <a:r>
              <a:rPr lang="en-US" dirty="0"/>
              <a:t>Sequence2Sequence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82E36B7-B1C2-427E-9BB9-7ED609B17B33}"/>
              </a:ext>
            </a:extLst>
          </p:cNvPr>
          <p:cNvSpPr/>
          <p:nvPr/>
        </p:nvSpPr>
        <p:spPr>
          <a:xfrm>
            <a:off x="9293917" y="2832076"/>
            <a:ext cx="2475781" cy="1897812"/>
          </a:xfrm>
          <a:prstGeom prst="roundRect">
            <a:avLst/>
          </a:prstGeom>
          <a:solidFill>
            <a:srgbClr val="FF9F1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u="sng" dirty="0"/>
              <a:t>ANOMALY DETECTION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Random Cut Forest</a:t>
            </a:r>
          </a:p>
          <a:p>
            <a:pPr algn="ctr"/>
            <a:r>
              <a:rPr lang="en-US" dirty="0"/>
              <a:t>IP Insights</a:t>
            </a:r>
          </a:p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DC6EC7F-1DB5-4FB0-9BDD-AD6BE008C66C}"/>
              </a:ext>
            </a:extLst>
          </p:cNvPr>
          <p:cNvSpPr/>
          <p:nvPr/>
        </p:nvSpPr>
        <p:spPr>
          <a:xfrm>
            <a:off x="4858109" y="4846344"/>
            <a:ext cx="2475781" cy="1897812"/>
          </a:xfrm>
          <a:prstGeom prst="roundRect">
            <a:avLst/>
          </a:prstGeom>
          <a:solidFill>
            <a:srgbClr val="FF9F1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u="sng" dirty="0"/>
              <a:t>CLUSTERING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K-Means </a:t>
            </a:r>
          </a:p>
          <a:p>
            <a:pPr algn="ctr"/>
            <a:r>
              <a:rPr lang="en-US" dirty="0"/>
              <a:t>KNN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038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000B551-ABEE-DF45-850E-5F3C67BD536A}"/>
              </a:ext>
            </a:extLst>
          </p:cNvPr>
          <p:cNvSpPr txBox="1">
            <a:spLocks/>
          </p:cNvSpPr>
          <p:nvPr/>
        </p:nvSpPr>
        <p:spPr>
          <a:xfrm>
            <a:off x="252462" y="251456"/>
            <a:ext cx="8687770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defTabSz="914400" eaLnBrk="1" fontAlgn="auto" latinLnBrk="0" hangingPunct="1">
              <a:buClrTx/>
              <a:buSzTx/>
              <a:buFontTx/>
              <a:buNone/>
              <a:tabLst/>
              <a:defRPr kumimoji="0" sz="2800" b="1" kern="1200" spc="0" normalizeH="0" baseline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Montserrat" charset="0"/>
                <a:ea typeface="+mn-ea"/>
                <a:cs typeface="+mn-cs"/>
              </a:defRPr>
            </a:lvl1pPr>
          </a:lstStyle>
          <a:p>
            <a:r>
              <a:rPr lang="en-CA" dirty="0"/>
              <a:t>SAGEMAKER AVAILABLE ALGORITHMS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4815A5F-B577-124F-8F92-A948A61E3F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18463"/>
              </p:ext>
            </p:extLst>
          </p:nvPr>
        </p:nvGraphicFramePr>
        <p:xfrm>
          <a:off x="321226" y="833143"/>
          <a:ext cx="11344275" cy="5191713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335123">
                  <a:extLst>
                    <a:ext uri="{9D8B030D-6E8A-4147-A177-3AD203B41FA5}">
                      <a16:colId xmlns:a16="http://schemas.microsoft.com/office/drawing/2014/main" val="1875906548"/>
                    </a:ext>
                  </a:extLst>
                </a:gridCol>
                <a:gridCol w="9009152">
                  <a:extLst>
                    <a:ext uri="{9D8B030D-6E8A-4147-A177-3AD203B41FA5}">
                      <a16:colId xmlns:a16="http://schemas.microsoft.com/office/drawing/2014/main" val="1195969747"/>
                    </a:ext>
                  </a:extLst>
                </a:gridCol>
              </a:tblGrid>
              <a:tr h="431434"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effectLst/>
                        </a:rPr>
                        <a:t>BlazingText</a:t>
                      </a:r>
                      <a:r>
                        <a:rPr lang="en-US" sz="1200" b="1" dirty="0">
                          <a:effectLst/>
                        </a:rPr>
                        <a:t> Word2Vec</a:t>
                      </a:r>
                    </a:p>
                  </a:txBody>
                  <a:tcPr marL="21584" marR="21584" marT="21584" marB="21584" anchor="ctr"/>
                </a:tc>
                <a:tc>
                  <a:txBody>
                    <a:bodyPr/>
                    <a:lstStyle/>
                    <a:p>
                      <a:r>
                        <a:rPr lang="en-CA" sz="1200" dirty="0" err="1">
                          <a:effectLst/>
                        </a:rPr>
                        <a:t>BlazingText</a:t>
                      </a:r>
                      <a:r>
                        <a:rPr lang="en-CA" sz="1200" dirty="0">
                          <a:effectLst/>
                        </a:rPr>
                        <a:t> implementation of the Word2Vec algorithm for scaling and accelerating the generation of word embeddings from a large number of documents.</a:t>
                      </a:r>
                    </a:p>
                  </a:txBody>
                  <a:tcPr marL="21584" marR="21584" marT="21584" marB="21584" anchor="ctr"/>
                </a:tc>
                <a:extLst>
                  <a:ext uri="{0D108BD9-81ED-4DB2-BD59-A6C34878D82A}">
                    <a16:rowId xmlns:a16="http://schemas.microsoft.com/office/drawing/2014/main" val="1626934490"/>
                  </a:ext>
                </a:extLst>
              </a:tr>
              <a:tr h="380573"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effectLst/>
                        </a:rPr>
                        <a:t>DeepAR</a:t>
                      </a:r>
                      <a:endParaRPr lang="en-US" sz="1200" b="1" dirty="0">
                        <a:effectLst/>
                      </a:endParaRPr>
                    </a:p>
                  </a:txBody>
                  <a:tcPr marL="21584" marR="21584" marT="21584" marB="21584" anchor="ctr"/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effectLst/>
                        </a:rPr>
                        <a:t>An algorithm that generates accurate forecasts by learning patterns from many related time-series using recurrent neural networks (RNN).</a:t>
                      </a:r>
                    </a:p>
                  </a:txBody>
                  <a:tcPr marL="21584" marR="21584" marT="21584" marB="21584" anchor="ctr"/>
                </a:tc>
                <a:extLst>
                  <a:ext uri="{0D108BD9-81ED-4DB2-BD59-A6C34878D82A}">
                    <a16:rowId xmlns:a16="http://schemas.microsoft.com/office/drawing/2014/main" val="3013381317"/>
                  </a:ext>
                </a:extLst>
              </a:tr>
              <a:tr h="238489"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</a:rPr>
                        <a:t>Factorization Machines</a:t>
                      </a:r>
                    </a:p>
                  </a:txBody>
                  <a:tcPr marL="21584" marR="21584" marT="21584" marB="21584" anchor="ctr"/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effectLst/>
                        </a:rPr>
                        <a:t>A model with the ability to estimate all of the interactions between features even with a very small amount of data.</a:t>
                      </a:r>
                    </a:p>
                  </a:txBody>
                  <a:tcPr marL="21584" marR="21584" marT="21584" marB="21584" anchor="ctr"/>
                </a:tc>
                <a:extLst>
                  <a:ext uri="{0D108BD9-81ED-4DB2-BD59-A6C34878D82A}">
                    <a16:rowId xmlns:a16="http://schemas.microsoft.com/office/drawing/2014/main" val="3263364492"/>
                  </a:ext>
                </a:extLst>
              </a:tr>
              <a:tr h="291480"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</a:rPr>
                        <a:t>Gradient Boosted Trees (</a:t>
                      </a:r>
                      <a:r>
                        <a:rPr lang="en-US" sz="1200" b="1" dirty="0" err="1">
                          <a:effectLst/>
                        </a:rPr>
                        <a:t>XGBoost</a:t>
                      </a:r>
                      <a:r>
                        <a:rPr lang="en-US" sz="1200" b="1" dirty="0">
                          <a:effectLst/>
                        </a:rPr>
                        <a:t>)</a:t>
                      </a:r>
                    </a:p>
                  </a:txBody>
                  <a:tcPr marL="21584" marR="21584" marT="21584" marB="21584" anchor="ctr"/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effectLst/>
                        </a:rPr>
                        <a:t>Short for “Extreme Gradient Boosting”, XGBoost is an optimized distributed gradient boosting library.</a:t>
                      </a:r>
                    </a:p>
                  </a:txBody>
                  <a:tcPr marL="21584" marR="21584" marT="21584" marB="21584" anchor="ctr"/>
                </a:tc>
                <a:extLst>
                  <a:ext uri="{0D108BD9-81ED-4DB2-BD59-A6C34878D82A}">
                    <a16:rowId xmlns:a16="http://schemas.microsoft.com/office/drawing/2014/main" val="4247842224"/>
                  </a:ext>
                </a:extLst>
              </a:tr>
              <a:tr h="291480"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</a:rPr>
                        <a:t>Image Classification (</a:t>
                      </a:r>
                      <a:r>
                        <a:rPr lang="en-US" sz="1200" b="1" dirty="0" err="1">
                          <a:effectLst/>
                        </a:rPr>
                        <a:t>ResNet</a:t>
                      </a:r>
                      <a:r>
                        <a:rPr lang="en-US" sz="1200" b="1" dirty="0">
                          <a:effectLst/>
                        </a:rPr>
                        <a:t>)</a:t>
                      </a:r>
                    </a:p>
                  </a:txBody>
                  <a:tcPr marL="21584" marR="21584" marT="21584" marB="21584" anchor="ctr"/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effectLst/>
                        </a:rPr>
                        <a:t>A popular neural network for developing image classification systems.</a:t>
                      </a:r>
                    </a:p>
                  </a:txBody>
                  <a:tcPr marL="21584" marR="21584" marT="21584" marB="21584" anchor="ctr"/>
                </a:tc>
                <a:extLst>
                  <a:ext uri="{0D108BD9-81ED-4DB2-BD59-A6C34878D82A}">
                    <a16:rowId xmlns:a16="http://schemas.microsoft.com/office/drawing/2014/main" val="4131340600"/>
                  </a:ext>
                </a:extLst>
              </a:tr>
              <a:tr h="291480"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</a:rPr>
                        <a:t>IP Insights</a:t>
                      </a:r>
                    </a:p>
                  </a:txBody>
                  <a:tcPr marL="21584" marR="21584" marT="21584" marB="21584" anchor="ctr"/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effectLst/>
                        </a:rPr>
                        <a:t>An algorithm to detect malicious users or learn to usage patterns of IP addresses.</a:t>
                      </a:r>
                    </a:p>
                  </a:txBody>
                  <a:tcPr marL="21584" marR="21584" marT="21584" marB="21584" anchor="ctr"/>
                </a:tc>
                <a:extLst>
                  <a:ext uri="{0D108BD9-81ED-4DB2-BD59-A6C34878D82A}">
                    <a16:rowId xmlns:a16="http://schemas.microsoft.com/office/drawing/2014/main" val="4159827850"/>
                  </a:ext>
                </a:extLst>
              </a:tr>
              <a:tr h="238489"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</a:rPr>
                        <a:t>K-Means Clustering</a:t>
                      </a:r>
                    </a:p>
                  </a:txBody>
                  <a:tcPr marL="21584" marR="21584" marT="21584" marB="21584" anchor="ctr"/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effectLst/>
                        </a:rPr>
                        <a:t>One of the simplest ML algorithms. It’s used to find groups within unlabeled data.</a:t>
                      </a:r>
                    </a:p>
                  </a:txBody>
                  <a:tcPr marL="21584" marR="21584" marT="21584" marB="21584" anchor="ctr"/>
                </a:tc>
                <a:extLst>
                  <a:ext uri="{0D108BD9-81ED-4DB2-BD59-A6C34878D82A}">
                    <a16:rowId xmlns:a16="http://schemas.microsoft.com/office/drawing/2014/main" val="169128648"/>
                  </a:ext>
                </a:extLst>
              </a:tr>
              <a:tr h="238489"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</a:rPr>
                        <a:t>K-Nearest Neighbor (k-NN)</a:t>
                      </a:r>
                    </a:p>
                  </a:txBody>
                  <a:tcPr marL="21584" marR="21584" marT="21584" marB="21584" anchor="ctr"/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effectLst/>
                        </a:rPr>
                        <a:t>An index based algorithm to address classification and regression based problems.</a:t>
                      </a:r>
                    </a:p>
                  </a:txBody>
                  <a:tcPr marL="21584" marR="21584" marT="21584" marB="21584" anchor="ctr"/>
                </a:tc>
                <a:extLst>
                  <a:ext uri="{0D108BD9-81ED-4DB2-BD59-A6C34878D82A}">
                    <a16:rowId xmlns:a16="http://schemas.microsoft.com/office/drawing/2014/main" val="2390143691"/>
                  </a:ext>
                </a:extLst>
              </a:tr>
              <a:tr h="238489"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</a:rPr>
                        <a:t>Latent Dirichlet Allocation (LDA)</a:t>
                      </a:r>
                    </a:p>
                  </a:txBody>
                  <a:tcPr marL="21584" marR="21584" marT="21584" marB="21584"/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effectLst/>
                        </a:rPr>
                        <a:t>A model that is well suited to automatically discovering the main topics present in a set of text files.</a:t>
                      </a:r>
                    </a:p>
                  </a:txBody>
                  <a:tcPr marL="21584" marR="21584" marT="21584" marB="21584" anchor="ctr"/>
                </a:tc>
                <a:extLst>
                  <a:ext uri="{0D108BD9-81ED-4DB2-BD59-A6C34878D82A}">
                    <a16:rowId xmlns:a16="http://schemas.microsoft.com/office/drawing/2014/main" val="48081781"/>
                  </a:ext>
                </a:extLst>
              </a:tr>
              <a:tr h="291480"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</a:rPr>
                        <a:t>Linear Learner (Classification)</a:t>
                      </a:r>
                    </a:p>
                  </a:txBody>
                  <a:tcPr marL="21584" marR="21584" marT="21584" marB="21584" anchor="ctr"/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effectLst/>
                        </a:rPr>
                        <a:t>Linear classification uses an object’s characteristics to identify the appropriate group that it belongs to.</a:t>
                      </a:r>
                    </a:p>
                  </a:txBody>
                  <a:tcPr marL="21584" marR="21584" marT="21584" marB="21584" anchor="ctr"/>
                </a:tc>
                <a:extLst>
                  <a:ext uri="{0D108BD9-81ED-4DB2-BD59-A6C34878D82A}">
                    <a16:rowId xmlns:a16="http://schemas.microsoft.com/office/drawing/2014/main" val="1750532936"/>
                  </a:ext>
                </a:extLst>
              </a:tr>
              <a:tr h="291480"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</a:rPr>
                        <a:t>Linear Learner (Regression)</a:t>
                      </a:r>
                    </a:p>
                  </a:txBody>
                  <a:tcPr marL="21584" marR="21584" marT="21584" marB="21584" anchor="ctr"/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effectLst/>
                        </a:rPr>
                        <a:t>Linear regression is used to predict the linear relationship between two variables.</a:t>
                      </a:r>
                    </a:p>
                  </a:txBody>
                  <a:tcPr marL="21584" marR="21584" marT="21584" marB="21584" anchor="ctr"/>
                </a:tc>
                <a:extLst>
                  <a:ext uri="{0D108BD9-81ED-4DB2-BD59-A6C34878D82A}">
                    <a16:rowId xmlns:a16="http://schemas.microsoft.com/office/drawing/2014/main" val="1142704154"/>
                  </a:ext>
                </a:extLst>
              </a:tr>
              <a:tr h="291480"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</a:rPr>
                        <a:t>Neural Topic Modelling (NTM)</a:t>
                      </a:r>
                    </a:p>
                  </a:txBody>
                  <a:tcPr marL="21584" marR="21584" marT="21584" marB="21584" anchor="ctr"/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effectLst/>
                        </a:rPr>
                        <a:t>A neural network based approach for learning topics from text and image datasets.</a:t>
                      </a:r>
                    </a:p>
                  </a:txBody>
                  <a:tcPr marL="21584" marR="21584" marT="21584" marB="21584" anchor="ctr"/>
                </a:tc>
                <a:extLst>
                  <a:ext uri="{0D108BD9-81ED-4DB2-BD59-A6C34878D82A}">
                    <a16:rowId xmlns:a16="http://schemas.microsoft.com/office/drawing/2014/main" val="2610210510"/>
                  </a:ext>
                </a:extLst>
              </a:tr>
              <a:tr h="238489"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</a:rPr>
                        <a:t>Object2Vec</a:t>
                      </a:r>
                    </a:p>
                  </a:txBody>
                  <a:tcPr marL="21584" marR="21584" marT="21584" marB="21584" anchor="ctr"/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effectLst/>
                        </a:rPr>
                        <a:t>A neural-embedding algorithm to compute nearest neighbors and to visualize natural clusters.</a:t>
                      </a:r>
                    </a:p>
                  </a:txBody>
                  <a:tcPr marL="21584" marR="21584" marT="21584" marB="21584" anchor="ctr"/>
                </a:tc>
                <a:extLst>
                  <a:ext uri="{0D108BD9-81ED-4DB2-BD59-A6C34878D82A}">
                    <a16:rowId xmlns:a16="http://schemas.microsoft.com/office/drawing/2014/main" val="1107166495"/>
                  </a:ext>
                </a:extLst>
              </a:tr>
              <a:tr h="238489"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</a:rPr>
                        <a:t>Object Detection</a:t>
                      </a:r>
                    </a:p>
                  </a:txBody>
                  <a:tcPr marL="21584" marR="21584" marT="21584" marB="21584" anchor="ctr"/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effectLst/>
                        </a:rPr>
                        <a:t>Detects, classifies, and places bounding boxes around multiple objects in an image.</a:t>
                      </a:r>
                    </a:p>
                  </a:txBody>
                  <a:tcPr marL="21584" marR="21584" marT="21584" marB="21584" anchor="ctr"/>
                </a:tc>
                <a:extLst>
                  <a:ext uri="{0D108BD9-81ED-4DB2-BD59-A6C34878D82A}">
                    <a16:rowId xmlns:a16="http://schemas.microsoft.com/office/drawing/2014/main" val="3274906675"/>
                  </a:ext>
                </a:extLst>
              </a:tr>
              <a:tr h="431434"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</a:rPr>
                        <a:t>Principal Component Analysis (PCA)</a:t>
                      </a:r>
                    </a:p>
                  </a:txBody>
                  <a:tcPr marL="21584" marR="21584" marT="21584" marB="21584" anchor="ctr"/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effectLst/>
                        </a:rPr>
                        <a:t>Often used in data pre-processing, this algorithm takes a table or matrix of many features and reduces it to a smaller number of representative features.</a:t>
                      </a:r>
                    </a:p>
                  </a:txBody>
                  <a:tcPr marL="21584" marR="21584" marT="21584" marB="21584" anchor="ctr"/>
                </a:tc>
                <a:extLst>
                  <a:ext uri="{0D108BD9-81ED-4DB2-BD59-A6C34878D82A}">
                    <a16:rowId xmlns:a16="http://schemas.microsoft.com/office/drawing/2014/main" val="1807821222"/>
                  </a:ext>
                </a:extLst>
              </a:tr>
              <a:tr h="238489"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</a:rPr>
                        <a:t>Random Cut Forest</a:t>
                      </a:r>
                    </a:p>
                  </a:txBody>
                  <a:tcPr marL="21584" marR="21584" marT="21584" marB="21584" anchor="ctr"/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effectLst/>
                        </a:rPr>
                        <a:t>An unsupervised machine learning algorithm for anomaly detection.</a:t>
                      </a:r>
                    </a:p>
                  </a:txBody>
                  <a:tcPr marL="21584" marR="21584" marT="21584" marB="21584" anchor="ctr"/>
                </a:tc>
                <a:extLst>
                  <a:ext uri="{0D108BD9-81ED-4DB2-BD59-A6C34878D82A}">
                    <a16:rowId xmlns:a16="http://schemas.microsoft.com/office/drawing/2014/main" val="4061649646"/>
                  </a:ext>
                </a:extLst>
              </a:tr>
              <a:tr h="291480"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</a:rPr>
                        <a:t>Semantic Segmentation</a:t>
                      </a:r>
                    </a:p>
                  </a:txBody>
                  <a:tcPr marL="21584" marR="21584" marT="21584" marB="21584" anchor="ctr"/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effectLst/>
                        </a:rPr>
                        <a:t>Partitions an image to identify places of interest by assigning a label to the individual pixels of the image.</a:t>
                      </a:r>
                    </a:p>
                  </a:txBody>
                  <a:tcPr marL="21584" marR="21584" marT="21584" marB="21584" anchor="ctr"/>
                </a:tc>
                <a:extLst>
                  <a:ext uri="{0D108BD9-81ED-4DB2-BD59-A6C34878D82A}">
                    <a16:rowId xmlns:a16="http://schemas.microsoft.com/office/drawing/2014/main" val="1513746502"/>
                  </a:ext>
                </a:extLst>
              </a:tr>
              <a:tr h="238489"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</a:rPr>
                        <a:t>Seqence2Sequence</a:t>
                      </a:r>
                    </a:p>
                  </a:txBody>
                  <a:tcPr marL="21584" marR="21584" marT="21584" marB="21584" anchor="ctr"/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effectLst/>
                        </a:rPr>
                        <a:t>A general-purpose encoder-decoder for text that is often used for machine translation, text summarization, etc.</a:t>
                      </a:r>
                    </a:p>
                  </a:txBody>
                  <a:tcPr marL="21584" marR="21584" marT="21584" marB="21584" anchor="ctr"/>
                </a:tc>
                <a:extLst>
                  <a:ext uri="{0D108BD9-81ED-4DB2-BD59-A6C34878D82A}">
                    <a16:rowId xmlns:a16="http://schemas.microsoft.com/office/drawing/2014/main" val="3687534398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DD508780-ADBB-4B0C-9F8F-15D8D24F5B84}"/>
              </a:ext>
            </a:extLst>
          </p:cNvPr>
          <p:cNvSpPr/>
          <p:nvPr/>
        </p:nvSpPr>
        <p:spPr>
          <a:xfrm>
            <a:off x="2680265" y="6237212"/>
            <a:ext cx="5019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Source: https://aws.amazon.com/sagemaker/build/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544022" y="1633727"/>
            <a:ext cx="5450378" cy="1515873"/>
            <a:chOff x="544022" y="1501647"/>
            <a:chExt cx="5450378" cy="1515873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5EE88138-48BD-46AA-94F3-3B05DD703F63}"/>
                </a:ext>
              </a:extLst>
            </p:cNvPr>
            <p:cNvSpPr/>
            <p:nvPr/>
          </p:nvSpPr>
          <p:spPr>
            <a:xfrm>
              <a:off x="544022" y="1501647"/>
              <a:ext cx="5450378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ontserrat SemiBold" pitchFamily="2" charset="-52"/>
                  <a:ea typeface="Montserrat" charset="0"/>
                  <a:cs typeface="Montserrat" charset="0"/>
                </a:rPr>
                <a:t>LINEAR LEARNER IN SAGEMAKER</a:t>
              </a:r>
            </a:p>
          </p:txBody>
        </p:sp>
        <p:cxnSp>
          <p:nvCxnSpPr>
            <p:cNvPr id="5" name="Прямая соединительная линия 4"/>
            <p:cNvCxnSpPr/>
            <p:nvPr/>
          </p:nvCxnSpPr>
          <p:spPr>
            <a:xfrm>
              <a:off x="544022" y="3017520"/>
              <a:ext cx="4505498" cy="0"/>
            </a:xfrm>
            <a:prstGeom prst="line">
              <a:avLst/>
            </a:prstGeom>
            <a:ln w="19050">
              <a:solidFill>
                <a:srgbClr val="F3962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5460ED-1B0D-4682-853E-EC6297E8C3D0}"/>
              </a:ext>
            </a:extLst>
          </p:cNvPr>
          <p:cNvSpPr/>
          <p:nvPr/>
        </p:nvSpPr>
        <p:spPr>
          <a:xfrm>
            <a:off x="620222" y="4173259"/>
            <a:ext cx="4066078" cy="2286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824B192-C5C9-4707-B2B0-059991822E69}"/>
              </a:ext>
            </a:extLst>
          </p:cNvPr>
          <p:cNvSpPr/>
          <p:nvPr/>
        </p:nvSpPr>
        <p:spPr>
          <a:xfrm>
            <a:off x="620222" y="4170263"/>
            <a:ext cx="1222548" cy="228600"/>
          </a:xfrm>
          <a:prstGeom prst="roundRect">
            <a:avLst/>
          </a:prstGeom>
          <a:solidFill>
            <a:srgbClr val="FF9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3C56CB-7A7A-4F0E-8A4A-6A162998B2D6}"/>
              </a:ext>
            </a:extLst>
          </p:cNvPr>
          <p:cNvSpPr txBox="1"/>
          <p:nvPr/>
        </p:nvSpPr>
        <p:spPr>
          <a:xfrm>
            <a:off x="544022" y="4473852"/>
            <a:ext cx="643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9F1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EASY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9F1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24877-C482-4F61-9BA7-69E9D02CC79C}"/>
              </a:ext>
            </a:extLst>
          </p:cNvPr>
          <p:cNvSpPr txBox="1"/>
          <p:nvPr/>
        </p:nvSpPr>
        <p:spPr>
          <a:xfrm>
            <a:off x="3534872" y="4473852"/>
            <a:ext cx="1238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9F1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ADVANCED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9F1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176D5DA7-D9D1-4C8C-97F2-D4E9CF8E1F7C}"/>
              </a:ext>
            </a:extLst>
          </p:cNvPr>
          <p:cNvSpPr/>
          <p:nvPr/>
        </p:nvSpPr>
        <p:spPr>
          <a:xfrm>
            <a:off x="1690370" y="4473852"/>
            <a:ext cx="304800" cy="228600"/>
          </a:xfrm>
          <a:prstGeom prst="triangle">
            <a:avLst/>
          </a:prstGeom>
          <a:solidFill>
            <a:srgbClr val="FF9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134924-7BC2-4DC7-8CF8-C38C80779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081" y="-1"/>
            <a:ext cx="507491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259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477982" y="241951"/>
            <a:ext cx="135428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</a:pPr>
            <a:r>
              <a:rPr lang="en-US" sz="2800" b="1" kern="1200" dirty="0">
                <a:solidFill>
                  <a:srgbClr val="FF9900"/>
                </a:solidFill>
                <a:latin typeface="Montserrat" charset="0"/>
                <a:ea typeface="+mn-ea"/>
                <a:cs typeface="+mn-cs"/>
              </a:rPr>
              <a:t>SIMPLE LINEAR REGRESSION 101: </a:t>
            </a:r>
            <a:r>
              <a:rPr lang="en-CA" sz="2800" b="1" kern="1200" dirty="0">
                <a:solidFill>
                  <a:srgbClr val="FF9900"/>
                </a:solidFill>
                <a:latin typeface="Montserrat" charset="0"/>
                <a:ea typeface="+mn-ea"/>
                <a:cs typeface="+mn-cs"/>
              </a:rPr>
              <a:t>SOME MATH!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0070" y="779628"/>
            <a:ext cx="1170192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In simple linear regression, we predict the value of one variable Y based on another variable X.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X is called the independent variable and Y is called the dependant variable.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Goal is to obtain a relationship (model) between outside air temperature and ice cream sales revenue</a:t>
            </a:r>
          </a:p>
        </p:txBody>
      </p:sp>
      <p:sp>
        <p:nvSpPr>
          <p:cNvPr id="63" name="Content Placeholder 2"/>
          <p:cNvSpPr txBox="1">
            <a:spLocks/>
          </p:cNvSpPr>
          <p:nvPr/>
        </p:nvSpPr>
        <p:spPr>
          <a:xfrm>
            <a:off x="1871365" y="1942424"/>
            <a:ext cx="8534400" cy="3025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6910368" y="3255184"/>
                <a:ext cx="286116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CA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CA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CA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CA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368" y="3255184"/>
                <a:ext cx="2861168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/>
          <p:nvPr/>
        </p:nvCxnSpPr>
        <p:spPr>
          <a:xfrm flipV="1">
            <a:off x="2080349" y="5848269"/>
            <a:ext cx="3907020" cy="2507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2056915" y="2934430"/>
            <a:ext cx="54092" cy="29619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2784753" y="4659327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Oval 67"/>
          <p:cNvSpPr/>
          <p:nvPr/>
        </p:nvSpPr>
        <p:spPr>
          <a:xfrm>
            <a:off x="3266445" y="4356328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Oval 68"/>
          <p:cNvSpPr/>
          <p:nvPr/>
        </p:nvSpPr>
        <p:spPr>
          <a:xfrm>
            <a:off x="3527378" y="4736709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Oval 69"/>
          <p:cNvSpPr/>
          <p:nvPr/>
        </p:nvSpPr>
        <p:spPr>
          <a:xfrm>
            <a:off x="6415528" y="3217259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Oval 70"/>
          <p:cNvSpPr/>
          <p:nvPr/>
        </p:nvSpPr>
        <p:spPr>
          <a:xfrm>
            <a:off x="3957421" y="3810870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Oval 71"/>
          <p:cNvSpPr/>
          <p:nvPr/>
        </p:nvSpPr>
        <p:spPr>
          <a:xfrm>
            <a:off x="3957422" y="3324096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Oval 72"/>
          <p:cNvSpPr/>
          <p:nvPr/>
        </p:nvSpPr>
        <p:spPr>
          <a:xfrm>
            <a:off x="4697002" y="348233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Oval 73"/>
          <p:cNvSpPr/>
          <p:nvPr/>
        </p:nvSpPr>
        <p:spPr>
          <a:xfrm>
            <a:off x="4839101" y="3988536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Oval 74"/>
          <p:cNvSpPr/>
          <p:nvPr/>
        </p:nvSpPr>
        <p:spPr>
          <a:xfrm>
            <a:off x="5436579" y="2898417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Oval 75"/>
          <p:cNvSpPr/>
          <p:nvPr/>
        </p:nvSpPr>
        <p:spPr>
          <a:xfrm>
            <a:off x="4394905" y="4389377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Oval 76"/>
          <p:cNvSpPr/>
          <p:nvPr/>
        </p:nvSpPr>
        <p:spPr>
          <a:xfrm>
            <a:off x="5987369" y="2716087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Oval 77"/>
          <p:cNvSpPr/>
          <p:nvPr/>
        </p:nvSpPr>
        <p:spPr>
          <a:xfrm>
            <a:off x="5436580" y="348881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TextBox 78"/>
          <p:cNvSpPr txBox="1"/>
          <p:nvPr/>
        </p:nvSpPr>
        <p:spPr>
          <a:xfrm>
            <a:off x="2111007" y="6352542"/>
            <a:ext cx="3623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chemeClr val="tx1"/>
                </a:solidFill>
              </a:rPr>
              <a:t>TEMPERATURE (DegC)</a:t>
            </a:r>
          </a:p>
        </p:txBody>
      </p:sp>
      <p:sp>
        <p:nvSpPr>
          <p:cNvPr id="80" name="TextBox 79"/>
          <p:cNvSpPr txBox="1"/>
          <p:nvPr/>
        </p:nvSpPr>
        <p:spPr>
          <a:xfrm rot="16200000">
            <a:off x="269368" y="4125495"/>
            <a:ext cx="2050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chemeClr val="tx1"/>
                </a:solidFill>
              </a:rPr>
              <a:t>REVENUE($)</a:t>
            </a:r>
          </a:p>
        </p:txBody>
      </p:sp>
      <p:cxnSp>
        <p:nvCxnSpPr>
          <p:cNvPr id="81" name="Straight Connector 80"/>
          <p:cNvCxnSpPr/>
          <p:nvPr/>
        </p:nvCxnSpPr>
        <p:spPr>
          <a:xfrm flipH="1">
            <a:off x="2131802" y="2866146"/>
            <a:ext cx="4481472" cy="246646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/>
          <p:nvPr/>
        </p:nvCxnSpPr>
        <p:spPr>
          <a:xfrm rot="5400000" flipH="1" flipV="1">
            <a:off x="6095650" y="4065759"/>
            <a:ext cx="1216903" cy="868401"/>
          </a:xfrm>
          <a:prstGeom prst="curvedConnector3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127055" y="5076010"/>
            <a:ext cx="2558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b="1" dirty="0">
                <a:solidFill>
                  <a:srgbClr val="FF9900"/>
                </a:solidFill>
              </a:rPr>
              <a:t>DEPENDANT VARIABLE</a:t>
            </a:r>
          </a:p>
          <a:p>
            <a:pPr algn="ctr"/>
            <a:r>
              <a:rPr lang="en-CA" sz="1600" b="1" dirty="0">
                <a:solidFill>
                  <a:srgbClr val="FF9900"/>
                </a:solidFill>
              </a:rPr>
              <a:t>REVENUE ($)</a:t>
            </a:r>
          </a:p>
        </p:txBody>
      </p:sp>
      <p:cxnSp>
        <p:nvCxnSpPr>
          <p:cNvPr id="84" name="Curved Connector 83"/>
          <p:cNvCxnSpPr/>
          <p:nvPr/>
        </p:nvCxnSpPr>
        <p:spPr>
          <a:xfrm rot="5400000" flipH="1" flipV="1">
            <a:off x="8485983" y="3955177"/>
            <a:ext cx="1216903" cy="868401"/>
          </a:xfrm>
          <a:prstGeom prst="curvedConnector3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658836" y="5105820"/>
            <a:ext cx="27526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>
                <a:solidFill>
                  <a:srgbClr val="FF9900"/>
                </a:solidFill>
              </a:rPr>
              <a:t>INDEPENDENT VARIABLE</a:t>
            </a:r>
          </a:p>
          <a:p>
            <a:r>
              <a:rPr lang="en-CA" sz="1600" b="1" dirty="0">
                <a:solidFill>
                  <a:srgbClr val="FF9900"/>
                </a:solidFill>
              </a:rPr>
              <a:t>TEMPERATURE (DegC)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7738765" y="3255183"/>
            <a:ext cx="465941" cy="665551"/>
          </a:xfrm>
          <a:prstGeom prst="roundRect">
            <a:avLst/>
          </a:prstGeom>
          <a:noFill/>
          <a:ln w="57150">
            <a:solidFill>
              <a:srgbClr val="FF99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7" name="Rounded Rectangle 86"/>
          <p:cNvSpPr/>
          <p:nvPr/>
        </p:nvSpPr>
        <p:spPr>
          <a:xfrm>
            <a:off x="8562945" y="3255183"/>
            <a:ext cx="507757" cy="665551"/>
          </a:xfrm>
          <a:prstGeom prst="roundRect">
            <a:avLst/>
          </a:prstGeom>
          <a:noFill/>
          <a:ln w="57150">
            <a:solidFill>
              <a:srgbClr val="FF99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TextBox 87"/>
          <p:cNvSpPr txBox="1"/>
          <p:nvPr/>
        </p:nvSpPr>
        <p:spPr>
          <a:xfrm>
            <a:off x="1365894" y="4031789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rgbClr val="FF9900"/>
                </a:solidFill>
              </a:rPr>
              <a:t>$20 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498879" y="5876420"/>
            <a:ext cx="1561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rgbClr val="FF9900"/>
                </a:solidFill>
              </a:rPr>
              <a:t>+10 degC</a:t>
            </a:r>
          </a:p>
        </p:txBody>
      </p:sp>
      <p:cxnSp>
        <p:nvCxnSpPr>
          <p:cNvPr id="90" name="Straight Connector 89"/>
          <p:cNvCxnSpPr/>
          <p:nvPr/>
        </p:nvCxnSpPr>
        <p:spPr>
          <a:xfrm>
            <a:off x="3699388" y="4469306"/>
            <a:ext cx="0" cy="1378963"/>
          </a:xfrm>
          <a:prstGeom prst="line">
            <a:avLst/>
          </a:prstGeom>
          <a:ln w="5715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711629" y="3915469"/>
            <a:ext cx="0" cy="1932800"/>
          </a:xfrm>
          <a:prstGeom prst="line">
            <a:avLst/>
          </a:prstGeom>
          <a:ln w="5715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2111007" y="4484972"/>
            <a:ext cx="1626673" cy="33262"/>
          </a:xfrm>
          <a:prstGeom prst="line">
            <a:avLst/>
          </a:prstGeom>
          <a:ln w="5715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2111007" y="3949522"/>
            <a:ext cx="2596556" cy="43142"/>
          </a:xfrm>
          <a:prstGeom prst="line">
            <a:avLst/>
          </a:prstGeom>
          <a:ln w="5715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3699388" y="3919844"/>
            <a:ext cx="1012241" cy="549462"/>
          </a:xfrm>
          <a:prstGeom prst="straightConnector1">
            <a:avLst/>
          </a:prstGeom>
          <a:ln w="7620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cxnSpLocks/>
          </p:cNvCxnSpPr>
          <p:nvPr/>
        </p:nvCxnSpPr>
        <p:spPr>
          <a:xfrm flipV="1">
            <a:off x="3737680" y="5848269"/>
            <a:ext cx="969883" cy="19722"/>
          </a:xfrm>
          <a:prstGeom prst="straightConnector1">
            <a:avLst/>
          </a:prstGeom>
          <a:ln w="7620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2076417" y="3949522"/>
            <a:ext cx="0" cy="589914"/>
          </a:xfrm>
          <a:prstGeom prst="straightConnector1">
            <a:avLst/>
          </a:prstGeom>
          <a:ln w="7620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/>
          <p:nvPr/>
        </p:nvCxnSpPr>
        <p:spPr>
          <a:xfrm flipV="1">
            <a:off x="9034165" y="2465778"/>
            <a:ext cx="1274871" cy="773452"/>
          </a:xfrm>
          <a:prstGeom prst="curvedConnector3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urved Connector 97"/>
          <p:cNvCxnSpPr/>
          <p:nvPr/>
        </p:nvCxnSpPr>
        <p:spPr>
          <a:xfrm flipV="1">
            <a:off x="8043565" y="2398954"/>
            <a:ext cx="2029757" cy="820727"/>
          </a:xfrm>
          <a:prstGeom prst="curvedConnector3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0309036" y="2236423"/>
            <a:ext cx="17828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>
                <a:solidFill>
                  <a:srgbClr val="FF9900"/>
                </a:solidFill>
              </a:rPr>
              <a:t>MODEL! (GOAL)</a:t>
            </a:r>
          </a:p>
        </p:txBody>
      </p:sp>
    </p:spTree>
    <p:extLst>
      <p:ext uri="{BB962C8B-B14F-4D97-AF65-F5344CB8AC3E}">
        <p14:creationId xmlns:p14="http://schemas.microsoft.com/office/powerpoint/2010/main" val="245131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83" grpId="0"/>
      <p:bldP spid="85" grpId="0"/>
      <p:bldP spid="86" grpId="0" animBg="1"/>
      <p:bldP spid="87" grpId="0" animBg="1"/>
      <p:bldP spid="88" grpId="0"/>
      <p:bldP spid="89" grpId="0"/>
      <p:bldP spid="9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4DFB89D-B4FF-A840-8B94-AF71940E9CC6}"/>
              </a:ext>
            </a:extLst>
          </p:cNvPr>
          <p:cNvSpPr txBox="1">
            <a:spLocks/>
          </p:cNvSpPr>
          <p:nvPr/>
        </p:nvSpPr>
        <p:spPr>
          <a:xfrm>
            <a:off x="364043" y="326215"/>
            <a:ext cx="8687770" cy="994172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ClrTx/>
              <a:defRPr sz="2800" b="1" kern="1200">
                <a:solidFill>
                  <a:srgbClr val="FF9900"/>
                </a:solidFill>
                <a:latin typeface="Montserrat" charset="0"/>
                <a:ea typeface="+mn-ea"/>
                <a:cs typeface="+mn-cs"/>
              </a:defRPr>
            </a:lvl1pPr>
          </a:lstStyle>
          <a:p>
            <a:r>
              <a:rPr lang="en-CA" dirty="0"/>
              <a:t>SAGEMAKER LINEAR LEARNER: OVERVIEW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CAA0149-EC62-F34D-990E-D86B1F635E4D}"/>
              </a:ext>
            </a:extLst>
          </p:cNvPr>
          <p:cNvSpPr txBox="1">
            <a:spLocks/>
          </p:cNvSpPr>
          <p:nvPr/>
        </p:nvSpPr>
        <p:spPr>
          <a:xfrm>
            <a:off x="450079" y="990122"/>
            <a:ext cx="7140219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/>
              </a:rPr>
              <a:t>Linear Learner is a supervised learning algorithm that is used to fit a line to the training data.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/>
              </a:rPr>
              <a:t>It could be used for both classification and regression tasks as follows: 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en-CA" b="1" dirty="0">
                <a:latin typeface="Montserrat"/>
              </a:rPr>
              <a:t>Regression: </a:t>
            </a:r>
            <a:r>
              <a:rPr lang="en-CA" dirty="0">
                <a:latin typeface="Montserrat"/>
              </a:rPr>
              <a:t>output contains continuous numeric values 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en-CA" b="1" dirty="0">
                <a:latin typeface="Montserrat"/>
              </a:rPr>
              <a:t>Binary classification: </a:t>
            </a:r>
            <a:r>
              <a:rPr lang="en-CA" dirty="0">
                <a:latin typeface="Montserrat"/>
              </a:rPr>
              <a:t>output label must be either 0 or 1 (linear threshold function is used). 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en-CA" b="1" dirty="0">
                <a:latin typeface="Montserrat"/>
              </a:rPr>
              <a:t>Multiclass classification: </a:t>
            </a:r>
            <a:r>
              <a:rPr lang="en-CA" dirty="0">
                <a:latin typeface="Montserrat"/>
              </a:rPr>
              <a:t>output labels must be from 0 to </a:t>
            </a:r>
            <a:r>
              <a:rPr lang="en-CA" i="1" dirty="0" err="1">
                <a:latin typeface="Montserrat"/>
              </a:rPr>
              <a:t>num_classes</a:t>
            </a:r>
            <a:r>
              <a:rPr lang="en-CA" i="1" dirty="0">
                <a:latin typeface="Montserrat"/>
              </a:rPr>
              <a:t> - 1</a:t>
            </a:r>
            <a:r>
              <a:rPr lang="en-CA" dirty="0">
                <a:latin typeface="Montserrat"/>
              </a:rPr>
              <a:t>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/>
              </a:rPr>
              <a:t>The best model optimizes either of the following: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en-CA" b="1" dirty="0">
                <a:latin typeface="Montserrat"/>
              </a:rPr>
              <a:t>For regression: </a:t>
            </a:r>
            <a:r>
              <a:rPr lang="en-CA" dirty="0">
                <a:latin typeface="Montserrat"/>
              </a:rPr>
              <a:t>focus on Continuous metrics such as mean square error, root mean squared error, cross entropy loss, absolute error.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en-CA" b="1" dirty="0">
                <a:latin typeface="Montserrat"/>
              </a:rPr>
              <a:t>For classification: </a:t>
            </a:r>
            <a:r>
              <a:rPr lang="en-CA" dirty="0">
                <a:latin typeface="Montserrat"/>
              </a:rPr>
              <a:t>focus on discrete metrics such as F1 score, precision, recall, or accuracy.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4D4842-2A6F-4D4A-822D-AC00BE10FE5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66086" y="1203232"/>
            <a:ext cx="3732512" cy="244839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F63FFE4-3BE8-41A0-A69A-F9DF04AEB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3470" y="3651622"/>
            <a:ext cx="1739529" cy="299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416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89F4E85-3A37-344F-9108-DB79D872BAA1}"/>
              </a:ext>
            </a:extLst>
          </p:cNvPr>
          <p:cNvSpPr txBox="1">
            <a:spLocks/>
          </p:cNvSpPr>
          <p:nvPr/>
        </p:nvSpPr>
        <p:spPr>
          <a:xfrm>
            <a:off x="558513" y="315989"/>
            <a:ext cx="8687770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ClrTx/>
              <a:defRPr sz="2800" b="1" kern="1200">
                <a:solidFill>
                  <a:srgbClr val="FF9900"/>
                </a:solidFill>
                <a:latin typeface="Montserrat" charset="0"/>
                <a:ea typeface="+mn-ea"/>
                <a:cs typeface="+mn-cs"/>
              </a:defRPr>
            </a:lvl1pPr>
          </a:lstStyle>
          <a:p>
            <a:r>
              <a:rPr lang="en-CA" dirty="0"/>
              <a:t>SAGEMAKER LINEAR LEARNER: USE CASES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2E27D0-B0B5-A84F-B665-94A6ECEEB812}"/>
              </a:ext>
            </a:extLst>
          </p:cNvPr>
          <p:cNvSpPr txBox="1">
            <a:spLocks/>
          </p:cNvSpPr>
          <p:nvPr/>
        </p:nvSpPr>
        <p:spPr>
          <a:xfrm>
            <a:off x="983816" y="1458415"/>
            <a:ext cx="1065241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2400" dirty="0">
              <a:solidFill>
                <a:srgbClr val="002060"/>
              </a:solidFill>
              <a:latin typeface="Montserrat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163889464"/>
              </p:ext>
            </p:extLst>
          </p:nvPr>
        </p:nvGraphicFramePr>
        <p:xfrm>
          <a:off x="731472" y="1541889"/>
          <a:ext cx="9695228" cy="3774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283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915EC4-F8F0-F54F-B774-5E2FBF5E3069}"/>
              </a:ext>
            </a:extLst>
          </p:cNvPr>
          <p:cNvSpPr txBox="1">
            <a:spLocks/>
          </p:cNvSpPr>
          <p:nvPr/>
        </p:nvSpPr>
        <p:spPr>
          <a:xfrm>
            <a:off x="495299" y="843788"/>
            <a:ext cx="11201400" cy="5360442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342900" indent="-342900"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1pPr>
            <a:lvl2pPr marL="800100" indent="-342900" defTabSz="91440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Montserrat" charset="0"/>
                <a:ea typeface="+mn-ea"/>
                <a:cs typeface="+mn-cs"/>
              </a:defRPr>
            </a:lvl2pPr>
            <a:lvl3pPr marL="9144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/>
              <a:t>Preprocessing </a:t>
            </a:r>
          </a:p>
          <a:p>
            <a:r>
              <a:rPr lang="en-CA" b="0" dirty="0"/>
              <a:t>Normalization or feature scaling is offered by Linear Learner (which is great!)</a:t>
            </a:r>
          </a:p>
          <a:p>
            <a:r>
              <a:rPr lang="en-CA" b="0" dirty="0"/>
              <a:t>Feature scaling is a critical preprocessing step to ensure that the model does not become dominated by the weight of a single feature.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Training</a:t>
            </a:r>
            <a:r>
              <a:rPr lang="en-CA" b="0" dirty="0"/>
              <a:t> </a:t>
            </a:r>
          </a:p>
          <a:p>
            <a:r>
              <a:rPr lang="en-CA" b="0" dirty="0"/>
              <a:t>Linear Learner uses stochastic gradient descent to perform the training</a:t>
            </a:r>
          </a:p>
          <a:p>
            <a:r>
              <a:rPr lang="en-CA" b="0" dirty="0"/>
              <a:t>Select an appropriate optimization algorithm such as Adam, </a:t>
            </a:r>
            <a:r>
              <a:rPr lang="en-CA" b="0" dirty="0" err="1"/>
              <a:t>AdaGrad</a:t>
            </a:r>
            <a:r>
              <a:rPr lang="en-CA" b="0" dirty="0"/>
              <a:t>, and SGD</a:t>
            </a:r>
          </a:p>
          <a:p>
            <a:r>
              <a:rPr lang="en-CA" b="0" dirty="0"/>
              <a:t>Hyperparameters can be selected and tuned (Example: learning rate).</a:t>
            </a:r>
          </a:p>
          <a:p>
            <a:r>
              <a:rPr lang="en-CA" b="0" dirty="0"/>
              <a:t>Overcome model overfitting using L1, L2 regularization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Validation </a:t>
            </a:r>
          </a:p>
          <a:p>
            <a:r>
              <a:rPr lang="en-CA" b="0" dirty="0"/>
              <a:t>Trained models are evaluated against a validation dataset and best model is selected based on the following metrics:</a:t>
            </a:r>
          </a:p>
          <a:p>
            <a:pPr lvl="1"/>
            <a:r>
              <a:rPr lang="en-CA" dirty="0"/>
              <a:t>For regression: mean square error, root mean squared error, cross entropy loss, absolute error.</a:t>
            </a:r>
          </a:p>
          <a:p>
            <a:pPr lvl="1"/>
            <a:r>
              <a:rPr lang="en-CA" dirty="0"/>
              <a:t>For classification: F1 score, precision, recall, or accuracy. 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B54A25D-3DD4-1747-8EF8-09BDE9527EE6}"/>
              </a:ext>
            </a:extLst>
          </p:cNvPr>
          <p:cNvSpPr txBox="1">
            <a:spLocks/>
          </p:cNvSpPr>
          <p:nvPr/>
        </p:nvSpPr>
        <p:spPr>
          <a:xfrm>
            <a:off x="370118" y="262038"/>
            <a:ext cx="8687770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ClrTx/>
              <a:defRPr sz="2800" b="1" kern="1200">
                <a:solidFill>
                  <a:srgbClr val="FF9900"/>
                </a:solidFill>
                <a:latin typeface="Montserrat" charset="0"/>
                <a:ea typeface="+mn-ea"/>
                <a:cs typeface="+mn-cs"/>
              </a:defRPr>
            </a:lvl1pPr>
          </a:lstStyle>
          <a:p>
            <a:r>
              <a:rPr lang="en-CA" dirty="0"/>
              <a:t>SAGEMAKER LINEAR LEARNER: OVERVIEW</a:t>
            </a:r>
          </a:p>
        </p:txBody>
      </p:sp>
    </p:spTree>
    <p:extLst>
      <p:ext uri="{BB962C8B-B14F-4D97-AF65-F5344CB8AC3E}">
        <p14:creationId xmlns:p14="http://schemas.microsoft.com/office/powerpoint/2010/main" val="3394655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94DC799-DC92-DD43-AA06-EBCD933E23BA}"/>
              </a:ext>
            </a:extLst>
          </p:cNvPr>
          <p:cNvSpPr txBox="1">
            <a:spLocks/>
          </p:cNvSpPr>
          <p:nvPr/>
        </p:nvSpPr>
        <p:spPr>
          <a:xfrm>
            <a:off x="520700" y="1457488"/>
            <a:ext cx="8686800" cy="3170099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342900" indent="-342900"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1pPr>
            <a:lvl2pPr marL="800100" indent="-342900" defTabSz="91440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Montserrat" charset="0"/>
                <a:ea typeface="+mn-ea"/>
                <a:cs typeface="+mn-cs"/>
              </a:defRPr>
            </a:lvl2pPr>
            <a:lvl3pPr marL="9144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b="1" dirty="0" err="1"/>
              <a:t>Predictor_type</a:t>
            </a:r>
            <a:r>
              <a:rPr lang="en-CA" b="1" dirty="0"/>
              <a:t>: </a:t>
            </a:r>
            <a:r>
              <a:rPr lang="en-CA" dirty="0"/>
              <a:t>‘regressor’</a:t>
            </a:r>
          </a:p>
          <a:p>
            <a:r>
              <a:rPr lang="en-CA" b="1" dirty="0"/>
              <a:t>Learning Rate: </a:t>
            </a:r>
            <a:r>
              <a:rPr lang="en-CA" dirty="0"/>
              <a:t>The step size used by the optimizer for parameter updates.</a:t>
            </a:r>
          </a:p>
          <a:p>
            <a:r>
              <a:rPr lang="en-CA" b="1" dirty="0"/>
              <a:t>L1: </a:t>
            </a:r>
            <a:r>
              <a:rPr lang="en-CA" dirty="0"/>
              <a:t>L1 regularization parameter. </a:t>
            </a:r>
          </a:p>
          <a:p>
            <a:r>
              <a:rPr lang="en-CA" b="1" dirty="0" err="1"/>
              <a:t>Mini_batch_size</a:t>
            </a:r>
            <a:r>
              <a:rPr lang="en-CA" b="1" dirty="0"/>
              <a:t>: </a:t>
            </a:r>
            <a:r>
              <a:rPr lang="en-CA" dirty="0"/>
              <a:t>The number of observations per mini-batch </a:t>
            </a:r>
          </a:p>
          <a:p>
            <a:r>
              <a:rPr lang="en-CA" b="1" dirty="0"/>
              <a:t>Wd: </a:t>
            </a:r>
            <a:r>
              <a:rPr lang="en-CA" dirty="0"/>
              <a:t>The weight decay parameter, also known as the L2 regularization parameter.</a:t>
            </a:r>
          </a:p>
          <a:p>
            <a:r>
              <a:rPr lang="en-CA" dirty="0"/>
              <a:t>Check out the rest of hyperparameters here: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https://docs.aws.amazon.com/sagemaker/latest/dg/ll_hyperparameters.html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501F6A3-BA6A-6145-86F3-71A868923270}"/>
              </a:ext>
            </a:extLst>
          </p:cNvPr>
          <p:cNvSpPr txBox="1">
            <a:spLocks/>
          </p:cNvSpPr>
          <p:nvPr/>
        </p:nvSpPr>
        <p:spPr>
          <a:xfrm>
            <a:off x="640224" y="262729"/>
            <a:ext cx="9502105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ClrTx/>
              <a:defRPr sz="2800" b="1" kern="1200">
                <a:solidFill>
                  <a:srgbClr val="FF9900"/>
                </a:solidFill>
                <a:latin typeface="Montserrat" charset="0"/>
                <a:ea typeface="+mn-ea"/>
                <a:cs typeface="+mn-cs"/>
              </a:defRPr>
            </a:lvl1pPr>
          </a:lstStyle>
          <a:p>
            <a:r>
              <a:rPr lang="en-CA" dirty="0"/>
              <a:t>SAGEMAKER LINEAR LEARNER HYPERPARAMETERS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6E1880-8A3E-4DE7-A561-43A92DEEAD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279" y="2044634"/>
            <a:ext cx="2774762" cy="382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623200"/>
      </p:ext>
    </p:extLst>
  </p:cSld>
  <p:clrMapOvr>
    <a:masterClrMapping/>
  </p:clrMapOvr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3096</TotalTime>
  <Words>1247</Words>
  <Application>Microsoft Office PowerPoint</Application>
  <PresentationFormat>Widescreen</PresentationFormat>
  <Paragraphs>168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Calibri Light</vt:lpstr>
      <vt:lpstr>Courier New</vt:lpstr>
      <vt:lpstr>Calibri</vt:lpstr>
      <vt:lpstr>Cambria Math</vt:lpstr>
      <vt:lpstr>Arial</vt:lpstr>
      <vt:lpstr>Montserrat SemiBold</vt:lpstr>
      <vt:lpstr>Montserrat</vt:lpstr>
      <vt:lpstr>1_Тема Office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Dr.Ryan</dc:creator>
  <cp:lastModifiedBy>ryanahmedaly@outlook.com</cp:lastModifiedBy>
  <cp:revision>284</cp:revision>
  <dcterms:modified xsi:type="dcterms:W3CDTF">2022-04-16T21:49:22Z</dcterms:modified>
</cp:coreProperties>
</file>