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22"/>
  </p:notesMasterIdLst>
  <p:sldIdLst>
    <p:sldId id="1325" r:id="rId3"/>
    <p:sldId id="1326" r:id="rId4"/>
    <p:sldId id="1290" r:id="rId5"/>
    <p:sldId id="664" r:id="rId6"/>
    <p:sldId id="265" r:id="rId7"/>
    <p:sldId id="1289" r:id="rId8"/>
    <p:sldId id="256" r:id="rId9"/>
    <p:sldId id="295" r:id="rId10"/>
    <p:sldId id="296" r:id="rId11"/>
    <p:sldId id="293" r:id="rId12"/>
    <p:sldId id="1291" r:id="rId13"/>
    <p:sldId id="297" r:id="rId14"/>
    <p:sldId id="1321" r:id="rId15"/>
    <p:sldId id="1320" r:id="rId16"/>
    <p:sldId id="1307" r:id="rId17"/>
    <p:sldId id="1319" r:id="rId18"/>
    <p:sldId id="1322" r:id="rId19"/>
    <p:sldId id="1323" r:id="rId20"/>
    <p:sldId id="1324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FF9900"/>
    <a:srgbClr val="E6E6E6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89" d="100"/>
          <a:sy n="8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8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43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8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ols.html#sphx-glr-auto-examples-linear-model-plot-ols-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41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s.huji.ac.il/~shais/UnderstandingMachineLearning/understanding-machine-learning-theory-algorithms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://www-bcf.usc.edu/~gareth/ISL/ISLR%20Seventh%20Prin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505498" cy="1515873"/>
            <a:chOff x="544022" y="1501647"/>
            <a:chExt cx="4505498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31882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OVERVIEW 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0781" y="198785"/>
            <a:ext cx="7562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SIMPLE LINEAR REGRESSION: PRACTICE OPPORTUNITY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Match 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07466" y="1500725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66" y="1500725"/>
                <a:ext cx="25121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2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13651" y="1501545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51" y="1501545"/>
                <a:ext cx="14886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41385" y="2122271"/>
            <a:ext cx="5074919" cy="1027329"/>
            <a:chOff x="441385" y="1990191"/>
            <a:chExt cx="5074919" cy="10273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441385" y="1990191"/>
              <a:ext cx="507491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SCIKIT-LEARN 101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355228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823050" y="4512048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SCIKIT-LEARN 101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79603" y="714614"/>
            <a:ext cx="114723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Scikit-learn is a free machine learning library developed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Scikit-learn offers several algorithms for classification, regression, and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Several famous models are included such as support vector machines, random forests, gradient boosting, and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Scikit learn can be efficiently used in data preprocessing.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C7B8-4F61-4089-945A-7D3E4D50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6" y="2495982"/>
            <a:ext cx="8310113" cy="36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0" y="215643"/>
            <a:ext cx="1164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SCIKIT-LEARN 101: PERFORM DATA PRE-PROCESSING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79604" y="914669"/>
            <a:ext cx="10174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SCIKIT-Learn library is mostly used for data preprocessing such as standardization, scaling, normalization, and performing train test split.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90C4D-0B68-4B26-9805-3DA9B6EC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5" y="2739243"/>
            <a:ext cx="10387906" cy="13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7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10716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SCIKIT-LEARN 101: TRAIN A MACHINE LEARNING REGRESSION MODEL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79604" y="1224794"/>
            <a:ext cx="11473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Check out the simple Linear Regression Examples in Scikit-Learn documentation: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  <a:hlinkClick r:id="rId3"/>
              </a:rPr>
              <a:t>https://scikit-learn.org/stable/auto_examples/linear_model/plot_ols.html#sphx-glr-auto-examples-linear-model-plot-ols-py</a:t>
            </a: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F7D3C-9EE1-4636-870B-113FBFF61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72" r="1229" b="43381"/>
          <a:stretch/>
        </p:blipFill>
        <p:spPr>
          <a:xfrm>
            <a:off x="1481216" y="3244898"/>
            <a:ext cx="8781648" cy="18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6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6319060" cy="1515873"/>
            <a:chOff x="544021" y="1501647"/>
            <a:chExt cx="6319060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NOTEBOOK CODE DEMO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2131604" cy="228595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942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NOTEBOOK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5BC1A-911A-494D-87FE-73F11EB7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1" y="1742342"/>
            <a:ext cx="11481758" cy="35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50715" y="1722428"/>
            <a:ext cx="6319060" cy="1427172"/>
            <a:chOff x="450715" y="1590348"/>
            <a:chExt cx="6319060" cy="142717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450715" y="1590348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END-OF-DAY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2131604" cy="228595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942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END-OF-DAY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826572"/>
            <a:ext cx="1128119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US" dirty="0"/>
              <a:t>You have been hired as a consultant to a major Automotive Manufacturer and you have been tasked to develop a model to predict the impact of increasing the vehicle horsepower (HP) on fuel economy (Mileage Per Gallon (MPG)). You gathered the following dataset: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02A4A-8E36-4065-910C-471D00C15818}"/>
              </a:ext>
            </a:extLst>
          </p:cNvPr>
          <p:cNvSpPr txBox="1"/>
          <p:nvPr/>
        </p:nvSpPr>
        <p:spPr>
          <a:xfrm>
            <a:off x="1123590" y="2150011"/>
            <a:ext cx="1025465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Independent variable X: Vehicle Horsepower 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Dependent variable Y: Mileage Per Gallon (MPG)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1E6F-F782-4D18-B990-A09B830F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73" y="3061888"/>
            <a:ext cx="2718653" cy="35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END-OF-DAY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649579" y="705274"/>
            <a:ext cx="1128119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skeleton </a:t>
            </a:r>
            <a:r>
              <a:rPr lang="en-US" dirty="0" err="1"/>
              <a:t>jupyter</a:t>
            </a:r>
            <a:r>
              <a:rPr lang="en-US" dirty="0"/>
              <a:t> notebook “</a:t>
            </a:r>
            <a:r>
              <a:rPr lang="en-US" i="1" dirty="0"/>
              <a:t>Simple Linear Regression - Fuel Consumption Project Questions</a:t>
            </a:r>
            <a:r>
              <a:rPr lang="en-US" dirty="0"/>
              <a:t>”, perform the following:</a:t>
            </a:r>
          </a:p>
          <a:p>
            <a:r>
              <a:rPr lang="en-US" dirty="0"/>
              <a:t>1. Load the “</a:t>
            </a:r>
            <a:r>
              <a:rPr lang="en-US" i="1" dirty="0"/>
              <a:t>FuelEconomy.csv</a:t>
            </a:r>
            <a:r>
              <a:rPr lang="en-US" dirty="0"/>
              <a:t>” dataset </a:t>
            </a:r>
          </a:p>
          <a:p>
            <a:r>
              <a:rPr lang="en-US" dirty="0"/>
              <a:t>2. Perform data visualization and basic exploratory data analysis</a:t>
            </a:r>
          </a:p>
          <a:p>
            <a:r>
              <a:rPr lang="en-US" dirty="0"/>
              <a:t>3. Split the data into 80% for training and 20% for testing </a:t>
            </a:r>
          </a:p>
          <a:p>
            <a:r>
              <a:rPr lang="en-US" dirty="0"/>
              <a:t>4. Train a machine linear regression model in Scikit-Learn</a:t>
            </a:r>
          </a:p>
          <a:p>
            <a:r>
              <a:rPr lang="en-US" dirty="0"/>
              <a:t>5. Assess trained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152398" y="931933"/>
            <a:ext cx="11856099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You own an ice cream business and you would like to create a model that could predict the daily revenue in dollars based on the outside air temperature (degC). </a:t>
            </a:r>
          </a:p>
          <a:p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Dataset: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Input (X): Outside Air Temperature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Output (Y): Overall daily revenue generated in dollars </a:t>
            </a: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25" name="Picture 2" descr="Image result for ice cream stand">
            <a:extLst>
              <a:ext uri="{FF2B5EF4-FFF2-40B4-BE49-F238E27FC236}">
                <a16:creationId xmlns:a16="http://schemas.microsoft.com/office/drawing/2014/main" id="{62D7D74A-E928-4BFA-8ADE-060FD00A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2" y="3178702"/>
            <a:ext cx="2835641" cy="27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861B0F-9667-4732-A00C-3FFF4C88707E}"/>
              </a:ext>
            </a:extLst>
          </p:cNvPr>
          <p:cNvSpPr/>
          <p:nvPr/>
        </p:nvSpPr>
        <p:spPr>
          <a:xfrm>
            <a:off x="2134159" y="6430951"/>
            <a:ext cx="947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</a:rPr>
              <a:t>Source: </a:t>
            </a:r>
            <a:r>
              <a:rPr lang="en-CA" sz="1400" dirty="0">
                <a:solidFill>
                  <a:schemeClr val="tx1"/>
                </a:solidFill>
              </a:rPr>
              <a:t>https://www.goodfreephotos.com/vector-images/ice-cream-stand-vector-clipart.png.php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5135B-A686-43DD-9057-A52C4B567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21" y="2839055"/>
            <a:ext cx="2047649" cy="35269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19691A-083B-44A7-AA94-159045DFE6C6}"/>
              </a:ext>
            </a:extLst>
          </p:cNvPr>
          <p:cNvCxnSpPr/>
          <p:nvPr/>
        </p:nvCxnSpPr>
        <p:spPr>
          <a:xfrm flipV="1">
            <a:off x="7646630" y="5714102"/>
            <a:ext cx="3907020" cy="2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14595-C7B4-4787-B98C-D452C854C331}"/>
              </a:ext>
            </a:extLst>
          </p:cNvPr>
          <p:cNvCxnSpPr/>
          <p:nvPr/>
        </p:nvCxnSpPr>
        <p:spPr>
          <a:xfrm flipH="1" flipV="1">
            <a:off x="7660155" y="3162529"/>
            <a:ext cx="17133" cy="2599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7EFFC4-3C2E-48A4-9095-14173708E98A}"/>
              </a:ext>
            </a:extLst>
          </p:cNvPr>
          <p:cNvSpPr/>
          <p:nvPr/>
        </p:nvSpPr>
        <p:spPr>
          <a:xfrm>
            <a:off x="8351034" y="45251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086748-3F0E-4A67-80E1-A9454A386BA0}"/>
              </a:ext>
            </a:extLst>
          </p:cNvPr>
          <p:cNvSpPr/>
          <p:nvPr/>
        </p:nvSpPr>
        <p:spPr>
          <a:xfrm>
            <a:off x="8832726" y="42221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27AAA4-3BB9-4AD1-93E8-4F9A4BA6FA6A}"/>
              </a:ext>
            </a:extLst>
          </p:cNvPr>
          <p:cNvSpPr/>
          <p:nvPr/>
        </p:nvSpPr>
        <p:spPr>
          <a:xfrm>
            <a:off x="9093659" y="46025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D0F16E-AFEF-4F53-A32A-0683159F6192}"/>
              </a:ext>
            </a:extLst>
          </p:cNvPr>
          <p:cNvSpPr/>
          <p:nvPr/>
        </p:nvSpPr>
        <p:spPr>
          <a:xfrm>
            <a:off x="9523702" y="36767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54537C-F105-42A1-8624-238B56BF5E2E}"/>
              </a:ext>
            </a:extLst>
          </p:cNvPr>
          <p:cNvSpPr/>
          <p:nvPr/>
        </p:nvSpPr>
        <p:spPr>
          <a:xfrm>
            <a:off x="11206584" y="28447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E79742-FE7A-4DC9-A6DC-CD0FE74622E9}"/>
              </a:ext>
            </a:extLst>
          </p:cNvPr>
          <p:cNvSpPr/>
          <p:nvPr/>
        </p:nvSpPr>
        <p:spPr>
          <a:xfrm>
            <a:off x="10263283" y="334816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58BC94-77B9-4294-AF0D-64E3804146AC}"/>
              </a:ext>
            </a:extLst>
          </p:cNvPr>
          <p:cNvSpPr/>
          <p:nvPr/>
        </p:nvSpPr>
        <p:spPr>
          <a:xfrm>
            <a:off x="10405382" y="385436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4DF79-5750-408E-AF02-71C6F7AF63B4}"/>
              </a:ext>
            </a:extLst>
          </p:cNvPr>
          <p:cNvSpPr/>
          <p:nvPr/>
        </p:nvSpPr>
        <p:spPr>
          <a:xfrm>
            <a:off x="9600140" y="41374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878BF-4FF5-47B6-81BB-A137CDCFBB1D}"/>
              </a:ext>
            </a:extLst>
          </p:cNvPr>
          <p:cNvSpPr/>
          <p:nvPr/>
        </p:nvSpPr>
        <p:spPr>
          <a:xfrm>
            <a:off x="11002861" y="33546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862EF-62FD-4812-9E6A-378F2B1F0D19}"/>
              </a:ext>
            </a:extLst>
          </p:cNvPr>
          <p:cNvSpPr txBox="1"/>
          <p:nvPr/>
        </p:nvSpPr>
        <p:spPr>
          <a:xfrm>
            <a:off x="8351034" y="5767965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TEMPERATURE (DegC)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9AB5A-689B-4C0D-9F63-8A8FABD0B5D6}"/>
              </a:ext>
            </a:extLst>
          </p:cNvPr>
          <p:cNvSpPr txBox="1"/>
          <p:nvPr/>
        </p:nvSpPr>
        <p:spPr>
          <a:xfrm rot="16200000">
            <a:off x="6359730" y="414138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REVENUE($)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118F96-E10E-40AE-893A-E368172A0D8E}"/>
              </a:ext>
            </a:extLst>
          </p:cNvPr>
          <p:cNvCxnSpPr/>
          <p:nvPr/>
        </p:nvCxnSpPr>
        <p:spPr>
          <a:xfrm flipH="1">
            <a:off x="7698083" y="3246919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759498" cy="1515873"/>
            <a:chOff x="544022" y="1501647"/>
            <a:chExt cx="4759498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7594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SIMPLE LINEAR REGRESSION 101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SIMPLE LINEAR REGRESSION 101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5709" y="1103372"/>
            <a:ext cx="113008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simple? Because it examines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linear? when the independent variable increases (or decreases), the dependent variable increases (or decreases) in a linear fashion.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829" y="6082415"/>
            <a:ext cx="3907020" cy="2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847354" y="3530842"/>
            <a:ext cx="17133" cy="2599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8233" y="48934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19925" y="45904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0858" y="49708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710901" y="40450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93783" y="32130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450482" y="371647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592581" y="42226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87339" y="450576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190060" y="37229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538233" y="613627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TEMPERATURE (DegC)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546929" y="45097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REVENUE($)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885282" y="361523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91" y="3301798"/>
            <a:ext cx="1891807" cy="32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7982" y="241951"/>
            <a:ext cx="13542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SIMPLE LINEAR REGRESSION 101: </a:t>
            </a: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1861" y="715997"/>
            <a:ext cx="115078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outside air temperature and ice cream sales revenue. Simply you need to find “</a:t>
            </a:r>
            <a:r>
              <a:rPr lang="en-CA" sz="2000" i="1" dirty="0">
                <a:latin typeface="Montserrat" charset="0"/>
                <a:ea typeface="Montserrat" charset="0"/>
                <a:cs typeface="Montserrat" charset="0"/>
              </a:rPr>
              <a:t>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” and “</a:t>
            </a:r>
            <a:r>
              <a:rPr lang="en-CA" sz="2000" i="1" dirty="0">
                <a:latin typeface="Montserrat" charset="0"/>
                <a:ea typeface="Montserrat" charset="0"/>
                <a:cs typeface="Montserrat" charset="0"/>
              </a:rPr>
              <a:t>b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Revenue (dollars) based on the outside air Temperature.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310527" y="41457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2354490" y="5868524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TEMPERATURE (DegC)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388725" y="318979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REVENUE($)</a:t>
            </a:r>
          </a:p>
        </p:txBody>
      </p:sp>
      <p:cxnSp>
        <p:nvCxnSpPr>
          <p:cNvPr id="81" name="Straight Connector 80"/>
          <p:cNvCxnSpPr>
            <a:cxnSpLocks/>
          </p:cNvCxnSpPr>
          <p:nvPr/>
        </p:nvCxnSpPr>
        <p:spPr>
          <a:xfrm flipH="1">
            <a:off x="1670137" y="2324029"/>
            <a:ext cx="4389476" cy="26395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18794" y="4673254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99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9900"/>
                </a:solidFill>
              </a:rPr>
              <a:t>REVENUE ($)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550575" y="4703064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9900"/>
                </a:solidFill>
              </a:rPr>
              <a:t>INDEPENDENT VARIABLE</a:t>
            </a:r>
          </a:p>
          <a:p>
            <a:pPr algn="ctr"/>
            <a:r>
              <a:rPr lang="en-CA" sz="1600" b="1" dirty="0">
                <a:solidFill>
                  <a:srgbClr val="FF9900"/>
                </a:solidFill>
              </a:rPr>
              <a:t>TEMPERATURE (DegC)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9900"/>
                </a:solidFill>
              </a:rPr>
              <a:t>MODEL! (GOAL)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C063C5-F79D-44C7-B0BD-F432A9F52441}"/>
                  </a:ext>
                </a:extLst>
              </p:cNvPr>
              <p:cNvSpPr/>
              <p:nvPr/>
            </p:nvSpPr>
            <p:spPr>
              <a:xfrm>
                <a:off x="2664378" y="4233202"/>
                <a:ext cx="7168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C063C5-F79D-44C7-B0BD-F432A9F52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78" y="4233202"/>
                <a:ext cx="7168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0F54E0D4-0BD3-4E96-892A-8A461FC2E468}"/>
              </a:ext>
            </a:extLst>
          </p:cNvPr>
          <p:cNvSpPr/>
          <p:nvPr/>
        </p:nvSpPr>
        <p:spPr>
          <a:xfrm rot="16200000">
            <a:off x="2518179" y="3505125"/>
            <a:ext cx="984859" cy="1581439"/>
          </a:xfrm>
          <a:prstGeom prst="rtTriangle">
            <a:avLst/>
          </a:prstGeom>
          <a:noFill/>
          <a:ln w="57150">
            <a:solidFill>
              <a:srgbClr val="FF9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76CB15-DFA8-47C7-B8CE-634DBC12D26E}"/>
              </a:ext>
            </a:extLst>
          </p:cNvPr>
          <p:cNvSpPr/>
          <p:nvPr/>
        </p:nvSpPr>
        <p:spPr>
          <a:xfrm>
            <a:off x="1261621" y="5084388"/>
            <a:ext cx="250091" cy="367793"/>
          </a:xfrm>
          <a:prstGeom prst="leftBrace">
            <a:avLst/>
          </a:prstGeom>
          <a:noFill/>
          <a:ln w="57150">
            <a:solidFill>
              <a:srgbClr val="FF9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9F1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DE5071-3EAC-4FBE-9387-33961535D537}"/>
                  </a:ext>
                </a:extLst>
              </p:cNvPr>
              <p:cNvSpPr/>
              <p:nvPr/>
            </p:nvSpPr>
            <p:spPr>
              <a:xfrm>
                <a:off x="663557" y="4855159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DE5071-3EAC-4FBE-9387-33961535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7" y="4855159"/>
                <a:ext cx="56938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9DE8E5-9EB5-4F28-BA47-1BA71FE4511B}"/>
              </a:ext>
            </a:extLst>
          </p:cNvPr>
          <p:cNvCxnSpPr>
            <a:cxnSpLocks/>
          </p:cNvCxnSpPr>
          <p:nvPr/>
        </p:nvCxnSpPr>
        <p:spPr>
          <a:xfrm>
            <a:off x="4974914" y="2918826"/>
            <a:ext cx="0" cy="2533355"/>
          </a:xfrm>
          <a:prstGeom prst="line">
            <a:avLst/>
          </a:prstGeom>
          <a:ln w="57150">
            <a:solidFill>
              <a:srgbClr val="FF99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A9DFF5-2A70-48FE-AD6C-AF82044959BB}"/>
              </a:ext>
            </a:extLst>
          </p:cNvPr>
          <p:cNvCxnSpPr>
            <a:cxnSpLocks/>
          </p:cNvCxnSpPr>
          <p:nvPr/>
        </p:nvCxnSpPr>
        <p:spPr>
          <a:xfrm flipV="1">
            <a:off x="1537356" y="2957408"/>
            <a:ext cx="3496328" cy="43142"/>
          </a:xfrm>
          <a:prstGeom prst="line">
            <a:avLst/>
          </a:prstGeom>
          <a:ln w="57150">
            <a:solidFill>
              <a:srgbClr val="FF99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BBAA3B-103B-44DF-BE1E-521B3BE4800C}"/>
              </a:ext>
            </a:extLst>
          </p:cNvPr>
          <p:cNvSpPr txBox="1"/>
          <p:nvPr/>
        </p:nvSpPr>
        <p:spPr>
          <a:xfrm>
            <a:off x="6830444" y="5508026"/>
            <a:ext cx="4334883" cy="830997"/>
          </a:xfrm>
          <a:prstGeom prst="rect">
            <a:avLst/>
          </a:prstGeom>
          <a:noFill/>
          <a:ln w="57150">
            <a:solidFill>
              <a:srgbClr val="FF9F1C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800" b="1" i="1"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Temperature (x) = 40 </a:t>
            </a:r>
            <a:r>
              <a:rPr lang="en-US" sz="2400" dirty="0" err="1"/>
              <a:t>degC</a:t>
            </a:r>
            <a:endParaRPr lang="en-US" sz="2400" dirty="0"/>
          </a:p>
          <a:p>
            <a:r>
              <a:rPr lang="en-US" sz="2400" dirty="0"/>
              <a:t>Revenue (y) = $840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D299E0-D541-4ADE-80ED-BBBE5CB7239A}"/>
              </a:ext>
            </a:extLst>
          </p:cNvPr>
          <p:cNvSpPr txBox="1"/>
          <p:nvPr/>
        </p:nvSpPr>
        <p:spPr>
          <a:xfrm>
            <a:off x="4543005" y="558763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9900"/>
                </a:solidFill>
              </a:rPr>
              <a:t>40 </a:t>
            </a:r>
            <a:r>
              <a:rPr lang="en-CA" sz="1600" b="1" dirty="0" err="1">
                <a:solidFill>
                  <a:srgbClr val="FF9900"/>
                </a:solidFill>
              </a:rPr>
              <a:t>degC</a:t>
            </a:r>
            <a:endParaRPr lang="en-CA" sz="1600" b="1" dirty="0">
              <a:solidFill>
                <a:srgbClr val="FF99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C8FEDA-4EA2-4345-82AE-0592B95B8053}"/>
              </a:ext>
            </a:extLst>
          </p:cNvPr>
          <p:cNvSpPr txBox="1"/>
          <p:nvPr/>
        </p:nvSpPr>
        <p:spPr>
          <a:xfrm>
            <a:off x="894803" y="282459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9900"/>
                </a:solidFill>
              </a:rPr>
              <a:t>$840</a:t>
            </a: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99" grpId="0"/>
      <p:bldP spid="41" grpId="0"/>
      <p:bldP spid="42" grpId="0" animBg="1"/>
      <p:bldP spid="46" grpId="0" animBg="1"/>
      <p:bldP spid="47" grpId="0"/>
      <p:bldP spid="50" grpId="0" animBg="1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759498" cy="1515873"/>
            <a:chOff x="544022" y="1501647"/>
            <a:chExt cx="4759498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7594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LEAST SUM OF SQUARES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1" y="4170263"/>
            <a:ext cx="2122979" cy="228599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0800" y="4483534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2165" y="65640"/>
            <a:ext cx="8047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HOW TO GET MODEL PARAMETERS? LEAST SUM OF SQUARES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96436" y="1132517"/>
            <a:ext cx="11117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Least squares fitting is a way to find the best fit curve or line for a set of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The sum of the squares of the offsets (residuals) are used to estimate the best fit curve or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Least squares method is used to obtain the coefficients m and b.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08426" y="4823657"/>
            <a:ext cx="9368" cy="910624"/>
          </a:xfrm>
          <a:prstGeom prst="line">
            <a:avLst/>
          </a:prstGeom>
          <a:ln w="57150">
            <a:solidFill>
              <a:srgbClr val="FF9F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21182" y="6355104"/>
            <a:ext cx="3907020" cy="2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97748" y="3441265"/>
            <a:ext cx="54092" cy="29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572648" y="54937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349377" y="38257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375695" y="54937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5241198" y="311440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451650" y="33198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3418230" y="5929039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TEMPERATURE (DegC)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05650" y="3775844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REVENUE($)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072635" y="3703680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69031" y="5764927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9F1C"/>
                </a:solidFill>
              </a:rPr>
              <a:t>MINIMUM (LEAST) SUM OF SQUARES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391027" y="3394662"/>
            <a:ext cx="9368" cy="910624"/>
          </a:xfrm>
          <a:prstGeom prst="line">
            <a:avLst/>
          </a:prstGeom>
          <a:ln w="57150">
            <a:solidFill>
              <a:srgbClr val="FF9F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25939" y="4091602"/>
            <a:ext cx="0" cy="1245176"/>
          </a:xfrm>
          <a:prstGeom prst="line">
            <a:avLst/>
          </a:prstGeom>
          <a:ln w="57150">
            <a:solidFill>
              <a:srgbClr val="FF9F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8669" y="2963775"/>
                <a:ext cx="1707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>
                    <a:solidFill>
                      <a:schemeClr val="tx1"/>
                    </a:solidFill>
                  </a:rPr>
                  <a:t> (actual)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669" y="2963775"/>
                <a:ext cx="1707647" cy="430887"/>
              </a:xfrm>
              <a:prstGeom prst="rect">
                <a:avLst/>
              </a:prstGeom>
              <a:blipFill>
                <a:blip r:embed="rId2"/>
                <a:stretch>
                  <a:fillRect l="-357" t="-25352" r="-10000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27080" y="4419148"/>
                <a:ext cx="32272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>
                    <a:solidFill>
                      <a:schemeClr val="tx1"/>
                    </a:solidFill>
                  </a:rPr>
                  <a:t>(estimated/fitted)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80" y="4419148"/>
                <a:ext cx="3227294" cy="430887"/>
              </a:xfrm>
              <a:prstGeom prst="rect">
                <a:avLst/>
              </a:prstGeom>
              <a:blipFill>
                <a:blip r:embed="rId3"/>
                <a:stretch>
                  <a:fillRect t="-25352" r="-4717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21170" y="3910745"/>
                <a:ext cx="3170355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70355" cy="1135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288746" y="3173502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305843" y="4194653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988D1-609B-4C8C-9AB5-364E9D926464}"/>
                  </a:ext>
                </a:extLst>
              </p:cNvPr>
              <p:cNvSpPr txBox="1"/>
              <p:nvPr/>
            </p:nvSpPr>
            <p:spPr>
              <a:xfrm>
                <a:off x="2072635" y="3519127"/>
                <a:ext cx="61114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988D1-609B-4C8C-9AB5-364E9D92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3519127"/>
                <a:ext cx="611143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81654" y="228181"/>
            <a:ext cx="10997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TRAINING VS. TESTING DATASET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38477" y="1025784"/>
            <a:ext cx="113150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Data set is divided into 75% for training and 25% for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Training set: used for model training.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Testing set: used for testing trained model. Make sure that the testing dataset has never been seen by the trained model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>
            <a:off x="2925569" y="2905124"/>
            <a:ext cx="418011" cy="3095487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024471" y="4232046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9900"/>
                </a:solidFill>
              </a:rPr>
              <a:t>TOTAL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8291" y="3243573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9900"/>
                </a:solidFill>
              </a:rPr>
              <a:t>75% TRAINING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0669" y="474039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9900"/>
                </a:solidFill>
              </a:rPr>
              <a:t>25% TESTING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94" y="2832813"/>
            <a:ext cx="1839125" cy="31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4633" y="78535"/>
            <a:ext cx="7663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SIMPLE LINEAR REGRESSION: ADDITIONAL READING MATERIAL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0138" y="1157949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/>
              <a:t>Additional Resources, Page #123: </a:t>
            </a:r>
            <a:r>
              <a:rPr lang="en-CA" sz="2000" dirty="0">
                <a:hlinkClick r:id="rId2"/>
              </a:rPr>
              <a:t>http://www.cs.huji.ac.il/~shais/UnderstandingMachineLearning/understanding-machine-learning-theory-algorithms.pdf</a:t>
            </a:r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57" y="2540875"/>
            <a:ext cx="2320422" cy="328448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205538" y="1157949"/>
            <a:ext cx="4862512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Additional Resources, Page #61: </a:t>
            </a:r>
          </a:p>
          <a:p>
            <a:pPr marL="0" indent="0" algn="just">
              <a:buNone/>
            </a:pPr>
            <a:r>
              <a:rPr lang="en-CA" sz="2000" dirty="0">
                <a:hlinkClick r:id="rId4"/>
              </a:rPr>
              <a:t>http://www-bcf.usc.edu/~gareth/ISL/ISLR%20Seventh%20Printing.pdf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801" y="2538082"/>
            <a:ext cx="2217099" cy="3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8949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809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Montserrat</vt:lpstr>
      <vt:lpstr>Calibri</vt:lpstr>
      <vt:lpstr>Cambria Math</vt:lpstr>
      <vt:lpstr>Arial</vt:lpstr>
      <vt:lpstr>Calibri Light</vt:lpstr>
      <vt:lpstr>Montserrat SemiBold</vt:lpstr>
      <vt:lpstr>Courier New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296</cp:revision>
  <dcterms:modified xsi:type="dcterms:W3CDTF">2022-04-15T20:28:14Z</dcterms:modified>
</cp:coreProperties>
</file>