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1287" r:id="rId2"/>
    <p:sldId id="261" r:id="rId3"/>
    <p:sldId id="732" r:id="rId4"/>
    <p:sldId id="987" r:id="rId5"/>
    <p:sldId id="1322" r:id="rId6"/>
    <p:sldId id="1326" r:id="rId7"/>
    <p:sldId id="1327" r:id="rId8"/>
    <p:sldId id="1325" r:id="rId9"/>
    <p:sldId id="132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SemiBold" panose="00000700000000000000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E6E6"/>
    <a:srgbClr val="FF9F1C"/>
    <a:srgbClr val="1942A6"/>
    <a:srgbClr val="7B93CC"/>
    <a:srgbClr val="9D399D"/>
    <a:srgbClr val="F0D5CF"/>
    <a:srgbClr val="FF5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31" autoAdjust="0"/>
    <p:restoredTop sz="95226" autoAdjust="0"/>
  </p:normalViewPr>
  <p:slideViewPr>
    <p:cSldViewPr snapToGrid="0" snapToObjects="1">
      <p:cViewPr varScale="1">
        <p:scale>
          <a:sx n="114" d="100"/>
          <a:sy n="114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77480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26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35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3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3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66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07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82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4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91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74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00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asa/675799380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ljanjughazyan/cars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1" y="1633727"/>
            <a:ext cx="5218423" cy="1515873"/>
            <a:chOff x="544021" y="1501647"/>
            <a:chExt cx="5218423" cy="1515873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1501647"/>
              <a:ext cx="521842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PROJECT CARD [SKIP IF FAMILIAR] 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544022" y="3017520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173259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170263"/>
            <a:ext cx="1222548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4473852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447385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1690370" y="4473852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7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</a:b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41A389-5846-4DA9-AD15-B3B7581E108B}"/>
              </a:ext>
            </a:extLst>
          </p:cNvPr>
          <p:cNvSpPr txBox="1">
            <a:spLocks/>
          </p:cNvSpPr>
          <p:nvPr/>
        </p:nvSpPr>
        <p:spPr>
          <a:xfrm>
            <a:off x="152400" y="273160"/>
            <a:ext cx="1034995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54A7"/>
                </a:solidFill>
                <a:latin typeface="Montserrat" charset="0"/>
              </a:defRPr>
            </a:lvl1pPr>
          </a:lstStyle>
          <a:p>
            <a:r>
              <a:rPr lang="en-CA" dirty="0">
                <a:solidFill>
                  <a:srgbClr val="FF9900"/>
                </a:solidFill>
              </a:rPr>
              <a:t>PROJECT CARD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42103-EEA5-40BF-ADFD-24D36FA4268E}"/>
              </a:ext>
            </a:extLst>
          </p:cNvPr>
          <p:cNvSpPr/>
          <p:nvPr/>
        </p:nvSpPr>
        <p:spPr>
          <a:xfrm>
            <a:off x="176352" y="611344"/>
            <a:ext cx="674832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Montserrat" charset="0"/>
            </a:endParaRPr>
          </a:p>
          <a:p>
            <a:r>
              <a:rPr lang="en-CA" b="1" u="sng" dirty="0">
                <a:solidFill>
                  <a:schemeClr val="tx1"/>
                </a:solidFill>
                <a:latin typeface="Montserrat" charset="0"/>
              </a:rPr>
              <a:t>GOAL: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>
                <a:solidFill>
                  <a:schemeClr val="tx1"/>
                </a:solidFill>
                <a:latin typeface="Montserrat" charset="0"/>
              </a:rPr>
              <a:t>Build, train, test and deploy a machine learning regression model to predict used car prices based on their features</a:t>
            </a:r>
          </a:p>
          <a:p>
            <a:endParaRPr lang="en-CA" b="1" dirty="0">
              <a:solidFill>
                <a:schemeClr val="tx1"/>
              </a:solidFill>
              <a:latin typeface="Montserrat" charset="0"/>
            </a:endParaRPr>
          </a:p>
          <a:p>
            <a:r>
              <a:rPr lang="en-CA" b="1" u="sng" dirty="0">
                <a:solidFill>
                  <a:schemeClr val="tx1"/>
                </a:solidFill>
                <a:latin typeface="Montserrat" charset="0"/>
              </a:rPr>
              <a:t>TOOL: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i="1" dirty="0">
                <a:solidFill>
                  <a:schemeClr val="tx1"/>
                </a:solidFill>
                <a:latin typeface="Montserrat" charset="0"/>
              </a:rPr>
              <a:t>AWS </a:t>
            </a:r>
            <a:r>
              <a:rPr lang="en-CA" i="1" dirty="0" err="1">
                <a:solidFill>
                  <a:schemeClr val="tx1"/>
                </a:solidFill>
                <a:latin typeface="Montserrat" charset="0"/>
              </a:rPr>
              <a:t>SageMaker</a:t>
            </a:r>
            <a:r>
              <a:rPr lang="en-CA" i="1" dirty="0">
                <a:solidFill>
                  <a:schemeClr val="tx1"/>
                </a:solidFill>
                <a:latin typeface="Montserrat" charset="0"/>
              </a:rPr>
              <a:t> Studio</a:t>
            </a:r>
          </a:p>
          <a:p>
            <a:endParaRPr lang="en-CA" b="1" dirty="0">
              <a:solidFill>
                <a:schemeClr val="tx1"/>
              </a:solidFill>
              <a:latin typeface="Montserrat" charset="0"/>
            </a:endParaRPr>
          </a:p>
          <a:p>
            <a:r>
              <a:rPr lang="en-CA" b="1" u="sng" dirty="0">
                <a:solidFill>
                  <a:schemeClr val="tx1"/>
                </a:solidFill>
                <a:latin typeface="Montserrat" charset="0"/>
              </a:rPr>
              <a:t>PRACTICAL REAL-WORLD APPLICATION: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>
                <a:solidFill>
                  <a:schemeClr val="tx1"/>
                </a:solidFill>
                <a:latin typeface="Montserrat" charset="0"/>
              </a:rPr>
              <a:t>This project can be effectively used by car dealerships to predict used car prices and understand key factors that contribute to used car prices.</a:t>
            </a:r>
          </a:p>
          <a:p>
            <a:endParaRPr lang="en-CA" b="1" dirty="0">
              <a:solidFill>
                <a:schemeClr val="tx1"/>
              </a:solidFill>
              <a:latin typeface="Montserrat" charset="0"/>
            </a:endParaRPr>
          </a:p>
          <a:p>
            <a:r>
              <a:rPr lang="en-CA" b="1" u="sng" dirty="0">
                <a:solidFill>
                  <a:schemeClr val="tx1"/>
                </a:solidFill>
                <a:latin typeface="Montserrat" charset="0"/>
              </a:rPr>
              <a:t>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  <a:latin typeface="Montserrat" charset="0"/>
              </a:rPr>
              <a:t>INPUTS: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i="1" dirty="0">
                <a:solidFill>
                  <a:schemeClr val="tx1"/>
                </a:solidFill>
                <a:latin typeface="Montserrat" charset="0"/>
              </a:rPr>
              <a:t>Make, Model, Type, Origin, Drivetrain, Invoice, </a:t>
            </a:r>
            <a:r>
              <a:rPr lang="en-CA" i="1" dirty="0" err="1">
                <a:solidFill>
                  <a:schemeClr val="tx1"/>
                </a:solidFill>
                <a:latin typeface="Montserrat" charset="0"/>
              </a:rPr>
              <a:t>EngineSize</a:t>
            </a:r>
            <a:r>
              <a:rPr lang="en-CA" i="1" dirty="0">
                <a:solidFill>
                  <a:schemeClr val="tx1"/>
                </a:solidFill>
                <a:latin typeface="Montserrat" charset="0"/>
              </a:rPr>
              <a:t>, Cylinders, Horsepower, </a:t>
            </a:r>
            <a:r>
              <a:rPr lang="en-CA" i="1" dirty="0" err="1">
                <a:solidFill>
                  <a:schemeClr val="tx1"/>
                </a:solidFill>
                <a:latin typeface="Montserrat" charset="0"/>
              </a:rPr>
              <a:t>MPG_City</a:t>
            </a:r>
            <a:r>
              <a:rPr lang="en-CA" i="1" dirty="0">
                <a:solidFill>
                  <a:schemeClr val="tx1"/>
                </a:solidFill>
                <a:latin typeface="Montserrat" charset="0"/>
              </a:rPr>
              <a:t>, </a:t>
            </a:r>
            <a:r>
              <a:rPr lang="en-CA" i="1" dirty="0" err="1">
                <a:solidFill>
                  <a:schemeClr val="tx1"/>
                </a:solidFill>
                <a:latin typeface="Montserrat" charset="0"/>
              </a:rPr>
              <a:t>MPG_Highway</a:t>
            </a:r>
            <a:r>
              <a:rPr lang="en-CA" i="1" dirty="0">
                <a:solidFill>
                  <a:schemeClr val="tx1"/>
                </a:solidFill>
                <a:latin typeface="Montserrat" charset="0"/>
              </a:rPr>
              <a:t>, Weight, Wheelbase, and Length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CA" b="1" dirty="0">
              <a:solidFill>
                <a:schemeClr val="tx1"/>
              </a:solidFill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  <a:latin typeface="Montserrat" charset="0"/>
              </a:rPr>
              <a:t>OUTPUT: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i="1" dirty="0">
                <a:solidFill>
                  <a:schemeClr val="tx1"/>
                </a:solidFill>
                <a:latin typeface="Montserrat" charset="0"/>
              </a:rPr>
              <a:t>MSRP (Price)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chemeClr val="tx1"/>
              </a:solidFill>
              <a:latin typeface="Montserrat" charset="0"/>
            </a:endParaRPr>
          </a:p>
        </p:txBody>
      </p:sp>
      <p:pic>
        <p:nvPicPr>
          <p:cNvPr id="12" name="Picture 11" descr="A car parked in front of a sign&#10;&#10;Description automatically generated">
            <a:extLst>
              <a:ext uri="{FF2B5EF4-FFF2-40B4-BE49-F238E27FC236}">
                <a16:creationId xmlns:a16="http://schemas.microsoft.com/office/drawing/2014/main" id="{CBD7FC16-B754-4E31-8700-46B3583C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648" y="2093522"/>
            <a:ext cx="4590402" cy="3442801"/>
          </a:xfrm>
          <a:prstGeom prst="rect">
            <a:avLst/>
          </a:prstGeom>
          <a:ln w="38100">
            <a:solidFill>
              <a:srgbClr val="1942A6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E49157-0394-4791-92A0-16AFBFE7600A}"/>
              </a:ext>
            </a:extLst>
          </p:cNvPr>
          <p:cNvSpPr txBox="1"/>
          <p:nvPr/>
        </p:nvSpPr>
        <p:spPr>
          <a:xfrm>
            <a:off x="4080379" y="6079215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Image Source: </a:t>
            </a:r>
            <a:r>
              <a:rPr lang="en-CA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https://www.flickr.com/photos/pasa/6757993805</a:t>
            </a:r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Dataset Source: </a:t>
            </a:r>
            <a:r>
              <a:rPr lang="en-CA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https://www.kaggle.com/ljanjughazyan/cars1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62BD0-A7A3-4B47-A17F-4E8A17177CEF}"/>
              </a:ext>
            </a:extLst>
          </p:cNvPr>
          <p:cNvSpPr txBox="1"/>
          <p:nvPr/>
        </p:nvSpPr>
        <p:spPr>
          <a:xfrm>
            <a:off x="2339511" y="5866457"/>
            <a:ext cx="93463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Image Source: </a:t>
            </a:r>
            <a:r>
              <a:rPr lang="en-CA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https://www.flickr.com/photos/pasa/6757993805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Dataset Source: </a:t>
            </a:r>
            <a:r>
              <a:rPr lang="en-CA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https://www.kaggle.com/ljanjughazyan/cars1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88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8D64842-775D-412F-BBF9-338C0AF96D77}"/>
              </a:ext>
            </a:extLst>
          </p:cNvPr>
          <p:cNvSpPr txBox="1">
            <a:spLocks/>
          </p:cNvSpPr>
          <p:nvPr/>
        </p:nvSpPr>
        <p:spPr>
          <a:xfrm>
            <a:off x="2353488" y="1295478"/>
            <a:ext cx="8534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/>
          </a:p>
        </p:txBody>
      </p:sp>
      <p:sp>
        <p:nvSpPr>
          <p:cNvPr id="27" name="Rounded Rectangle 53">
            <a:extLst>
              <a:ext uri="{FF2B5EF4-FFF2-40B4-BE49-F238E27FC236}">
                <a16:creationId xmlns:a16="http://schemas.microsoft.com/office/drawing/2014/main" id="{A2C56524-1BA8-43C7-80C9-E0C2BBC10592}"/>
              </a:ext>
            </a:extLst>
          </p:cNvPr>
          <p:cNvSpPr/>
          <p:nvPr/>
        </p:nvSpPr>
        <p:spPr>
          <a:xfrm>
            <a:off x="4288763" y="2752253"/>
            <a:ext cx="3040912" cy="1552354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ML MODEL</a:t>
            </a:r>
            <a:endParaRPr lang="en-CA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0ED9AB-ADA3-4B6B-B03F-0CEF7933588F}"/>
              </a:ext>
            </a:extLst>
          </p:cNvPr>
          <p:cNvSpPr/>
          <p:nvPr/>
        </p:nvSpPr>
        <p:spPr>
          <a:xfrm>
            <a:off x="1210512" y="1756424"/>
            <a:ext cx="843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u="sng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INPUTS</a:t>
            </a:r>
            <a:endParaRPr lang="en-US" u="sng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ight Arrow 55">
            <a:extLst>
              <a:ext uri="{FF2B5EF4-FFF2-40B4-BE49-F238E27FC236}">
                <a16:creationId xmlns:a16="http://schemas.microsoft.com/office/drawing/2014/main" id="{27EE02F8-8722-4A6B-A599-FB3944435073}"/>
              </a:ext>
            </a:extLst>
          </p:cNvPr>
          <p:cNvSpPr/>
          <p:nvPr/>
        </p:nvSpPr>
        <p:spPr>
          <a:xfrm>
            <a:off x="7402534" y="3343275"/>
            <a:ext cx="749417" cy="533400"/>
          </a:xfrm>
          <a:prstGeom prst="rightArrow">
            <a:avLst/>
          </a:prstGeom>
          <a:solidFill>
            <a:srgbClr val="FF99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E3D06A-91EA-4FC1-8B62-2498D056EE54}"/>
              </a:ext>
            </a:extLst>
          </p:cNvPr>
          <p:cNvSpPr/>
          <p:nvPr/>
        </p:nvSpPr>
        <p:spPr>
          <a:xfrm>
            <a:off x="8584212" y="2313646"/>
            <a:ext cx="21863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lvl="1" algn="ctr">
              <a:lnSpc>
                <a:spcPct val="100000"/>
              </a:lnSpc>
              <a:buSzPct val="120000"/>
            </a:pPr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VEHICLE PRICE (MSRP)</a:t>
            </a:r>
          </a:p>
          <a:p>
            <a:pPr lvl="1" algn="ctr">
              <a:lnSpc>
                <a:spcPct val="100000"/>
              </a:lnSpc>
              <a:buSzPct val="120000"/>
            </a:pPr>
            <a:endParaRPr lang="en-US" sz="1600" dirty="0">
              <a:solidFill>
                <a:schemeClr val="tx1"/>
              </a:solidFill>
              <a:latin typeface="Montserrat" charset="0"/>
            </a:endParaRPr>
          </a:p>
          <a:p>
            <a:pPr lvl="1" algn="ctr">
              <a:lnSpc>
                <a:spcPct val="100000"/>
              </a:lnSpc>
              <a:buSzPct val="120000"/>
            </a:pPr>
            <a:endParaRPr lang="en-US" sz="1600" dirty="0">
              <a:solidFill>
                <a:schemeClr val="tx1"/>
              </a:solidFill>
              <a:latin typeface="Montserrat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13E4807-EF55-4A48-9F67-4030E42DCF1B}"/>
              </a:ext>
            </a:extLst>
          </p:cNvPr>
          <p:cNvSpPr/>
          <p:nvPr/>
        </p:nvSpPr>
        <p:spPr>
          <a:xfrm>
            <a:off x="8498094" y="1719346"/>
            <a:ext cx="574159" cy="3753817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64C63096-E9D2-40B8-AD05-FE7A68EF35BE}"/>
              </a:ext>
            </a:extLst>
          </p:cNvPr>
          <p:cNvSpPr/>
          <p:nvPr/>
        </p:nvSpPr>
        <p:spPr>
          <a:xfrm rot="10800000">
            <a:off x="10282527" y="1754414"/>
            <a:ext cx="574159" cy="3775596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Arrow 59">
            <a:extLst>
              <a:ext uri="{FF2B5EF4-FFF2-40B4-BE49-F238E27FC236}">
                <a16:creationId xmlns:a16="http://schemas.microsoft.com/office/drawing/2014/main" id="{140BBE73-42DF-4FC3-937E-F0CB1E6D09B0}"/>
              </a:ext>
            </a:extLst>
          </p:cNvPr>
          <p:cNvSpPr/>
          <p:nvPr/>
        </p:nvSpPr>
        <p:spPr>
          <a:xfrm>
            <a:off x="3305277" y="3317533"/>
            <a:ext cx="957083" cy="533400"/>
          </a:xfrm>
          <a:prstGeom prst="rightArrow">
            <a:avLst/>
          </a:prstGeom>
          <a:solidFill>
            <a:srgbClr val="FF99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9FE4EE4-017D-4CF4-9DD7-F2AA41D4693E}"/>
              </a:ext>
            </a:extLst>
          </p:cNvPr>
          <p:cNvSpPr txBox="1">
            <a:spLocks/>
          </p:cNvSpPr>
          <p:nvPr/>
        </p:nvSpPr>
        <p:spPr>
          <a:xfrm>
            <a:off x="152400" y="273160"/>
            <a:ext cx="1034995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solidFill>
                  <a:srgbClr val="FF9900"/>
                </a:solidFill>
                <a:latin typeface="Montserrat" charset="0"/>
              </a:defRPr>
            </a:lvl1pPr>
          </a:lstStyle>
          <a:p>
            <a:r>
              <a:rPr lang="en-CA" dirty="0"/>
              <a:t>INPUTS AND OUTPUTS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7D7E63-A3E3-467E-AC1C-1F00E63DA0DD}"/>
              </a:ext>
            </a:extLst>
          </p:cNvPr>
          <p:cNvSpPr txBox="1"/>
          <p:nvPr/>
        </p:nvSpPr>
        <p:spPr>
          <a:xfrm>
            <a:off x="442049" y="2240798"/>
            <a:ext cx="252082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MAKE</a:t>
            </a:r>
          </a:p>
          <a:p>
            <a:pPr lvl="1" algn="ctr"/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MODEL</a:t>
            </a:r>
          </a:p>
          <a:p>
            <a:pPr lvl="1" algn="ctr"/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TYPE</a:t>
            </a:r>
          </a:p>
          <a:p>
            <a:pPr lvl="1" algn="ctr"/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ORIGIN DRIVETRAIN ENGINESIZE CYLINDERS</a:t>
            </a:r>
          </a:p>
          <a:p>
            <a:pPr lvl="1" algn="ctr"/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HORSEPOWER MPG CITY MPG HIGHWAY WEIGHT</a:t>
            </a:r>
          </a:p>
          <a:p>
            <a:pPr lvl="1" algn="ctr"/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WHEELBASE LENGTH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E101028-90A2-4A16-98E8-562870EEE6B8}"/>
              </a:ext>
            </a:extLst>
          </p:cNvPr>
          <p:cNvSpPr/>
          <p:nvPr/>
        </p:nvSpPr>
        <p:spPr>
          <a:xfrm>
            <a:off x="190031" y="1700934"/>
            <a:ext cx="574159" cy="3753817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282EDC4-EB81-412F-B3AC-6B32C9873E97}"/>
              </a:ext>
            </a:extLst>
          </p:cNvPr>
          <p:cNvSpPr/>
          <p:nvPr/>
        </p:nvSpPr>
        <p:spPr>
          <a:xfrm rot="10800000">
            <a:off x="2604835" y="1724091"/>
            <a:ext cx="574159" cy="3775596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B09978-A0DD-4765-BA81-73F3E433ACB3}"/>
              </a:ext>
            </a:extLst>
          </p:cNvPr>
          <p:cNvSpPr txBox="1"/>
          <p:nvPr/>
        </p:nvSpPr>
        <p:spPr>
          <a:xfrm>
            <a:off x="6620688" y="1734935"/>
            <a:ext cx="621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800" b="1" u="sng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8549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20" grpId="0"/>
      <p:bldP spid="21" grpId="0" animBg="1"/>
      <p:bldP spid="22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</a:b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41A389-5846-4DA9-AD15-B3B7581E108B}"/>
              </a:ext>
            </a:extLst>
          </p:cNvPr>
          <p:cNvSpPr txBox="1">
            <a:spLocks/>
          </p:cNvSpPr>
          <p:nvPr/>
        </p:nvSpPr>
        <p:spPr>
          <a:xfrm>
            <a:off x="152400" y="273160"/>
            <a:ext cx="1034995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solidFill>
                  <a:srgbClr val="FF9900"/>
                </a:solidFill>
                <a:latin typeface="Montserrat" charset="0"/>
              </a:defRPr>
            </a:lvl1pPr>
          </a:lstStyle>
          <a:p>
            <a:r>
              <a:rPr lang="en-CA" dirty="0"/>
              <a:t>DATA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779054-2817-4926-B70B-FB78D9FB1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26" y="1234713"/>
            <a:ext cx="9317147" cy="2921320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9063BAE-BAF2-4EE0-BED2-335D73794F46}"/>
              </a:ext>
            </a:extLst>
          </p:cNvPr>
          <p:cNvCxnSpPr>
            <a:cxnSpLocks/>
          </p:cNvCxnSpPr>
          <p:nvPr/>
        </p:nvCxnSpPr>
        <p:spPr>
          <a:xfrm rot="5400000">
            <a:off x="3468851" y="4403620"/>
            <a:ext cx="1023883" cy="970233"/>
          </a:xfrm>
          <a:prstGeom prst="curvedConnector3">
            <a:avLst/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8E8DBC-EE22-4419-BC0C-4E8025A09216}"/>
              </a:ext>
            </a:extLst>
          </p:cNvPr>
          <p:cNvSpPr txBox="1"/>
          <p:nvPr/>
        </p:nvSpPr>
        <p:spPr>
          <a:xfrm>
            <a:off x="1129904" y="5400697"/>
            <a:ext cx="47315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000" b="1" i="0" dirty="0">
                <a:solidFill>
                  <a:srgbClr val="FF9900"/>
                </a:solidFill>
                <a:effectLst/>
                <a:latin typeface="arial" panose="020B0604020202020204" pitchFamily="34" charset="0"/>
              </a:rPr>
              <a:t>MODEL OUTPUT: MSRP </a:t>
            </a:r>
            <a:r>
              <a:rPr lang="en-CA" sz="2000" b="1" i="1" dirty="0">
                <a:solidFill>
                  <a:srgbClr val="FF9900"/>
                </a:solidFill>
                <a:effectLst/>
                <a:latin typeface="arial" panose="020B0604020202020204" pitchFamily="34" charset="0"/>
              </a:rPr>
              <a:t>MANUFACTURER'S SUGGESTED RETAIL PRICE</a:t>
            </a:r>
            <a:endParaRPr lang="en-US" sz="2000" i="1" dirty="0">
              <a:solidFill>
                <a:srgbClr val="FF990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6317B2-4D4A-4199-8A76-ADD1B980F30B}"/>
              </a:ext>
            </a:extLst>
          </p:cNvPr>
          <p:cNvSpPr/>
          <p:nvPr/>
        </p:nvSpPr>
        <p:spPr>
          <a:xfrm>
            <a:off x="4218256" y="1149958"/>
            <a:ext cx="495300" cy="3251744"/>
          </a:xfrm>
          <a:prstGeom prst="roundRect">
            <a:avLst/>
          </a:prstGeom>
          <a:noFill/>
          <a:ln w="38100">
            <a:solidFill>
              <a:srgbClr val="FF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1" y="1633727"/>
            <a:ext cx="6319060" cy="1515873"/>
            <a:chOff x="544021" y="1501647"/>
            <a:chExt cx="6319060" cy="1515873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1501647"/>
              <a:ext cx="63190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CODE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DEMO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544022" y="3017520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173259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170263"/>
            <a:ext cx="2131604" cy="228595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4473852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447385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2599426" y="4473852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2CB216-2469-4924-98CE-1FCB3144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28" y="2152579"/>
            <a:ext cx="10823874" cy="25528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E51A780-FBDE-48DE-B4BF-415BCD7725EE}"/>
              </a:ext>
            </a:extLst>
          </p:cNvPr>
          <p:cNvSpPr txBox="1">
            <a:spLocks/>
          </p:cNvSpPr>
          <p:nvPr/>
        </p:nvSpPr>
        <p:spPr>
          <a:xfrm>
            <a:off x="481628" y="278144"/>
            <a:ext cx="647797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141958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1" y="1633727"/>
            <a:ext cx="6319060" cy="1515873"/>
            <a:chOff x="544021" y="1501647"/>
            <a:chExt cx="6319060" cy="1515873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1501647"/>
              <a:ext cx="63190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END-OF-DAY CAPSTONE PROJECT 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544022" y="3017520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173259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170263"/>
            <a:ext cx="2131604" cy="228595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4473852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447385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2599426" y="4473852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7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BDD0A5-2D80-438A-BAEB-9A97887B8967}"/>
              </a:ext>
            </a:extLst>
          </p:cNvPr>
          <p:cNvSpPr txBox="1">
            <a:spLocks/>
          </p:cNvSpPr>
          <p:nvPr/>
        </p:nvSpPr>
        <p:spPr>
          <a:xfrm>
            <a:off x="481628" y="278144"/>
            <a:ext cx="647797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F3EF7-5E2D-4106-B988-4DA362D4C6D2}"/>
              </a:ext>
            </a:extLst>
          </p:cNvPr>
          <p:cNvSpPr txBox="1"/>
          <p:nvPr/>
        </p:nvSpPr>
        <p:spPr>
          <a:xfrm>
            <a:off x="481628" y="826572"/>
            <a:ext cx="11281196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US" dirty="0"/>
              <a:t>We would like to predict the S&amp;P500 Price using interest rate and employment using Amazon </a:t>
            </a:r>
            <a:r>
              <a:rPr lang="en-US" dirty="0" err="1"/>
              <a:t>SageMaker</a:t>
            </a:r>
            <a:r>
              <a:rPr lang="en-US" dirty="0"/>
              <a:t> Linear Learner algorithm. 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02A4A-8E36-4065-910C-471D00C15818}"/>
              </a:ext>
            </a:extLst>
          </p:cNvPr>
          <p:cNvSpPr txBox="1"/>
          <p:nvPr/>
        </p:nvSpPr>
        <p:spPr>
          <a:xfrm>
            <a:off x="994900" y="1488292"/>
            <a:ext cx="10254651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Independent variable X: Interest Rate and Employment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Dependent variable Y: S&amp;P 500 Price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DBB5D-288C-4E80-86FF-93BDE2F5C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060" y="2503955"/>
            <a:ext cx="4549339" cy="374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5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BDD0A5-2D80-438A-BAEB-9A97887B8967}"/>
              </a:ext>
            </a:extLst>
          </p:cNvPr>
          <p:cNvSpPr txBox="1">
            <a:spLocks/>
          </p:cNvSpPr>
          <p:nvPr/>
        </p:nvSpPr>
        <p:spPr>
          <a:xfrm>
            <a:off x="481628" y="278144"/>
            <a:ext cx="647797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PROJECT TASKS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F3EF7-5E2D-4106-B988-4DA362D4C6D2}"/>
              </a:ext>
            </a:extLst>
          </p:cNvPr>
          <p:cNvSpPr txBox="1"/>
          <p:nvPr/>
        </p:nvSpPr>
        <p:spPr>
          <a:xfrm>
            <a:off x="481628" y="694492"/>
            <a:ext cx="11281196" cy="2862322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AWS </a:t>
            </a:r>
            <a:r>
              <a:rPr lang="en-US" dirty="0" err="1"/>
              <a:t>SageMaker</a:t>
            </a:r>
            <a:r>
              <a:rPr lang="en-US" dirty="0"/>
              <a:t> Linear Learner, perform the following:</a:t>
            </a:r>
          </a:p>
          <a:p>
            <a:r>
              <a:rPr lang="en-US" dirty="0"/>
              <a:t>1. Upload the “</a:t>
            </a:r>
            <a:r>
              <a:rPr lang="en-US" i="1" dirty="0"/>
              <a:t>S&amp;P500_Stock_Data.csv</a:t>
            </a:r>
            <a:r>
              <a:rPr lang="en-US" dirty="0"/>
              <a:t>” dataset into S3</a:t>
            </a:r>
          </a:p>
          <a:p>
            <a:r>
              <a:rPr lang="en-US" dirty="0"/>
              <a:t>2. Split the data into 80% for training and 20% for testing </a:t>
            </a:r>
          </a:p>
          <a:p>
            <a:r>
              <a:rPr lang="en-US" dirty="0"/>
              <a:t>3. Train a machine linear regression model using </a:t>
            </a:r>
            <a:r>
              <a:rPr lang="en-US" dirty="0" err="1"/>
              <a:t>SageMaker</a:t>
            </a:r>
            <a:r>
              <a:rPr lang="en-US" dirty="0"/>
              <a:t> SDK</a:t>
            </a:r>
          </a:p>
          <a:p>
            <a:r>
              <a:rPr lang="en-US" dirty="0"/>
              <a:t>4. Deploy trained model as an endpoint</a:t>
            </a:r>
          </a:p>
          <a:p>
            <a:r>
              <a:rPr lang="en-US" dirty="0"/>
              <a:t>5. Assess trained model performance, what is the RMSE?</a:t>
            </a:r>
          </a:p>
          <a:p>
            <a:r>
              <a:rPr lang="en-US" dirty="0"/>
              <a:t>6. Delete the endpoint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06808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341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 Light</vt:lpstr>
      <vt:lpstr>Montserrat</vt:lpstr>
      <vt:lpstr>arial</vt:lpstr>
      <vt:lpstr>Courier New</vt:lpstr>
      <vt:lpstr>Montserrat SemiBold</vt:lpstr>
      <vt:lpstr>Calibri</vt:lpstr>
      <vt:lpstr>arial</vt:lpstr>
      <vt:lpstr>1_Тема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Dr.Ryan</dc:creator>
  <cp:lastModifiedBy>ryanahmedaly@outlook.com</cp:lastModifiedBy>
  <cp:revision>292</cp:revision>
  <dcterms:modified xsi:type="dcterms:W3CDTF">2022-04-18T16:11:36Z</dcterms:modified>
</cp:coreProperties>
</file>