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6" r:id="rId2"/>
  </p:sldMasterIdLst>
  <p:notesMasterIdLst>
    <p:notesMasterId r:id="rId12"/>
  </p:notesMasterIdLst>
  <p:sldIdLst>
    <p:sldId id="1287" r:id="rId3"/>
    <p:sldId id="930" r:id="rId4"/>
    <p:sldId id="261" r:id="rId5"/>
    <p:sldId id="267" r:id="rId6"/>
    <p:sldId id="270" r:id="rId7"/>
    <p:sldId id="1323" r:id="rId8"/>
    <p:sldId id="1316" r:id="rId9"/>
    <p:sldId id="1331" r:id="rId10"/>
    <p:sldId id="1332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SemiBold" panose="00000700000000000000" pitchFamily="2" charset="0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E6E6"/>
    <a:srgbClr val="FF9F1C"/>
    <a:srgbClr val="1942A6"/>
    <a:srgbClr val="7B93CC"/>
    <a:srgbClr val="9D399D"/>
    <a:srgbClr val="F0D5CF"/>
    <a:srgbClr val="FF5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31" autoAdjust="0"/>
    <p:restoredTop sz="95226" autoAdjust="0"/>
  </p:normalViewPr>
  <p:slideViewPr>
    <p:cSldViewPr snapToGrid="0" snapToObjects="1">
      <p:cViewPr varScale="1">
        <p:scale>
          <a:sx n="83" d="100"/>
          <a:sy n="83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77480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26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35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36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EDA6-8E64-4860-BD20-BF9F58091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1FD35-DB38-4881-8899-C4D24C54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A7DD-7582-4FDF-BDE9-D813EE69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12CB-B773-47C4-8A5B-8BCD13EE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D8543-0C1A-44D8-AF2F-73662C06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73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28B9-8755-45A3-B57E-80102AFB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5F04-49FC-4DF0-B9A3-ECDD0254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1E70-0D1C-4663-9A56-9C678517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E7A67-7C7A-406F-AED1-1FA60257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24C2-B8C2-470F-A918-517D1DD3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52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B0F-13CB-4F4D-92A5-8093BFD5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B41E4-5391-485D-9081-639632AC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20603-342D-4D02-A6EA-400FDE3D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E159C-CB66-49A2-A29C-1103460F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ABF9C-985B-4B39-BECA-069775D6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57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050C-258D-495A-AF47-4F25D420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14C1-4A81-4397-BD15-A61C4D417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9488C-CEDA-41F2-986E-FD21BA4E0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4FCF3-45BF-4F32-9AED-8E50D3E6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11266-ED54-44B7-8482-34B8C9C6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BCD9-FA3C-4F5B-BFC1-49A816EC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20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02C4-4E2F-4702-B02C-BB244E82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CB4E-5EC6-4341-A20B-FE41DED1E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95C79-0547-4E92-9A11-12E77E7D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A4C4D-13BD-4F7E-BF38-BC5ED4502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9732F-6819-45E4-BB4C-41138FE42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D2252-B35B-4B92-A505-DB32792C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23605-4142-4FE7-83B0-35337342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1CF69-88C6-4ACD-99B3-1E8B7AB5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70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FE60-CFC6-432C-BCA8-AB1C5234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5BE14-B49B-4A75-AAF9-8A21C3D6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E6795-0307-4394-96DC-7505D8EF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4F04F-CD0E-4983-A512-2DEED58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36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DA649-D5D8-43CC-A547-86C04D28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74BA6-DD8B-4C63-AD64-301BA72E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A965D-7295-4DD0-8D90-AB64448A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50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64E8-9120-4C41-B5FC-6B4CFA22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9A8D-B930-4D03-8421-B8B29406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F56D3-F161-4ED1-8620-9410AEF22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2EB7C-1B38-4155-A704-16AF69A1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C21FB-1864-49CA-AC9F-1EAC4B5B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5D9AA-75CA-4003-9614-0438506B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9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39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F6EC-7080-463B-A1AC-1229A3E7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65340-38A2-470B-BD5D-CB504873D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2A733-F9BE-4118-8189-B50AC417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06EDB-2CC4-4999-94F9-6F8C7982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39B1-164C-4E84-A4C1-42472FB3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15DA-9347-4388-A62F-3567D161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66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163C-2128-4C58-B2D7-D8C2ECC9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0CE9A-B5AC-481C-A1A9-D00B6A0D6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841F7-4ED4-428E-B275-16DD1E54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BCC1-9102-47D5-AA28-AC67C70B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AEC7-9532-4111-9F18-A500CA22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47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38623-987D-43C9-9840-4DE8F9C6E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A514D-8CC0-4353-9DC3-CA7DBE073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8FA3-3A37-4B41-B4F0-B69C0884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D789-7F9A-4107-A75B-2352ADB7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3EB2-DB66-422C-B9BA-C4CD9836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66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07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82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5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54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91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74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00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2FC68-B79E-4F27-875A-BED694E4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B92F4-F0A1-491A-BAF7-399CCBDC4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DF89F-3661-448B-A4AE-0C6251387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E89E-6964-4EC5-AA30-CEE41B04066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35F9-CC07-4538-BCA4-16A3FE5ED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CE8B-7131-413E-B33D-2537B3906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janjughazyan/cars1" TargetMode="External"/><Relationship Id="rId2" Type="http://schemas.openxmlformats.org/officeDocument/2006/relationships/hyperlink" Target="https://www.flickr.com/photos/pasa/6757993805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hyperlink" Target="https://pixabay.com/photos/bike-rental-bikes-rent-pay-228438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1" y="1633727"/>
            <a:ext cx="5959415" cy="2233720"/>
            <a:chOff x="544021" y="1501647"/>
            <a:chExt cx="5959415" cy="223372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1" y="1501647"/>
              <a:ext cx="595941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PROJECT CARD &amp; DATA OVERVIEW [SKIP IF FAMILIAR] 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620222" y="3735367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173259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170263"/>
            <a:ext cx="1222548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4473852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4473852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1690370" y="4473852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7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2CFA57-0ACD-EC4F-A2F4-56FFDA477D05}"/>
              </a:ext>
            </a:extLst>
          </p:cNvPr>
          <p:cNvSpPr txBox="1">
            <a:spLocks/>
          </p:cNvSpPr>
          <p:nvPr/>
        </p:nvSpPr>
        <p:spPr>
          <a:xfrm>
            <a:off x="200366" y="261610"/>
            <a:ext cx="868777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 b="1">
                <a:solidFill>
                  <a:srgbClr val="FF9900"/>
                </a:solidFill>
                <a:latin typeface="Montserrat" charset="0"/>
              </a:defRPr>
            </a:lvl1pPr>
          </a:lstStyle>
          <a:p>
            <a:r>
              <a:rPr lang="en-CA" dirty="0"/>
              <a:t>HYPERPRAMETERS OPTIMIZATION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30C5F8-2772-0241-A246-0E7173D433BE}"/>
              </a:ext>
            </a:extLst>
          </p:cNvPr>
          <p:cNvSpPr txBox="1">
            <a:spLocks/>
          </p:cNvSpPr>
          <p:nvPr/>
        </p:nvSpPr>
        <p:spPr>
          <a:xfrm>
            <a:off x="5114194" y="3969884"/>
            <a:ext cx="4195651" cy="1482457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ctr">
              <a:defRPr sz="2000">
                <a:latin typeface="Montserrat" panose="000005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CA" sz="1600" b="1" i="1" dirty="0"/>
          </a:p>
          <a:p>
            <a:pPr lvl="1"/>
            <a:r>
              <a:rPr lang="en-CA" sz="1600" b="1" i="1" dirty="0"/>
              <a:t>Parameter: values that are obtained by the training process such as network weights and biases. </a:t>
            </a:r>
          </a:p>
          <a:p>
            <a:endParaRPr lang="en-CA" sz="1800" b="1" i="1" dirty="0"/>
          </a:p>
        </p:txBody>
      </p:sp>
      <p:sp>
        <p:nvSpPr>
          <p:cNvPr id="2" name="Rounded Rectangle 1"/>
          <p:cNvSpPr/>
          <p:nvPr/>
        </p:nvSpPr>
        <p:spPr>
          <a:xfrm>
            <a:off x="5350001" y="2689700"/>
            <a:ext cx="3757211" cy="13510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PARAMETER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2638" y="2689700"/>
            <a:ext cx="3859143" cy="13510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HYPERPARAMETER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45096" y="4210157"/>
            <a:ext cx="43578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CA" sz="1600" b="1" i="1" dirty="0">
                <a:latin typeface="Montserrat" panose="00000500000000000000" pitchFamily="2" charset="0"/>
              </a:rPr>
              <a:t>Hyper parameter: values set prior to the training process such as number of neurons, layers, learning rate..</a:t>
            </a:r>
            <a:r>
              <a:rPr lang="en-CA" sz="1600" b="1" i="1" dirty="0" err="1">
                <a:latin typeface="Montserrat" panose="00000500000000000000" pitchFamily="2" charset="0"/>
              </a:rPr>
              <a:t>etc</a:t>
            </a:r>
            <a:endParaRPr lang="en-CA" sz="1600" b="1" i="1" dirty="0">
              <a:latin typeface="Montserrat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F5777-0D55-C434-841D-7FD0AA79E09E}"/>
              </a:ext>
            </a:extLst>
          </p:cNvPr>
          <p:cNvSpPr txBox="1"/>
          <p:nvPr/>
        </p:nvSpPr>
        <p:spPr>
          <a:xfrm>
            <a:off x="200366" y="656704"/>
            <a:ext cx="118544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  <a:sym typeface="Arial"/>
              </a:rPr>
              <a:t>Hyperparameters optimization is the problem of choosing a set of optimal hyperparameters for a given machine learning algorithm.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  <a:sym typeface="Arial"/>
              </a:rPr>
              <a:t>A hyperparameters are used to control the learning process and are set before the training job </a:t>
            </a:r>
            <a:r>
              <a:rPr lang="en-US" sz="2000" dirty="0">
                <a:latin typeface="Montserrat" panose="00000500000000000000" pitchFamily="2" charset="0"/>
              </a:rPr>
              <a:t>starts</a:t>
            </a:r>
            <a:r>
              <a:rPr lang="en-US" sz="2000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  <a:sym typeface="Arial"/>
              </a:rPr>
              <a:t>. </a:t>
            </a:r>
            <a:endParaRPr lang="en-US" sz="2000" dirty="0">
              <a:latin typeface="Montserrat" panose="00000500000000000000" pitchFamily="2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  <a:sym typeface="Arial"/>
              </a:rPr>
              <a:t>After training multiple models, you would like to fine tune them so that they perform better on a given dataset.</a:t>
            </a:r>
          </a:p>
        </p:txBody>
      </p:sp>
    </p:spTree>
    <p:extLst>
      <p:ext uri="{BB962C8B-B14F-4D97-AF65-F5344CB8AC3E}">
        <p14:creationId xmlns:p14="http://schemas.microsoft.com/office/powerpoint/2010/main" val="412109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</a:b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41A389-5846-4DA9-AD15-B3B7581E108B}"/>
              </a:ext>
            </a:extLst>
          </p:cNvPr>
          <p:cNvSpPr txBox="1">
            <a:spLocks/>
          </p:cNvSpPr>
          <p:nvPr/>
        </p:nvSpPr>
        <p:spPr>
          <a:xfrm>
            <a:off x="152400" y="273160"/>
            <a:ext cx="1034995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54A7"/>
                </a:solidFill>
                <a:latin typeface="Montserrat" charset="0"/>
              </a:defRPr>
            </a:lvl1pPr>
          </a:lstStyle>
          <a:p>
            <a:r>
              <a:rPr lang="en-CA" dirty="0">
                <a:solidFill>
                  <a:srgbClr val="FF9900"/>
                </a:solidFill>
              </a:rPr>
              <a:t>PROJECT CARD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42103-EEA5-40BF-ADFD-24D36FA4268E}"/>
              </a:ext>
            </a:extLst>
          </p:cNvPr>
          <p:cNvSpPr/>
          <p:nvPr/>
        </p:nvSpPr>
        <p:spPr>
          <a:xfrm>
            <a:off x="176352" y="611344"/>
            <a:ext cx="7069928" cy="582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Montserrat" charset="0"/>
            </a:endParaRPr>
          </a:p>
          <a:p>
            <a:r>
              <a:rPr lang="en-CA" b="1" u="sng" dirty="0">
                <a:solidFill>
                  <a:schemeClr val="tx1"/>
                </a:solidFill>
                <a:latin typeface="Montserrat" charset="0"/>
              </a:rPr>
              <a:t>GOAL: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>
                <a:solidFill>
                  <a:schemeClr val="tx1"/>
                </a:solidFill>
                <a:latin typeface="Montserrat" charset="0"/>
              </a:rPr>
              <a:t>Build, train, test and deploy a machine learning model to predict bike rental usage </a:t>
            </a:r>
            <a:r>
              <a:rPr lang="en-US" i="1" dirty="0">
                <a:solidFill>
                  <a:schemeClr val="tx1"/>
                </a:solidFill>
                <a:latin typeface="Montserrat" charset="0"/>
              </a:rPr>
              <a:t>based on inputs such as temperature, humidity, wind speed..</a:t>
            </a:r>
            <a:r>
              <a:rPr lang="en-US" i="1" dirty="0" err="1">
                <a:solidFill>
                  <a:schemeClr val="tx1"/>
                </a:solidFill>
                <a:latin typeface="Montserrat" charset="0"/>
              </a:rPr>
              <a:t>etc</a:t>
            </a:r>
            <a:r>
              <a:rPr lang="en-US" i="1" dirty="0">
                <a:solidFill>
                  <a:schemeClr val="tx1"/>
                </a:solidFill>
                <a:latin typeface="Montserrat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  <a:latin typeface="Montserrat" charset="0"/>
              </a:rPr>
              <a:t>We will train a model and optimize its hyperparameters </a:t>
            </a:r>
            <a:r>
              <a:rPr lang="en-US" i="1">
                <a:solidFill>
                  <a:schemeClr val="tx1"/>
                </a:solidFill>
                <a:latin typeface="Montserrat" charset="0"/>
              </a:rPr>
              <a:t>in SageMaker.</a:t>
            </a:r>
            <a:endParaRPr lang="en-US" i="1" dirty="0">
              <a:solidFill>
                <a:schemeClr val="tx1"/>
              </a:solidFill>
              <a:latin typeface="Montserrat" charset="0"/>
            </a:endParaRPr>
          </a:p>
          <a:p>
            <a:endParaRPr lang="en-CA" b="1" dirty="0">
              <a:solidFill>
                <a:schemeClr val="tx1"/>
              </a:solidFill>
              <a:latin typeface="Montserrat" charset="0"/>
            </a:endParaRPr>
          </a:p>
          <a:p>
            <a:r>
              <a:rPr lang="en-CA" b="1" u="sng" dirty="0">
                <a:solidFill>
                  <a:schemeClr val="tx1"/>
                </a:solidFill>
                <a:latin typeface="Montserrat" charset="0"/>
              </a:rPr>
              <a:t>TOOL: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i="1" dirty="0">
                <a:solidFill>
                  <a:schemeClr val="tx1"/>
                </a:solidFill>
                <a:latin typeface="Montserrat" charset="0"/>
              </a:rPr>
              <a:t>AWS </a:t>
            </a:r>
            <a:r>
              <a:rPr lang="en-CA" i="1" dirty="0" err="1">
                <a:solidFill>
                  <a:schemeClr val="tx1"/>
                </a:solidFill>
                <a:latin typeface="Montserrat" charset="0"/>
              </a:rPr>
              <a:t>SageMaker</a:t>
            </a:r>
            <a:r>
              <a:rPr lang="en-CA" i="1" dirty="0">
                <a:solidFill>
                  <a:schemeClr val="tx1"/>
                </a:solidFill>
                <a:latin typeface="Montserrat" charset="0"/>
              </a:rPr>
              <a:t> Studio (Hyperparameters Tuning Jobs)</a:t>
            </a:r>
          </a:p>
          <a:p>
            <a:endParaRPr lang="en-CA" b="1" dirty="0">
              <a:solidFill>
                <a:schemeClr val="tx1"/>
              </a:solidFill>
              <a:latin typeface="Montserrat" charset="0"/>
            </a:endParaRPr>
          </a:p>
          <a:p>
            <a:r>
              <a:rPr lang="en-CA" b="1" u="sng" dirty="0">
                <a:solidFill>
                  <a:schemeClr val="tx1"/>
                </a:solidFill>
                <a:latin typeface="Montserrat" charset="0"/>
              </a:rPr>
              <a:t>PRACTICAL REAL-WORLD APPLICATION: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>
                <a:solidFill>
                  <a:schemeClr val="tx1"/>
                </a:solidFill>
                <a:latin typeface="Montserrat" charset="0"/>
              </a:rPr>
              <a:t>This project can be effectively used by bike rental shops to predict demand and expected future sales and understand key factors that contribute to generating revenue.</a:t>
            </a:r>
          </a:p>
          <a:p>
            <a:endParaRPr lang="en-CA" b="1" dirty="0">
              <a:solidFill>
                <a:schemeClr val="tx1"/>
              </a:solidFill>
              <a:latin typeface="Montserrat" charset="0"/>
            </a:endParaRPr>
          </a:p>
          <a:p>
            <a:r>
              <a:rPr lang="en-CA" b="1" u="sng" dirty="0">
                <a:solidFill>
                  <a:schemeClr val="tx1"/>
                </a:solidFill>
                <a:latin typeface="Montserrat" charset="0"/>
              </a:rPr>
              <a:t>DATA: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/>
                </a:solidFill>
                <a:latin typeface="Montserrat" charset="0"/>
              </a:rPr>
              <a:t>INPUTS: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tx1"/>
                </a:solidFill>
                <a:latin typeface="Montserrat" charset="0"/>
              </a:rPr>
              <a:t>Instant, date, season, year, hour, month, holiday, weather situation, temperature, and windspeed.</a:t>
            </a:r>
            <a:endParaRPr lang="en-CA" b="1" dirty="0">
              <a:solidFill>
                <a:schemeClr val="tx1"/>
              </a:solidFill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/>
                </a:solidFill>
                <a:latin typeface="Montserrat" charset="0"/>
              </a:rPr>
              <a:t>OUTPUT: 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i="1" dirty="0">
                <a:solidFill>
                  <a:schemeClr val="tx1"/>
                </a:solidFill>
                <a:latin typeface="Montserrat" charset="0"/>
              </a:rPr>
              <a:t>casual: count of casual users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i="1" dirty="0">
                <a:solidFill>
                  <a:schemeClr val="tx1"/>
                </a:solidFill>
                <a:latin typeface="Montserrat" charset="0"/>
              </a:rPr>
              <a:t>registered: count of registered users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i="1" dirty="0" err="1">
                <a:solidFill>
                  <a:schemeClr val="tx1"/>
                </a:solidFill>
                <a:latin typeface="Montserrat" charset="0"/>
              </a:rPr>
              <a:t>cnt</a:t>
            </a:r>
            <a:r>
              <a:rPr lang="en-CA" i="1" dirty="0">
                <a:solidFill>
                  <a:schemeClr val="tx1"/>
                </a:solidFill>
                <a:latin typeface="Montserrat" charset="0"/>
              </a:rPr>
              <a:t>: count of total rental bikes including both casual and registered</a:t>
            </a:r>
          </a:p>
          <a:p>
            <a:pPr>
              <a:lnSpc>
                <a:spcPct val="120000"/>
              </a:lnSpc>
            </a:pPr>
            <a:r>
              <a:rPr lang="en-CA" sz="235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 </a:t>
            </a:r>
            <a:endParaRPr lang="ru-RU" sz="23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chemeClr val="tx1"/>
              </a:solidFill>
              <a:latin typeface="Montserrat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49157-0394-4791-92A0-16AFBFE7600A}"/>
              </a:ext>
            </a:extLst>
          </p:cNvPr>
          <p:cNvSpPr txBox="1"/>
          <p:nvPr/>
        </p:nvSpPr>
        <p:spPr>
          <a:xfrm>
            <a:off x="4080379" y="6079215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Image Source: </a:t>
            </a:r>
            <a:r>
              <a:rPr lang="en-CA" sz="1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https://www.flickr.com/photos/pasa/6757993805</a:t>
            </a:r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Dataset Source: </a:t>
            </a:r>
            <a:r>
              <a:rPr lang="en-CA" sz="1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https://www.kaggle.com/ljanjughazyan/cars1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562BD0-A7A3-4B47-A17F-4E8A17177CEF}"/>
              </a:ext>
            </a:extLst>
          </p:cNvPr>
          <p:cNvSpPr txBox="1"/>
          <p:nvPr/>
        </p:nvSpPr>
        <p:spPr>
          <a:xfrm>
            <a:off x="137906" y="5960500"/>
            <a:ext cx="93463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chemeClr val="tx1"/>
                </a:solidFill>
                <a:latin typeface="+mn-lt"/>
              </a:rPr>
              <a:t>Image Source: </a:t>
            </a:r>
            <a:r>
              <a:rPr lang="en-CA" sz="1400" dirty="0">
                <a:solidFill>
                  <a:schemeClr val="tx1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https://pixabay.com/photos/bike-rental-bikes-rent-pay-2284380/</a:t>
            </a:r>
            <a:endParaRPr lang="en-CA" sz="1400" dirty="0">
              <a:solidFill>
                <a:schemeClr val="tx1"/>
              </a:solidFill>
              <a:latin typeface="+mn-lt"/>
            </a:endParaRPr>
          </a:p>
          <a:p>
            <a:r>
              <a:rPr lang="en-CA" dirty="0">
                <a:solidFill>
                  <a:schemeClr val="tx1"/>
                </a:solidFill>
                <a:latin typeface="+mn-lt"/>
              </a:rPr>
              <a:t>Dataset Source: </a:t>
            </a:r>
            <a:r>
              <a:rPr lang="en-US" dirty="0" err="1">
                <a:latin typeface="+mn-lt"/>
              </a:rPr>
              <a:t>Hadi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Fanaee</a:t>
            </a:r>
            <a:r>
              <a:rPr lang="en-US" dirty="0">
                <a:latin typeface="+mn-lt"/>
              </a:rPr>
              <a:t>-T, Laboratory of Artificial Intelligence and Decision Support (LIAAD), University of Porto INESC Porto, Campus da FEUP </a:t>
            </a:r>
            <a:r>
              <a:rPr lang="en-US" dirty="0" err="1">
                <a:latin typeface="+mn-lt"/>
              </a:rPr>
              <a:t>Rua</a:t>
            </a:r>
            <a:r>
              <a:rPr lang="en-US" dirty="0">
                <a:latin typeface="+mn-lt"/>
              </a:rPr>
              <a:t> Dr. Roberto Frias, 378 4200 - 465 Porto, Portugal</a:t>
            </a:r>
          </a:p>
          <a:p>
            <a:endParaRPr lang="en-CA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7DDF41-E938-4591-946E-590CDE5C78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718" y="1202485"/>
            <a:ext cx="4330580" cy="2629925"/>
          </a:xfrm>
          <a:prstGeom prst="rect">
            <a:avLst/>
          </a:prstGeom>
          <a:ln w="38100">
            <a:solidFill>
              <a:srgbClr val="FF9900"/>
            </a:solidFill>
          </a:ln>
        </p:spPr>
      </p:pic>
    </p:spTree>
    <p:extLst>
      <p:ext uri="{BB962C8B-B14F-4D97-AF65-F5344CB8AC3E}">
        <p14:creationId xmlns:p14="http://schemas.microsoft.com/office/powerpoint/2010/main" val="262288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12597" y="675876"/>
            <a:ext cx="11307133" cy="4467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Inputs: 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instant: record index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dirty="0" err="1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dteday</a:t>
            </a:r>
            <a:r>
              <a:rPr lang="en-CA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: date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season: season (1: springer, 2: summer, 3: fall, 4: winter)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dirty="0" err="1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yr</a:t>
            </a:r>
            <a:r>
              <a:rPr lang="en-CA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: year (0: 2011, 1: 2012)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dirty="0" err="1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mnth</a:t>
            </a:r>
            <a:r>
              <a:rPr lang="en-CA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: month ( 1 to 12)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hr: hour (0 to 23)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holiday: whether day is holiday or not - weekday : day of the week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Working day: if day is neither weekend nor holiday is 1, otherwise is 0.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dirty="0" err="1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weathersit</a:t>
            </a:r>
            <a:r>
              <a:rPr lang="en-CA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 : 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CA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1: Clear, Few clouds, Partly cloudy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CA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2: Mist + Cloudy, Mist + Broken clouds, Mist + Few clouds, Mist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CA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3: Light Snow, Light Rain + Thunderstorm + Scattered clouds, Light Rain + Scattered clouds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CA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4: Heavy Rain + Ice Pallets + Thunderstorm + Mist, Snow + Fog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temp : Normalized temperature in Celsius. The values are divided to 41 (max)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windspeed: Normalized wind speed. The values are divided to 67 (max)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CA" dirty="0">
              <a:solidFill>
                <a:schemeClr val="tx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13EC47-71A0-4884-B305-D290CA891A82}"/>
              </a:ext>
            </a:extLst>
          </p:cNvPr>
          <p:cNvSpPr txBox="1">
            <a:spLocks/>
          </p:cNvSpPr>
          <p:nvPr/>
        </p:nvSpPr>
        <p:spPr>
          <a:xfrm>
            <a:off x="152399" y="108031"/>
            <a:ext cx="920115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 b="1">
                <a:solidFill>
                  <a:srgbClr val="FF9900"/>
                </a:solidFill>
                <a:latin typeface="Montserrat" charset="0"/>
              </a:defRPr>
            </a:lvl1pPr>
          </a:lstStyle>
          <a:p>
            <a:r>
              <a:rPr lang="en-CA" dirty="0"/>
              <a:t>DATA EXPLORATION: INPUTS</a:t>
            </a:r>
          </a:p>
        </p:txBody>
      </p:sp>
      <p:sp>
        <p:nvSpPr>
          <p:cNvPr id="5" name="Прямоугольник 5">
            <a:extLst>
              <a:ext uri="{FF2B5EF4-FFF2-40B4-BE49-F238E27FC236}">
                <a16:creationId xmlns:a16="http://schemas.microsoft.com/office/drawing/2014/main" id="{ADA9023B-5F6C-CEDF-C16C-D977DEC2D5B3}"/>
              </a:ext>
            </a:extLst>
          </p:cNvPr>
          <p:cNvSpPr/>
          <p:nvPr/>
        </p:nvSpPr>
        <p:spPr>
          <a:xfrm>
            <a:off x="332239" y="4730620"/>
            <a:ext cx="9116813" cy="1623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endParaRPr lang="en-CA" dirty="0">
              <a:solidFill>
                <a:schemeClr val="tx1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Outputs: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casual: count of casual users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registered: count of registered users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dirty="0" err="1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cnt</a:t>
            </a:r>
            <a:r>
              <a:rPr lang="en-CA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: count of total rental bikes including both casual and registered</a:t>
            </a:r>
          </a:p>
          <a:p>
            <a:pPr>
              <a:lnSpc>
                <a:spcPct val="120000"/>
              </a:lnSpc>
            </a:pPr>
            <a:r>
              <a:rPr lang="en-CA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   </a:t>
            </a:r>
            <a:endParaRPr lang="ru-RU" dirty="0">
              <a:solidFill>
                <a:schemeClr val="tx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71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18330" y="1482705"/>
            <a:ext cx="3403600" cy="2650671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bg1"/>
                </a:solidFill>
              </a:rPr>
              <a:t>TUNED MACHINE LEARNING REGRESSION MODEL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8979260" y="2486780"/>
            <a:ext cx="2552700" cy="609600"/>
          </a:xfrm>
          <a:prstGeom prst="rightArrow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9D399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1928" y="879389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TEMPERATURE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79260" y="2176043"/>
            <a:ext cx="2755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BIKE USAGE COUNT (TOTAL)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568700" y="2503239"/>
            <a:ext cx="1925610" cy="609600"/>
          </a:xfrm>
          <a:prstGeom prst="rightArrow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9D399D"/>
              </a:solidFill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416128" y="758084"/>
            <a:ext cx="676072" cy="4107931"/>
          </a:xfrm>
          <a:prstGeom prst="leftBrace">
            <a:avLst>
              <a:gd name="adj1" fmla="val 117286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Left Brace 16"/>
          <p:cNvSpPr/>
          <p:nvPr/>
        </p:nvSpPr>
        <p:spPr>
          <a:xfrm rot="10800000">
            <a:off x="2572222" y="758084"/>
            <a:ext cx="676072" cy="4107931"/>
          </a:xfrm>
          <a:prstGeom prst="leftBrace">
            <a:avLst>
              <a:gd name="adj1" fmla="val 117286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194324" y="1338395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WEATHER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3591" y="1831849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WINDSPEED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81370" y="2239897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SEASON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37987" y="415411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MONTH</a:t>
            </a:r>
          </a:p>
        </p:txBody>
      </p:sp>
      <p:sp>
        <p:nvSpPr>
          <p:cNvPr id="6" name="Oval 5"/>
          <p:cNvSpPr/>
          <p:nvPr/>
        </p:nvSpPr>
        <p:spPr>
          <a:xfrm>
            <a:off x="1723601" y="2699774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739711" y="3170881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739711" y="3662497"/>
            <a:ext cx="182880" cy="1828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524E55CC-4231-4769-8FC6-EA274C37FFAA}"/>
              </a:ext>
            </a:extLst>
          </p:cNvPr>
          <p:cNvSpPr txBox="1">
            <a:spLocks/>
          </p:cNvSpPr>
          <p:nvPr/>
        </p:nvSpPr>
        <p:spPr>
          <a:xfrm>
            <a:off x="152399" y="108031"/>
            <a:ext cx="920115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 b="1">
                <a:solidFill>
                  <a:srgbClr val="FF9900"/>
                </a:solidFill>
                <a:latin typeface="Montserrat" charset="0"/>
              </a:defRPr>
            </a:lvl1pPr>
          </a:lstStyle>
          <a:p>
            <a:r>
              <a:rPr lang="en-CA" dirty="0"/>
              <a:t>MODEL OVERVIEW</a:t>
            </a:r>
          </a:p>
        </p:txBody>
      </p:sp>
    </p:spTree>
    <p:extLst>
      <p:ext uri="{BB962C8B-B14F-4D97-AF65-F5344CB8AC3E}">
        <p14:creationId xmlns:p14="http://schemas.microsoft.com/office/powerpoint/2010/main" val="290926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2" y="1633727"/>
            <a:ext cx="6113152" cy="2202410"/>
            <a:chOff x="544022" y="1501647"/>
            <a:chExt cx="6113152" cy="220241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2" y="1501647"/>
              <a:ext cx="611315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Tx/>
              </a:pPr>
              <a:r>
                <a:rPr lang="en-CA" sz="4000" kern="1200" dirty="0">
                  <a:solidFill>
                    <a:schemeClr val="tx1"/>
                  </a:solidFill>
                  <a:latin typeface="Montserrat SemiBold" pitchFamily="2" charset="-52"/>
                </a:rPr>
                <a:t>HYPERPARAMETERS OPTIMIZATION USING SAGEMAKER DEMO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620222" y="3704057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C8743B0-0ECF-4089-BF3E-9CF5D453B885}"/>
              </a:ext>
            </a:extLst>
          </p:cNvPr>
          <p:cNvSpPr/>
          <p:nvPr/>
        </p:nvSpPr>
        <p:spPr>
          <a:xfrm>
            <a:off x="620222" y="4843184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7028A1-03CF-4E54-95B9-58D665BED253}"/>
              </a:ext>
            </a:extLst>
          </p:cNvPr>
          <p:cNvSpPr/>
          <p:nvPr/>
        </p:nvSpPr>
        <p:spPr>
          <a:xfrm>
            <a:off x="620222" y="4840188"/>
            <a:ext cx="1858058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D94DC1-D110-4661-9A34-EDACED9A6CE6}"/>
              </a:ext>
            </a:extLst>
          </p:cNvPr>
          <p:cNvSpPr txBox="1"/>
          <p:nvPr/>
        </p:nvSpPr>
        <p:spPr>
          <a:xfrm>
            <a:off x="544022" y="5143777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FB5046-9423-4DD7-B1E9-066DEB0C0382}"/>
              </a:ext>
            </a:extLst>
          </p:cNvPr>
          <p:cNvSpPr txBox="1"/>
          <p:nvPr/>
        </p:nvSpPr>
        <p:spPr>
          <a:xfrm>
            <a:off x="3534872" y="5143777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9C63E5A-641C-4737-ACD5-CD91929A47D0}"/>
              </a:ext>
            </a:extLst>
          </p:cNvPr>
          <p:cNvSpPr/>
          <p:nvPr/>
        </p:nvSpPr>
        <p:spPr>
          <a:xfrm>
            <a:off x="2325880" y="5143777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873E30-4E85-4585-A2F4-27E401F88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1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BF8294-EF8D-4D76-AAB1-1E5068A3F5C4}"/>
              </a:ext>
            </a:extLst>
          </p:cNvPr>
          <p:cNvSpPr txBox="1">
            <a:spLocks/>
          </p:cNvSpPr>
          <p:nvPr/>
        </p:nvSpPr>
        <p:spPr>
          <a:xfrm>
            <a:off x="152399" y="273160"/>
            <a:ext cx="1120140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2CC23A"/>
                </a:solidFill>
                <a:latin typeface="Montserra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Montserrat" charset="0"/>
                <a:ea typeface="+mn-ea"/>
                <a:cs typeface="+mn-cs"/>
              </a:rPr>
              <a:t>HYPERPARAMETERS OPTIMIZATION DEMO IN AMAZON SAGEMAKER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5CFE7-E75F-C5F5-1152-C7F170FB6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364726"/>
            <a:ext cx="10601325" cy="510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5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2" y="1633727"/>
            <a:ext cx="4581698" cy="2202410"/>
            <a:chOff x="544022" y="1501647"/>
            <a:chExt cx="4581698" cy="220241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2" y="1501647"/>
              <a:ext cx="4581698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Tx/>
              </a:pPr>
              <a:r>
                <a:rPr lang="en-CA" sz="4000" kern="1200" dirty="0">
                  <a:solidFill>
                    <a:schemeClr val="tx1"/>
                  </a:solidFill>
                  <a:latin typeface="Montserrat SemiBold" pitchFamily="2" charset="-52"/>
                </a:rPr>
                <a:t>FINAL END-OF-DAY CAPSTONE PROJECT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620222" y="3704057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C8743B0-0ECF-4089-BF3E-9CF5D453B885}"/>
              </a:ext>
            </a:extLst>
          </p:cNvPr>
          <p:cNvSpPr/>
          <p:nvPr/>
        </p:nvSpPr>
        <p:spPr>
          <a:xfrm>
            <a:off x="620222" y="4843184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7028A1-03CF-4E54-95B9-58D665BED253}"/>
              </a:ext>
            </a:extLst>
          </p:cNvPr>
          <p:cNvSpPr/>
          <p:nvPr/>
        </p:nvSpPr>
        <p:spPr>
          <a:xfrm>
            <a:off x="620221" y="4840188"/>
            <a:ext cx="2174253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D94DC1-D110-4661-9A34-EDACED9A6CE6}"/>
              </a:ext>
            </a:extLst>
          </p:cNvPr>
          <p:cNvSpPr txBox="1"/>
          <p:nvPr/>
        </p:nvSpPr>
        <p:spPr>
          <a:xfrm>
            <a:off x="544022" y="5143777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FB5046-9423-4DD7-B1E9-066DEB0C0382}"/>
              </a:ext>
            </a:extLst>
          </p:cNvPr>
          <p:cNvSpPr txBox="1"/>
          <p:nvPr/>
        </p:nvSpPr>
        <p:spPr>
          <a:xfrm>
            <a:off x="3534872" y="5143777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9C63E5A-641C-4737-ACD5-CD91929A47D0}"/>
              </a:ext>
            </a:extLst>
          </p:cNvPr>
          <p:cNvSpPr/>
          <p:nvPr/>
        </p:nvSpPr>
        <p:spPr>
          <a:xfrm>
            <a:off x="2642074" y="5143777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873E30-4E85-4585-A2F4-27E401F88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3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BDD0A5-2D80-438A-BAEB-9A97887B8967}"/>
              </a:ext>
            </a:extLst>
          </p:cNvPr>
          <p:cNvSpPr txBox="1">
            <a:spLocks/>
          </p:cNvSpPr>
          <p:nvPr/>
        </p:nvSpPr>
        <p:spPr>
          <a:xfrm>
            <a:off x="481628" y="278144"/>
            <a:ext cx="647797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Tx/>
              <a:defRPr sz="2800" b="1" kern="1200">
                <a:solidFill>
                  <a:srgbClr val="FF9900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F3EF7-5E2D-4106-B988-4DA362D4C6D2}"/>
              </a:ext>
            </a:extLst>
          </p:cNvPr>
          <p:cNvSpPr txBox="1"/>
          <p:nvPr/>
        </p:nvSpPr>
        <p:spPr>
          <a:xfrm>
            <a:off x="546942" y="667952"/>
            <a:ext cx="11281196" cy="3477875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the used car prices dataset included in the course package, perform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 the “</a:t>
            </a:r>
            <a:r>
              <a:rPr lang="en-US" i="1" dirty="0"/>
              <a:t>used_car_price.csv</a:t>
            </a:r>
            <a:r>
              <a:rPr lang="en-US" dirty="0"/>
              <a:t>” dataset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Split the data into training, validation and testing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 an XG-Boost model using </a:t>
            </a:r>
            <a:r>
              <a:rPr lang="en-US" dirty="0" err="1"/>
              <a:t>SageMaker</a:t>
            </a:r>
            <a:r>
              <a:rPr lang="en-US" dirty="0"/>
              <a:t> Built-in XG-Boost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Assess trained XG-Boost model performance using various KPIs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hyperparameters optimization using </a:t>
            </a:r>
            <a:r>
              <a:rPr lang="en-US" dirty="0" err="1"/>
              <a:t>SageMaker</a:t>
            </a:r>
            <a:r>
              <a:rPr lang="en-US" dirty="0"/>
              <a:t> SDK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the performance of the tuned model using various KPIs. Comment on your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06808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4255</TotalTime>
  <Words>663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Montserrat</vt:lpstr>
      <vt:lpstr>Calibri Light</vt:lpstr>
      <vt:lpstr>Wingdings</vt:lpstr>
      <vt:lpstr>Arial</vt:lpstr>
      <vt:lpstr>Montserrat SemiBold</vt:lpstr>
      <vt:lpstr>Calibri</vt:lpstr>
      <vt:lpstr>Courier New</vt:lpstr>
      <vt:lpstr>1_Тема Office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Dr.Ryan</dc:creator>
  <cp:lastModifiedBy>ryanahmedaly@outlook.com</cp:lastModifiedBy>
  <cp:revision>352</cp:revision>
  <dcterms:modified xsi:type="dcterms:W3CDTF">2022-05-27T08:48:54Z</dcterms:modified>
</cp:coreProperties>
</file>