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76" r:id="rId2"/>
  </p:sldMasterIdLst>
  <p:notesMasterIdLst>
    <p:notesMasterId r:id="rId43"/>
  </p:notesMasterIdLst>
  <p:sldIdLst>
    <p:sldId id="1287" r:id="rId3"/>
    <p:sldId id="261" r:id="rId4"/>
    <p:sldId id="267" r:id="rId5"/>
    <p:sldId id="268" r:id="rId6"/>
    <p:sldId id="270" r:id="rId7"/>
    <p:sldId id="1320" r:id="rId8"/>
    <p:sldId id="930" r:id="rId9"/>
    <p:sldId id="902" r:id="rId10"/>
    <p:sldId id="903" r:id="rId11"/>
    <p:sldId id="1333" r:id="rId12"/>
    <p:sldId id="1326" r:id="rId13"/>
    <p:sldId id="1328" r:id="rId14"/>
    <p:sldId id="1329" r:id="rId15"/>
    <p:sldId id="1330" r:id="rId16"/>
    <p:sldId id="1324" r:id="rId17"/>
    <p:sldId id="1318" r:id="rId18"/>
    <p:sldId id="590" r:id="rId19"/>
    <p:sldId id="591" r:id="rId20"/>
    <p:sldId id="593" r:id="rId21"/>
    <p:sldId id="594" r:id="rId22"/>
    <p:sldId id="595" r:id="rId23"/>
    <p:sldId id="596" r:id="rId24"/>
    <p:sldId id="657" r:id="rId25"/>
    <p:sldId id="658" r:id="rId26"/>
    <p:sldId id="1319" r:id="rId27"/>
    <p:sldId id="659" r:id="rId28"/>
    <p:sldId id="905" r:id="rId29"/>
    <p:sldId id="1021" r:id="rId30"/>
    <p:sldId id="907" r:id="rId31"/>
    <p:sldId id="908" r:id="rId32"/>
    <p:sldId id="909" r:id="rId33"/>
    <p:sldId id="1321" r:id="rId34"/>
    <p:sldId id="911" r:id="rId35"/>
    <p:sldId id="912" r:id="rId36"/>
    <p:sldId id="913" r:id="rId37"/>
    <p:sldId id="914" r:id="rId38"/>
    <p:sldId id="1323" r:id="rId39"/>
    <p:sldId id="1316" r:id="rId40"/>
    <p:sldId id="1331" r:id="rId41"/>
    <p:sldId id="1332" r:id="rId42"/>
  </p:sldIdLst>
  <p:sldSz cx="12192000" cy="6858000"/>
  <p:notesSz cx="6858000" cy="9144000"/>
  <p:embeddedFontLst>
    <p:embeddedFont>
      <p:font typeface="Calibri" panose="020F0502020204030204" pitchFamily="34" charset="0"/>
      <p:regular r:id="rId44"/>
      <p:bold r:id="rId45"/>
      <p:italic r:id="rId46"/>
      <p:boldItalic r:id="rId47"/>
    </p:embeddedFont>
    <p:embeddedFont>
      <p:font typeface="Calibri Light" panose="020F0302020204030204" pitchFamily="34" charset="0"/>
      <p:regular r:id="rId48"/>
      <p:italic r:id="rId49"/>
    </p:embeddedFont>
    <p:embeddedFont>
      <p:font typeface="Cambria Math" panose="02040503050406030204" pitchFamily="18" charset="0"/>
      <p:regular r:id="rId50"/>
    </p:embeddedFont>
    <p:embeddedFont>
      <p:font typeface="Montserrat" panose="00000500000000000000" pitchFamily="2" charset="0"/>
      <p:regular r:id="rId51"/>
      <p:bold r:id="rId52"/>
      <p:italic r:id="rId53"/>
      <p:boldItalic r:id="rId54"/>
    </p:embeddedFont>
    <p:embeddedFont>
      <p:font typeface="Montserrat SemiBold" panose="00000700000000000000" pitchFamily="2" charset="0"/>
      <p:bold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6E6E6"/>
    <a:srgbClr val="FF9F1C"/>
    <a:srgbClr val="1942A6"/>
    <a:srgbClr val="7B93CC"/>
    <a:srgbClr val="9D399D"/>
    <a:srgbClr val="F0D5CF"/>
    <a:srgbClr val="FF5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31" autoAdjust="0"/>
    <p:restoredTop sz="95226" autoAdjust="0"/>
  </p:normalViewPr>
  <p:slideViewPr>
    <p:cSldViewPr snapToGrid="0" snapToObjects="1">
      <p:cViewPr varScale="1">
        <p:scale>
          <a:sx n="112" d="100"/>
          <a:sy n="112" d="100"/>
        </p:scale>
        <p:origin x="1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E6513-A15F-4AEC-8B7E-C836281F9405}" type="doc">
      <dgm:prSet loTypeId="urn:microsoft.com/office/officeart/2005/8/layout/vList2" loCatId="list" qsTypeId="urn:microsoft.com/office/officeart/2005/8/quickstyle/simple1" qsCatId="simple" csTypeId="urn:microsoft.com/office/officeart/2005/8/colors/accent4_4" csCatId="accent4" phldr="1"/>
      <dgm:spPr/>
      <dgm:t>
        <a:bodyPr/>
        <a:lstStyle/>
        <a:p>
          <a:endParaRPr lang="en-US"/>
        </a:p>
      </dgm:t>
    </dgm:pt>
    <dgm:pt modelId="{045EDB4D-0419-4355-A50C-90D1B818C81F}">
      <dgm:prSet phldrT="[Text]"/>
      <dgm:spPr/>
      <dgm:t>
        <a:bodyPr/>
        <a:lstStyle/>
        <a:p>
          <a:pPr algn="ctr">
            <a:buClr>
              <a:srgbClr val="000000"/>
            </a:buClr>
            <a:buFont typeface="+mj-lt"/>
            <a:buAutoNum type="arabicPeriod"/>
          </a:pPr>
          <a:r>
            <a:rPr lang="en-US" b="1" dirty="0">
              <a:latin typeface="Montserrat" panose="00000500000000000000" pitchFamily="2" charset="0"/>
              <a:cs typeface="Arial"/>
              <a:sym typeface="Arial"/>
            </a:rPr>
            <a:t>Grid Search </a:t>
          </a:r>
          <a:endParaRPr lang="en-US" dirty="0"/>
        </a:p>
      </dgm:t>
    </dgm:pt>
    <dgm:pt modelId="{010CCE1A-F099-4737-A9ED-7214439DE999}" type="parTrans" cxnId="{EDCA2E6F-079C-4F63-A7E6-602F50E9517E}">
      <dgm:prSet/>
      <dgm:spPr/>
      <dgm:t>
        <a:bodyPr/>
        <a:lstStyle/>
        <a:p>
          <a:pPr algn="ctr"/>
          <a:endParaRPr lang="en-US"/>
        </a:p>
      </dgm:t>
    </dgm:pt>
    <dgm:pt modelId="{5587D9FD-E121-4327-A628-B07823CF0675}" type="sibTrans" cxnId="{EDCA2E6F-079C-4F63-A7E6-602F50E9517E}">
      <dgm:prSet/>
      <dgm:spPr/>
      <dgm:t>
        <a:bodyPr/>
        <a:lstStyle/>
        <a:p>
          <a:pPr algn="ctr"/>
          <a:endParaRPr lang="en-US"/>
        </a:p>
      </dgm:t>
    </dgm:pt>
    <dgm:pt modelId="{D45000BB-2F72-4DEF-A06D-CFD42AE7A89A}">
      <dgm:prSet/>
      <dgm:spPr/>
      <dgm:t>
        <a:bodyPr/>
        <a:lstStyle/>
        <a:p>
          <a:pPr algn="ctr"/>
          <a:r>
            <a:rPr lang="en-US" b="1" dirty="0">
              <a:latin typeface="Montserrat" panose="00000500000000000000" pitchFamily="2" charset="0"/>
              <a:cs typeface="Arial"/>
              <a:sym typeface="Arial"/>
            </a:rPr>
            <a:t>Randomized Search</a:t>
          </a:r>
        </a:p>
      </dgm:t>
    </dgm:pt>
    <dgm:pt modelId="{CA4DD465-42AD-4B77-B7EA-F119B68DBF20}" type="parTrans" cxnId="{6B9B5308-FC23-47C4-88D9-3231066730D1}">
      <dgm:prSet/>
      <dgm:spPr/>
      <dgm:t>
        <a:bodyPr/>
        <a:lstStyle/>
        <a:p>
          <a:pPr algn="ctr"/>
          <a:endParaRPr lang="en-US"/>
        </a:p>
      </dgm:t>
    </dgm:pt>
    <dgm:pt modelId="{77C51FF1-60AB-4473-8562-ED0B89FD7264}" type="sibTrans" cxnId="{6B9B5308-FC23-47C4-88D9-3231066730D1}">
      <dgm:prSet/>
      <dgm:spPr/>
      <dgm:t>
        <a:bodyPr/>
        <a:lstStyle/>
        <a:p>
          <a:pPr algn="ctr"/>
          <a:endParaRPr lang="en-US"/>
        </a:p>
      </dgm:t>
    </dgm:pt>
    <dgm:pt modelId="{6415907C-70DA-4960-97D8-E0A80E869257}">
      <dgm:prSet/>
      <dgm:spPr/>
      <dgm:t>
        <a:bodyPr/>
        <a:lstStyle/>
        <a:p>
          <a:pPr algn="ctr"/>
          <a:r>
            <a:rPr lang="en-US" b="1" dirty="0">
              <a:latin typeface="Montserrat" panose="00000500000000000000" pitchFamily="2" charset="0"/>
              <a:cs typeface="Arial"/>
              <a:sym typeface="Arial"/>
            </a:rPr>
            <a:t>Bayesian Optimization</a:t>
          </a:r>
        </a:p>
      </dgm:t>
    </dgm:pt>
    <dgm:pt modelId="{053D5F0A-5238-4A24-8D10-B80FFDC1D0F4}" type="parTrans" cxnId="{3974B5A6-2646-4AA8-B958-D0586D34C147}">
      <dgm:prSet/>
      <dgm:spPr/>
      <dgm:t>
        <a:bodyPr/>
        <a:lstStyle/>
        <a:p>
          <a:pPr algn="ctr"/>
          <a:endParaRPr lang="en-US"/>
        </a:p>
      </dgm:t>
    </dgm:pt>
    <dgm:pt modelId="{1B714B84-A77B-45A8-80B6-11247F0A3E96}" type="sibTrans" cxnId="{3974B5A6-2646-4AA8-B958-D0586D34C147}">
      <dgm:prSet/>
      <dgm:spPr/>
      <dgm:t>
        <a:bodyPr/>
        <a:lstStyle/>
        <a:p>
          <a:pPr algn="ctr"/>
          <a:endParaRPr lang="en-US"/>
        </a:p>
      </dgm:t>
    </dgm:pt>
    <dgm:pt modelId="{353A4586-49EA-4D83-8AB9-D9977C87AA97}" type="pres">
      <dgm:prSet presAssocID="{EC9E6513-A15F-4AEC-8B7E-C836281F9405}" presName="linear" presStyleCnt="0">
        <dgm:presLayoutVars>
          <dgm:animLvl val="lvl"/>
          <dgm:resizeHandles val="exact"/>
        </dgm:presLayoutVars>
      </dgm:prSet>
      <dgm:spPr/>
    </dgm:pt>
    <dgm:pt modelId="{1D5342E4-E03B-459E-880A-F15D58568F17}" type="pres">
      <dgm:prSet presAssocID="{045EDB4D-0419-4355-A50C-90D1B818C81F}" presName="parentText" presStyleLbl="node1" presStyleIdx="0" presStyleCnt="3">
        <dgm:presLayoutVars>
          <dgm:chMax val="0"/>
          <dgm:bulletEnabled val="1"/>
        </dgm:presLayoutVars>
      </dgm:prSet>
      <dgm:spPr/>
    </dgm:pt>
    <dgm:pt modelId="{A5E97334-873E-4474-A390-C69FEBC3B643}" type="pres">
      <dgm:prSet presAssocID="{5587D9FD-E121-4327-A628-B07823CF0675}" presName="spacer" presStyleCnt="0"/>
      <dgm:spPr/>
    </dgm:pt>
    <dgm:pt modelId="{53F3F7A1-2D25-460D-BA92-C97BFEEEB562}" type="pres">
      <dgm:prSet presAssocID="{D45000BB-2F72-4DEF-A06D-CFD42AE7A89A}" presName="parentText" presStyleLbl="node1" presStyleIdx="1" presStyleCnt="3">
        <dgm:presLayoutVars>
          <dgm:chMax val="0"/>
          <dgm:bulletEnabled val="1"/>
        </dgm:presLayoutVars>
      </dgm:prSet>
      <dgm:spPr/>
    </dgm:pt>
    <dgm:pt modelId="{C654DD77-FF5E-4BC8-8601-3982D36B4DA8}" type="pres">
      <dgm:prSet presAssocID="{77C51FF1-60AB-4473-8562-ED0B89FD7264}" presName="spacer" presStyleCnt="0"/>
      <dgm:spPr/>
    </dgm:pt>
    <dgm:pt modelId="{3C6CD4CF-31EC-4C45-8B33-5A1F897328DF}" type="pres">
      <dgm:prSet presAssocID="{6415907C-70DA-4960-97D8-E0A80E869257}" presName="parentText" presStyleLbl="node1" presStyleIdx="2" presStyleCnt="3">
        <dgm:presLayoutVars>
          <dgm:chMax val="0"/>
          <dgm:bulletEnabled val="1"/>
        </dgm:presLayoutVars>
      </dgm:prSet>
      <dgm:spPr/>
    </dgm:pt>
  </dgm:ptLst>
  <dgm:cxnLst>
    <dgm:cxn modelId="{6B9B5308-FC23-47C4-88D9-3231066730D1}" srcId="{EC9E6513-A15F-4AEC-8B7E-C836281F9405}" destId="{D45000BB-2F72-4DEF-A06D-CFD42AE7A89A}" srcOrd="1" destOrd="0" parTransId="{CA4DD465-42AD-4B77-B7EA-F119B68DBF20}" sibTransId="{77C51FF1-60AB-4473-8562-ED0B89FD7264}"/>
    <dgm:cxn modelId="{234E8224-CF4C-4933-B1F8-6136F0C20D2A}" type="presOf" srcId="{045EDB4D-0419-4355-A50C-90D1B818C81F}" destId="{1D5342E4-E03B-459E-880A-F15D58568F17}" srcOrd="0" destOrd="0" presId="urn:microsoft.com/office/officeart/2005/8/layout/vList2"/>
    <dgm:cxn modelId="{EDCA2E6F-079C-4F63-A7E6-602F50E9517E}" srcId="{EC9E6513-A15F-4AEC-8B7E-C836281F9405}" destId="{045EDB4D-0419-4355-A50C-90D1B818C81F}" srcOrd="0" destOrd="0" parTransId="{010CCE1A-F099-4737-A9ED-7214439DE999}" sibTransId="{5587D9FD-E121-4327-A628-B07823CF0675}"/>
    <dgm:cxn modelId="{27499495-CC03-4AB3-9015-BA9AFC42217C}" type="presOf" srcId="{6415907C-70DA-4960-97D8-E0A80E869257}" destId="{3C6CD4CF-31EC-4C45-8B33-5A1F897328DF}" srcOrd="0" destOrd="0" presId="urn:microsoft.com/office/officeart/2005/8/layout/vList2"/>
    <dgm:cxn modelId="{4C8AF29C-CEBA-415C-B864-194437BA0811}" type="presOf" srcId="{EC9E6513-A15F-4AEC-8B7E-C836281F9405}" destId="{353A4586-49EA-4D83-8AB9-D9977C87AA97}" srcOrd="0" destOrd="0" presId="urn:microsoft.com/office/officeart/2005/8/layout/vList2"/>
    <dgm:cxn modelId="{3974B5A6-2646-4AA8-B958-D0586D34C147}" srcId="{EC9E6513-A15F-4AEC-8B7E-C836281F9405}" destId="{6415907C-70DA-4960-97D8-E0A80E869257}" srcOrd="2" destOrd="0" parTransId="{053D5F0A-5238-4A24-8D10-B80FFDC1D0F4}" sibTransId="{1B714B84-A77B-45A8-80B6-11247F0A3E96}"/>
    <dgm:cxn modelId="{CFF9DDD9-8274-4E0E-AB77-2418D5CFE421}" type="presOf" srcId="{D45000BB-2F72-4DEF-A06D-CFD42AE7A89A}" destId="{53F3F7A1-2D25-460D-BA92-C97BFEEEB562}" srcOrd="0" destOrd="0" presId="urn:microsoft.com/office/officeart/2005/8/layout/vList2"/>
    <dgm:cxn modelId="{D30B54FD-6F44-4C94-B2D4-7CF7E10752E8}" type="presParOf" srcId="{353A4586-49EA-4D83-8AB9-D9977C87AA97}" destId="{1D5342E4-E03B-459E-880A-F15D58568F17}" srcOrd="0" destOrd="0" presId="urn:microsoft.com/office/officeart/2005/8/layout/vList2"/>
    <dgm:cxn modelId="{5E40DEB6-F623-4A95-B981-4B0E284EA98C}" type="presParOf" srcId="{353A4586-49EA-4D83-8AB9-D9977C87AA97}" destId="{A5E97334-873E-4474-A390-C69FEBC3B643}" srcOrd="1" destOrd="0" presId="urn:microsoft.com/office/officeart/2005/8/layout/vList2"/>
    <dgm:cxn modelId="{A61E946C-FC60-489E-A4FC-31F3F5D1DF0F}" type="presParOf" srcId="{353A4586-49EA-4D83-8AB9-D9977C87AA97}" destId="{53F3F7A1-2D25-460D-BA92-C97BFEEEB562}" srcOrd="2" destOrd="0" presId="urn:microsoft.com/office/officeart/2005/8/layout/vList2"/>
    <dgm:cxn modelId="{47511CD7-9014-4414-BC5B-C6EF0E4C3D6C}" type="presParOf" srcId="{353A4586-49EA-4D83-8AB9-D9977C87AA97}" destId="{C654DD77-FF5E-4BC8-8601-3982D36B4DA8}" srcOrd="3" destOrd="0" presId="urn:microsoft.com/office/officeart/2005/8/layout/vList2"/>
    <dgm:cxn modelId="{462423EF-C69F-48D3-AAE8-76A01F90AEF5}" type="presParOf" srcId="{353A4586-49EA-4D83-8AB9-D9977C87AA97}" destId="{3C6CD4CF-31EC-4C45-8B33-5A1F897328D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342E4-E03B-459E-880A-F15D58568F17}">
      <dsp:nvSpPr>
        <dsp:cNvPr id="0" name=""/>
        <dsp:cNvSpPr/>
      </dsp:nvSpPr>
      <dsp:spPr>
        <a:xfrm>
          <a:off x="0" y="467940"/>
          <a:ext cx="6225730" cy="933660"/>
        </a:xfrm>
        <a:prstGeom prst="roundRect">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Clr>
              <a:srgbClr val="000000"/>
            </a:buClr>
            <a:buFont typeface="+mj-lt"/>
            <a:buNone/>
          </a:pPr>
          <a:r>
            <a:rPr lang="en-US" sz="3800" b="1" kern="1200" dirty="0">
              <a:latin typeface="Montserrat" panose="00000500000000000000" pitchFamily="2" charset="0"/>
              <a:cs typeface="Arial"/>
              <a:sym typeface="Arial"/>
            </a:rPr>
            <a:t>Grid Search </a:t>
          </a:r>
          <a:endParaRPr lang="en-US" sz="3800" kern="1200" dirty="0"/>
        </a:p>
      </dsp:txBody>
      <dsp:txXfrm>
        <a:off x="45578" y="513518"/>
        <a:ext cx="6134574" cy="842504"/>
      </dsp:txXfrm>
    </dsp:sp>
    <dsp:sp modelId="{53F3F7A1-2D25-460D-BA92-C97BFEEEB562}">
      <dsp:nvSpPr>
        <dsp:cNvPr id="0" name=""/>
        <dsp:cNvSpPr/>
      </dsp:nvSpPr>
      <dsp:spPr>
        <a:xfrm>
          <a:off x="0" y="1511039"/>
          <a:ext cx="6225730" cy="933660"/>
        </a:xfrm>
        <a:prstGeom prst="roundRect">
          <a:avLst/>
        </a:prstGeom>
        <a:solidFill>
          <a:schemeClr val="accent4">
            <a:shade val="50000"/>
            <a:hueOff val="-396136"/>
            <a:satOff val="0"/>
            <a:lumOff val="32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b="1" kern="1200" dirty="0">
              <a:latin typeface="Montserrat" panose="00000500000000000000" pitchFamily="2" charset="0"/>
              <a:cs typeface="Arial"/>
              <a:sym typeface="Arial"/>
            </a:rPr>
            <a:t>Randomized Search</a:t>
          </a:r>
        </a:p>
      </dsp:txBody>
      <dsp:txXfrm>
        <a:off x="45578" y="1556617"/>
        <a:ext cx="6134574" cy="842504"/>
      </dsp:txXfrm>
    </dsp:sp>
    <dsp:sp modelId="{3C6CD4CF-31EC-4C45-8B33-5A1F897328DF}">
      <dsp:nvSpPr>
        <dsp:cNvPr id="0" name=""/>
        <dsp:cNvSpPr/>
      </dsp:nvSpPr>
      <dsp:spPr>
        <a:xfrm>
          <a:off x="0" y="2554139"/>
          <a:ext cx="6225730" cy="933660"/>
        </a:xfrm>
        <a:prstGeom prst="roundRect">
          <a:avLst/>
        </a:prstGeom>
        <a:solidFill>
          <a:schemeClr val="accent4">
            <a:shade val="50000"/>
            <a:hueOff val="-396136"/>
            <a:satOff val="0"/>
            <a:lumOff val="32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b="1" kern="1200" dirty="0">
              <a:latin typeface="Montserrat" panose="00000500000000000000" pitchFamily="2" charset="0"/>
              <a:cs typeface="Arial"/>
              <a:sym typeface="Arial"/>
            </a:rPr>
            <a:t>Bayesian Optimization</a:t>
          </a:r>
        </a:p>
      </dsp:txBody>
      <dsp:txXfrm>
        <a:off x="45578" y="2599717"/>
        <a:ext cx="6134574" cy="8425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extLst>
      <p:ext uri="{BB962C8B-B14F-4D97-AF65-F5344CB8AC3E}">
        <p14:creationId xmlns:p14="http://schemas.microsoft.com/office/powerpoint/2010/main" val="14577480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5" name="Нижний колонтитул 4">
            <a:extLst>
              <a:ext uri="{FF2B5EF4-FFF2-40B4-BE49-F238E27FC236}">
                <a16:creationId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57326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5" name="Нижний колонтитул 4">
            <a:extLst>
              <a:ext uri="{FF2B5EF4-FFF2-40B4-BE49-F238E27FC236}">
                <a16:creationId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32735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5" name="Нижний колонтитул 4">
            <a:extLst>
              <a:ext uri="{FF2B5EF4-FFF2-40B4-BE49-F238E27FC236}">
                <a16:creationId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289836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EDA6-8E64-4860-BD20-BF9F58091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F1FD35-DB38-4881-8899-C4D24C54D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04A7DD-7582-4FDF-BDE9-D813EE69B15F}"/>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5" name="Footer Placeholder 4">
            <a:extLst>
              <a:ext uri="{FF2B5EF4-FFF2-40B4-BE49-F238E27FC236}">
                <a16:creationId xmlns:a16="http://schemas.microsoft.com/office/drawing/2014/main" id="{CBD112CB-B773-47C4-8A5B-8BCD13EEE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D8543-0C1A-44D8-AF2F-73662C06AAD0}"/>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803873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28B9-8755-45A3-B57E-80102AFBD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15F04-49FC-4DF0-B9A3-ECDD02545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51E70-0D1C-4663-9A56-9C678517B73A}"/>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5" name="Footer Placeholder 4">
            <a:extLst>
              <a:ext uri="{FF2B5EF4-FFF2-40B4-BE49-F238E27FC236}">
                <a16:creationId xmlns:a16="http://schemas.microsoft.com/office/drawing/2014/main" id="{E12E7A67-7C7A-406F-AED1-1FA60257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024C2-B8C2-470F-A918-517D1DD3CF74}"/>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2324652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CB0F-13CB-4F4D-92A5-8093BFD55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BB41E4-5391-485D-9081-639632AC2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820603-342D-4D02-A6EA-400FDE3D2D0B}"/>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5" name="Footer Placeholder 4">
            <a:extLst>
              <a:ext uri="{FF2B5EF4-FFF2-40B4-BE49-F238E27FC236}">
                <a16:creationId xmlns:a16="http://schemas.microsoft.com/office/drawing/2014/main" id="{FD5E159C-CB66-49A2-A29C-1103460F2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ABF9C-985B-4B39-BECA-069775D6D13C}"/>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829957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050C-258D-495A-AF47-4F25D4209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C114C1-4A81-4397-BD15-A61C4D417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E9488C-CEDA-41F2-986E-FD21BA4E00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4FCF3-45BF-4F32-9AED-8E50D3E64902}"/>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6" name="Footer Placeholder 5">
            <a:extLst>
              <a:ext uri="{FF2B5EF4-FFF2-40B4-BE49-F238E27FC236}">
                <a16:creationId xmlns:a16="http://schemas.microsoft.com/office/drawing/2014/main" id="{B8711266-ED54-44B7-8482-34B8C9C63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DBCD9-FA3C-4F5B-BFC1-49A816EC4E22}"/>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2520020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02C4-4E2F-4702-B02C-BB244E82BA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A2CB4E-5EC6-4341-A20B-FE41DED1E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795C79-0547-4E92-9A11-12E77E7DB8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A4C4D-13BD-4F7E-BF38-BC5ED4502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9732F-6819-45E4-BB4C-41138FE42B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3D2252-B35B-4B92-A505-DB32792CE41D}"/>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8" name="Footer Placeholder 7">
            <a:extLst>
              <a:ext uri="{FF2B5EF4-FFF2-40B4-BE49-F238E27FC236}">
                <a16:creationId xmlns:a16="http://schemas.microsoft.com/office/drawing/2014/main" id="{08523605-4142-4FE7-83B0-35337342C1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A1CF69-88C6-4ACD-99B3-1E8B7AB5D9D8}"/>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2285070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FE60-CFC6-432C-BCA8-AB1C523498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5BE14-B49B-4A75-AAF9-8A21C3D6C4EB}"/>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4" name="Footer Placeholder 3">
            <a:extLst>
              <a:ext uri="{FF2B5EF4-FFF2-40B4-BE49-F238E27FC236}">
                <a16:creationId xmlns:a16="http://schemas.microsoft.com/office/drawing/2014/main" id="{348E6795-0307-4394-96DC-7505D8EF2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4F04F-CD0E-4983-A512-2DEED58E70DC}"/>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3947536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0DA649-D5D8-43CC-A547-86C04D283EDF}"/>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3" name="Footer Placeholder 2">
            <a:extLst>
              <a:ext uri="{FF2B5EF4-FFF2-40B4-BE49-F238E27FC236}">
                <a16:creationId xmlns:a16="http://schemas.microsoft.com/office/drawing/2014/main" id="{6E574BA6-DD8B-4C63-AD64-301BA72E90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A965D-7295-4DD0-8D90-AB64448AC985}"/>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342535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64E8-9120-4C41-B5FC-6B4CFA221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4C9A8D-B930-4D03-8421-B8B29406E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3F56D3-F161-4ED1-8620-9410AEF22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2EB7C-1B38-4155-A704-16AF69A1E83F}"/>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6" name="Footer Placeholder 5">
            <a:extLst>
              <a:ext uri="{FF2B5EF4-FFF2-40B4-BE49-F238E27FC236}">
                <a16:creationId xmlns:a16="http://schemas.microsoft.com/office/drawing/2014/main" id="{756C21FB-1864-49CA-AC9F-1EAC4B5BA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5D9AA-75CA-4003-9614-0438506B93F4}"/>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83319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5" name="Нижний колонтитул 4">
            <a:extLst>
              <a:ext uri="{FF2B5EF4-FFF2-40B4-BE49-F238E27FC236}">
                <a16:creationId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109839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F6EC-7080-463B-A1AC-1229A3E7E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065340-38A2-470B-BD5D-CB504873D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52A733-F9BE-4118-8189-B50AC4170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06EDB-2CC4-4999-94F9-6F8C79824DD9}"/>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6" name="Footer Placeholder 5">
            <a:extLst>
              <a:ext uri="{FF2B5EF4-FFF2-40B4-BE49-F238E27FC236}">
                <a16:creationId xmlns:a16="http://schemas.microsoft.com/office/drawing/2014/main" id="{E45D39B1-164C-4E84-A4C1-42472FB3D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315DA-9347-4388-A62F-3567D161FFD8}"/>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1581566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163C-2128-4C58-B2D7-D8C2ECC91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0CE9A-B5AC-481C-A1A9-D00B6A0D6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841F7-4ED4-428E-B275-16DD1E54DBB0}"/>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5" name="Footer Placeholder 4">
            <a:extLst>
              <a:ext uri="{FF2B5EF4-FFF2-40B4-BE49-F238E27FC236}">
                <a16:creationId xmlns:a16="http://schemas.microsoft.com/office/drawing/2014/main" id="{6C79BCC1-9102-47D5-AA28-AC67C70BE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6AEC7-9532-4111-9F18-A500CA2287D2}"/>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2066847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438623-987D-43C9-9840-4DE8F9C6E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0A514D-8CC0-4353-9DC3-CA7DBE073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88FA3-3A37-4B41-B4F0-B69C0884A691}"/>
              </a:ext>
            </a:extLst>
          </p:cNvPr>
          <p:cNvSpPr>
            <a:spLocks noGrp="1"/>
          </p:cNvSpPr>
          <p:nvPr>
            <p:ph type="dt" sz="half" idx="10"/>
          </p:nvPr>
        </p:nvSpPr>
        <p:spPr/>
        <p:txBody>
          <a:bodyPr/>
          <a:lstStyle/>
          <a:p>
            <a:fld id="{325DE89E-6964-4EC5-AA30-CEE41B040663}" type="datetimeFigureOut">
              <a:rPr lang="en-US" smtClean="0"/>
              <a:t>5/7/2022</a:t>
            </a:fld>
            <a:endParaRPr lang="en-US"/>
          </a:p>
        </p:txBody>
      </p:sp>
      <p:sp>
        <p:nvSpPr>
          <p:cNvPr id="5" name="Footer Placeholder 4">
            <a:extLst>
              <a:ext uri="{FF2B5EF4-FFF2-40B4-BE49-F238E27FC236}">
                <a16:creationId xmlns:a16="http://schemas.microsoft.com/office/drawing/2014/main" id="{F9D0D789-7F9A-4107-A75B-2352ADB74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F3EB2-DB66-422C-B9BA-C4CD98366F2C}"/>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27371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5" name="Нижний колонтитул 4">
            <a:extLst>
              <a:ext uri="{FF2B5EF4-FFF2-40B4-BE49-F238E27FC236}">
                <a16:creationId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5166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6" name="Нижний колонтитул 5">
            <a:extLst>
              <a:ext uri="{FF2B5EF4-FFF2-40B4-BE49-F238E27FC236}">
                <a16:creationId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68507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8" name="Нижний колонтитул 7">
            <a:extLst>
              <a:ext uri="{FF2B5EF4-FFF2-40B4-BE49-F238E27FC236}">
                <a16:creationId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14682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4" name="Нижний колонтитул 3">
            <a:extLst>
              <a:ext uri="{FF2B5EF4-FFF2-40B4-BE49-F238E27FC236}">
                <a16:creationId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7855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3" name="Нижний колонтитул 2">
            <a:extLst>
              <a:ext uri="{FF2B5EF4-FFF2-40B4-BE49-F238E27FC236}">
                <a16:creationId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154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6" name="Нижний колонтитул 5">
            <a:extLst>
              <a:ext uri="{FF2B5EF4-FFF2-40B4-BE49-F238E27FC236}">
                <a16:creationId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3891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07.05.2022</a:t>
            </a:fld>
            <a:endParaRPr lang="ru-RU"/>
          </a:p>
        </p:txBody>
      </p:sp>
      <p:sp>
        <p:nvSpPr>
          <p:cNvPr id="6" name="Нижний колонтитул 5">
            <a:extLst>
              <a:ext uri="{FF2B5EF4-FFF2-40B4-BE49-F238E27FC236}">
                <a16:creationId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7274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07.05.2022</a:t>
            </a:fld>
            <a:endParaRPr lang="ru-RU"/>
          </a:p>
        </p:txBody>
      </p:sp>
      <p:sp>
        <p:nvSpPr>
          <p:cNvPr id="5" name="Нижний колонтитул 4">
            <a:extLst>
              <a:ext uri="{FF2B5EF4-FFF2-40B4-BE49-F238E27FC236}">
                <a16:creationId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33990059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2FC68-B79E-4F27-875A-BED694E41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B92F4-F0A1-491A-BAF7-399CCBDC4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DF89F-3661-448B-A4AE-0C6251387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DE89E-6964-4EC5-AA30-CEE41B040663}" type="datetimeFigureOut">
              <a:rPr lang="en-US" smtClean="0"/>
              <a:t>5/7/2022</a:t>
            </a:fld>
            <a:endParaRPr lang="en-US"/>
          </a:p>
        </p:txBody>
      </p:sp>
      <p:sp>
        <p:nvSpPr>
          <p:cNvPr id="5" name="Footer Placeholder 4">
            <a:extLst>
              <a:ext uri="{FF2B5EF4-FFF2-40B4-BE49-F238E27FC236}">
                <a16:creationId xmlns:a16="http://schemas.microsoft.com/office/drawing/2014/main" id="{6A5E35F9-CC07-4538-BCA4-16A3FE5ED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8CE8B-7131-413E-B33D-2537B3906F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A140F-569D-498A-BAD5-6B619829493D}" type="slidenum">
              <a:rPr lang="en-US" smtClean="0"/>
              <a:t>‹#›</a:t>
            </a:fld>
            <a:endParaRPr lang="en-US"/>
          </a:p>
        </p:txBody>
      </p:sp>
    </p:spTree>
    <p:extLst>
      <p:ext uri="{BB962C8B-B14F-4D97-AF65-F5344CB8AC3E}">
        <p14:creationId xmlns:p14="http://schemas.microsoft.com/office/powerpoint/2010/main" val="167688521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ljanjughazyan/cars1" TargetMode="External"/><Relationship Id="rId2" Type="http://schemas.openxmlformats.org/officeDocument/2006/relationships/hyperlink" Target="https://www.flickr.com/photos/pasa/6757993805" TargetMode="External"/><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hyperlink" Target="https://pixabay.com/photos/bike-rental-bikes-rent-pay-22843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commons.wikimedia.org/wiki/File:Overfitted_Data.png" TargetMode="External"/><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1" Type="http://schemas.openxmlformats.org/officeDocument/2006/relationships/slideLayout" Target="../slideLayouts/slideLayout1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Non-Convex_Objective_Function.gif" TargetMode="External"/><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1" y="1633727"/>
            <a:ext cx="5959415" cy="1515873"/>
            <a:chOff x="544021" y="1501647"/>
            <a:chExt cx="5959415" cy="1515873"/>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1" y="1501647"/>
              <a:ext cx="5959415"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ontserrat SemiBold" pitchFamily="2" charset="-52"/>
                  <a:ea typeface="Montserrat" charset="0"/>
                  <a:cs typeface="Montserrat" charset="0"/>
                </a:rPr>
                <a:t>PROJECT CARD &amp; DATA OVERVIEW </a:t>
              </a:r>
            </a:p>
          </p:txBody>
        </p:sp>
        <p:cxnSp>
          <p:nvCxnSpPr>
            <p:cNvPr id="5" name="Прямая соединительная линия 4"/>
            <p:cNvCxnSpPr/>
            <p:nvPr/>
          </p:nvCxnSpPr>
          <p:spPr>
            <a:xfrm>
              <a:off x="544022" y="3017520"/>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7" name="Rectangle: Rounded Corners 6">
            <a:extLst>
              <a:ext uri="{FF2B5EF4-FFF2-40B4-BE49-F238E27FC236}">
                <a16:creationId xmlns:a16="http://schemas.microsoft.com/office/drawing/2014/main" id="{0E5460ED-1B0D-4682-853E-EC6297E8C3D0}"/>
              </a:ext>
            </a:extLst>
          </p:cNvPr>
          <p:cNvSpPr/>
          <p:nvPr/>
        </p:nvSpPr>
        <p:spPr>
          <a:xfrm>
            <a:off x="620222" y="4173259"/>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Rounded Corners 9">
            <a:extLst>
              <a:ext uri="{FF2B5EF4-FFF2-40B4-BE49-F238E27FC236}">
                <a16:creationId xmlns:a16="http://schemas.microsoft.com/office/drawing/2014/main" id="{A824B192-C5C9-4707-B2B0-059991822E69}"/>
              </a:ext>
            </a:extLst>
          </p:cNvPr>
          <p:cNvSpPr/>
          <p:nvPr/>
        </p:nvSpPr>
        <p:spPr>
          <a:xfrm>
            <a:off x="620222" y="4170263"/>
            <a:ext cx="1222548"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723C56CB-7A7A-4F0E-8A4A-6A162998B2D6}"/>
              </a:ext>
            </a:extLst>
          </p:cNvPr>
          <p:cNvSpPr txBox="1"/>
          <p:nvPr/>
        </p:nvSpPr>
        <p:spPr>
          <a:xfrm>
            <a:off x="544022" y="4473852"/>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4F24877-C482-4F61-9BA7-69E9D02CC79C}"/>
              </a:ext>
            </a:extLst>
          </p:cNvPr>
          <p:cNvSpPr txBox="1"/>
          <p:nvPr/>
        </p:nvSpPr>
        <p:spPr>
          <a:xfrm>
            <a:off x="3534872" y="4473852"/>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3" name="Isosceles Triangle 12">
            <a:extLst>
              <a:ext uri="{FF2B5EF4-FFF2-40B4-BE49-F238E27FC236}">
                <a16:creationId xmlns:a16="http://schemas.microsoft.com/office/drawing/2014/main" id="{176D5DA7-D9D1-4C8C-97F2-D4E9CF8E1F7C}"/>
              </a:ext>
            </a:extLst>
          </p:cNvPr>
          <p:cNvSpPr/>
          <p:nvPr/>
        </p:nvSpPr>
        <p:spPr>
          <a:xfrm>
            <a:off x="1690370" y="4473852"/>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B0134924-7BC2-4DC7-8CF8-C38C80779717}"/>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255467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1" y="1633727"/>
            <a:ext cx="5694409" cy="1515873"/>
            <a:chOff x="544021" y="1501647"/>
            <a:chExt cx="5694409" cy="1515873"/>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1" y="1501647"/>
              <a:ext cx="5694409" cy="1323439"/>
            </a:xfrm>
            <a:prstGeom prst="rect">
              <a:avLst/>
            </a:prstGeom>
          </p:spPr>
          <p:txBody>
            <a:bodyPr wrap="square">
              <a:spAutoFit/>
            </a:bodyPr>
            <a:lstStyle/>
            <a:p>
              <a:pPr>
                <a:buClrTx/>
              </a:pPr>
              <a:r>
                <a:rPr lang="en-US" sz="4000" kern="1200" dirty="0">
                  <a:solidFill>
                    <a:schemeClr val="tx1"/>
                  </a:solidFill>
                  <a:latin typeface="Montserrat SemiBold" pitchFamily="2" charset="-52"/>
                </a:rPr>
                <a:t>HYPERPARAMETERS TUNING STRATEGIES</a:t>
              </a:r>
            </a:p>
          </p:txBody>
        </p:sp>
        <p:cxnSp>
          <p:nvCxnSpPr>
            <p:cNvPr id="5" name="Прямая соединительная линия 4"/>
            <p:cNvCxnSpPr/>
            <p:nvPr/>
          </p:nvCxnSpPr>
          <p:spPr>
            <a:xfrm>
              <a:off x="544022" y="3017520"/>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7C9E6113-A148-484D-B21F-61850A4B0A3F}"/>
              </a:ext>
            </a:extLst>
          </p:cNvPr>
          <p:cNvPicPr>
            <a:picLocks noChangeAspect="1"/>
          </p:cNvPicPr>
          <p:nvPr/>
        </p:nvPicPr>
        <p:blipFill>
          <a:blip r:embed="rId2"/>
          <a:stretch>
            <a:fillRect/>
          </a:stretch>
        </p:blipFill>
        <p:spPr>
          <a:xfrm>
            <a:off x="7117081" y="-1"/>
            <a:ext cx="5074919" cy="6857999"/>
          </a:xfrm>
          <a:prstGeom prst="rect">
            <a:avLst/>
          </a:prstGeom>
        </p:spPr>
      </p:pic>
      <p:sp>
        <p:nvSpPr>
          <p:cNvPr id="15" name="Rectangle: Rounded Corners 14">
            <a:extLst>
              <a:ext uri="{FF2B5EF4-FFF2-40B4-BE49-F238E27FC236}">
                <a16:creationId xmlns:a16="http://schemas.microsoft.com/office/drawing/2014/main" id="{D52C2E72-676C-4EE0-8DE3-CFC51411C3DA}"/>
              </a:ext>
            </a:extLst>
          </p:cNvPr>
          <p:cNvSpPr/>
          <p:nvPr/>
        </p:nvSpPr>
        <p:spPr>
          <a:xfrm>
            <a:off x="620222" y="4173259"/>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Rounded Corners 15">
            <a:extLst>
              <a:ext uri="{FF2B5EF4-FFF2-40B4-BE49-F238E27FC236}">
                <a16:creationId xmlns:a16="http://schemas.microsoft.com/office/drawing/2014/main" id="{FE8D74C5-3190-4AE9-A877-8100D336ED1D}"/>
              </a:ext>
            </a:extLst>
          </p:cNvPr>
          <p:cNvSpPr/>
          <p:nvPr/>
        </p:nvSpPr>
        <p:spPr>
          <a:xfrm>
            <a:off x="620221" y="4170263"/>
            <a:ext cx="2165707"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086FDF4F-E680-4FC1-9192-CF3C73C2C316}"/>
              </a:ext>
            </a:extLst>
          </p:cNvPr>
          <p:cNvSpPr txBox="1"/>
          <p:nvPr/>
        </p:nvSpPr>
        <p:spPr>
          <a:xfrm>
            <a:off x="544022" y="4473852"/>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8" name="TextBox 17">
            <a:extLst>
              <a:ext uri="{FF2B5EF4-FFF2-40B4-BE49-F238E27FC236}">
                <a16:creationId xmlns:a16="http://schemas.microsoft.com/office/drawing/2014/main" id="{02A69830-6A4F-42A2-8AA1-F20F753B4054}"/>
              </a:ext>
            </a:extLst>
          </p:cNvPr>
          <p:cNvSpPr txBox="1"/>
          <p:nvPr/>
        </p:nvSpPr>
        <p:spPr>
          <a:xfrm>
            <a:off x="3534872" y="4473852"/>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9" name="Isosceles Triangle 18">
            <a:extLst>
              <a:ext uri="{FF2B5EF4-FFF2-40B4-BE49-F238E27FC236}">
                <a16:creationId xmlns:a16="http://schemas.microsoft.com/office/drawing/2014/main" id="{CC962582-3B4C-43FD-8D1D-FB008021D63F}"/>
              </a:ext>
            </a:extLst>
          </p:cNvPr>
          <p:cNvSpPr/>
          <p:nvPr/>
        </p:nvSpPr>
        <p:spPr>
          <a:xfrm>
            <a:off x="2633528" y="4438307"/>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1383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C4725-EF7A-5652-7BF3-7D84C6A72534}"/>
              </a:ext>
            </a:extLst>
          </p:cNvPr>
          <p:cNvSpPr>
            <a:spLocks noGrp="1"/>
          </p:cNvSpPr>
          <p:nvPr>
            <p:ph idx="1"/>
          </p:nvPr>
        </p:nvSpPr>
        <p:spPr>
          <a:xfrm>
            <a:off x="308359" y="894133"/>
            <a:ext cx="11707028" cy="400110"/>
          </a:xfrm>
        </p:spPr>
        <p:txBody>
          <a:bodyPr wrap="square">
            <a:spAutoFit/>
          </a:bodyPr>
          <a:lstStyle/>
          <a:p>
            <a:pPr marL="342900" indent="-342900">
              <a:lnSpc>
                <a:spcPct val="100000"/>
              </a:lnSpc>
              <a:spcBef>
                <a:spcPts val="0"/>
              </a:spcBef>
              <a:buClr>
                <a:srgbClr val="000000"/>
              </a:buClr>
            </a:pPr>
            <a:r>
              <a:rPr lang="en-US" sz="2000" dirty="0">
                <a:solidFill>
                  <a:srgbClr val="000000"/>
                </a:solidFill>
                <a:latin typeface="Montserrat" panose="00000500000000000000" pitchFamily="2" charset="0"/>
                <a:cs typeface="Arial"/>
                <a:sym typeface="Arial"/>
              </a:rPr>
              <a:t>Three widely adopted strategies are as follows: </a:t>
            </a:r>
          </a:p>
        </p:txBody>
      </p:sp>
      <p:sp>
        <p:nvSpPr>
          <p:cNvPr id="4" name="Title 1">
            <a:extLst>
              <a:ext uri="{FF2B5EF4-FFF2-40B4-BE49-F238E27FC236}">
                <a16:creationId xmlns:a16="http://schemas.microsoft.com/office/drawing/2014/main" id="{0EB144E4-0E4B-4270-AF37-C9A1DD7BC6EF}"/>
              </a:ext>
            </a:extLst>
          </p:cNvPr>
          <p:cNvSpPr txBox="1">
            <a:spLocks/>
          </p:cNvSpPr>
          <p:nvPr/>
        </p:nvSpPr>
        <p:spPr>
          <a:xfrm>
            <a:off x="200365" y="261610"/>
            <a:ext cx="10251141" cy="523220"/>
          </a:xfrm>
          <a:prstGeom prst="rect">
            <a:avLst/>
          </a:prstGeom>
        </p:spPr>
        <p:txBody>
          <a:bodyPr wrap="square">
            <a:spAutoFit/>
          </a:bodyPr>
          <a:lstStyle>
            <a:defPPr marR="0" lvl="0" algn="l" rtl="0">
              <a:lnSpc>
                <a:spcPct val="100000"/>
              </a:lnSpc>
              <a:spcBef>
                <a:spcPts val="0"/>
              </a:spcBef>
              <a:spcAft>
                <a:spcPts val="0"/>
              </a:spcAft>
              <a:defRPr/>
            </a:defPPr>
            <a:lvl1pPr>
              <a:defRPr sz="2800" b="1">
                <a:solidFill>
                  <a:srgbClr val="FF9900"/>
                </a:solidFill>
                <a:latin typeface="Montserrat" charset="0"/>
              </a:defRPr>
            </a:lvl1pPr>
          </a:lstStyle>
          <a:p>
            <a:r>
              <a:rPr lang="en-CA" dirty="0"/>
              <a:t>HYPERPARAMETERS OPTIMIZATION STRATEGIES</a:t>
            </a:r>
          </a:p>
        </p:txBody>
      </p:sp>
      <p:graphicFrame>
        <p:nvGraphicFramePr>
          <p:cNvPr id="6" name="Diagram 5">
            <a:extLst>
              <a:ext uri="{FF2B5EF4-FFF2-40B4-BE49-F238E27FC236}">
                <a16:creationId xmlns:a16="http://schemas.microsoft.com/office/drawing/2014/main" id="{838F0C82-023F-705C-8D4B-C317B120988B}"/>
              </a:ext>
            </a:extLst>
          </p:cNvPr>
          <p:cNvGraphicFramePr/>
          <p:nvPr>
            <p:extLst>
              <p:ext uri="{D42A27DB-BD31-4B8C-83A1-F6EECF244321}">
                <p14:modId xmlns:p14="http://schemas.microsoft.com/office/powerpoint/2010/main" val="2858219284"/>
              </p:ext>
            </p:extLst>
          </p:nvPr>
        </p:nvGraphicFramePr>
        <p:xfrm>
          <a:off x="2790082" y="1679187"/>
          <a:ext cx="6225731" cy="3955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60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EEFA6B-C90C-ABAF-7D32-011E28EFD78E}"/>
              </a:ext>
            </a:extLst>
          </p:cNvPr>
          <p:cNvPicPr>
            <a:picLocks noChangeAspect="1"/>
          </p:cNvPicPr>
          <p:nvPr/>
        </p:nvPicPr>
        <p:blipFill>
          <a:blip r:embed="rId2"/>
          <a:stretch>
            <a:fillRect/>
          </a:stretch>
        </p:blipFill>
        <p:spPr>
          <a:xfrm>
            <a:off x="1702927" y="3007528"/>
            <a:ext cx="8786145" cy="3208245"/>
          </a:xfrm>
          <a:prstGeom prst="rect">
            <a:avLst/>
          </a:prstGeom>
        </p:spPr>
      </p:pic>
      <p:sp>
        <p:nvSpPr>
          <p:cNvPr id="7" name="TextBox 6">
            <a:extLst>
              <a:ext uri="{FF2B5EF4-FFF2-40B4-BE49-F238E27FC236}">
                <a16:creationId xmlns:a16="http://schemas.microsoft.com/office/drawing/2014/main" id="{39305F26-F0DB-F2CB-F4EB-FA467950D973}"/>
              </a:ext>
            </a:extLst>
          </p:cNvPr>
          <p:cNvSpPr txBox="1"/>
          <p:nvPr/>
        </p:nvSpPr>
        <p:spPr>
          <a:xfrm>
            <a:off x="200365" y="926683"/>
            <a:ext cx="11156995" cy="1938992"/>
          </a:xfrm>
          <a:prstGeom prst="rect">
            <a:avLst/>
          </a:prstGeom>
        </p:spPr>
        <p:txBody>
          <a:bodyPr vert="horz" wrap="square" lIns="91440" tIns="45720" rIns="91440" bIns="45720" rtlCol="0">
            <a:spAutoFit/>
          </a:bodyPr>
          <a:lstStyle>
            <a:lvl1pPr marL="342900" indent="-342900" defTabSz="914400" eaLnBrk="1" latinLnBrk="0" hangingPunct="1">
              <a:buFont typeface="Arial" panose="020B0604020202020204" pitchFamily="34" charset="0"/>
              <a:buChar char="•"/>
              <a:defRPr sz="2000" kern="1200">
                <a:latin typeface="Montserrat" panose="00000500000000000000" pitchFamily="2" charset="0"/>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defTabSz="91440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GridSearch</a:t>
            </a:r>
            <a:r>
              <a:rPr lang="en-US" dirty="0"/>
              <a:t> performs exhaustive Search over a specified list of parameters.</a:t>
            </a:r>
          </a:p>
          <a:p>
            <a:r>
              <a:rPr lang="en-US" dirty="0"/>
              <a:t>You provide the algorithm with the hyperparameters you’d like to experiment with and the values we want to try out. </a:t>
            </a:r>
          </a:p>
          <a:p>
            <a:r>
              <a:rPr lang="en-US" dirty="0"/>
              <a:t>Note that you will have the following number of combinations: 3 * 3 * 3 * 2 = 54.</a:t>
            </a:r>
          </a:p>
          <a:p>
            <a:r>
              <a:rPr lang="en-US" dirty="0"/>
              <a:t>We will run each combination 5 times since we set the </a:t>
            </a:r>
            <a:r>
              <a:rPr lang="en-US" dirty="0" err="1"/>
              <a:t>crossvalidation</a:t>
            </a:r>
            <a:r>
              <a:rPr lang="en-US" dirty="0"/>
              <a:t> = 5.</a:t>
            </a:r>
          </a:p>
          <a:p>
            <a:r>
              <a:rPr lang="en-US" dirty="0"/>
              <a:t>Total number of runs = 54 * 5 = 270 </a:t>
            </a:r>
          </a:p>
        </p:txBody>
      </p:sp>
      <p:sp>
        <p:nvSpPr>
          <p:cNvPr id="8" name="Title 1">
            <a:extLst>
              <a:ext uri="{FF2B5EF4-FFF2-40B4-BE49-F238E27FC236}">
                <a16:creationId xmlns:a16="http://schemas.microsoft.com/office/drawing/2014/main" id="{7EDE0F80-3F7E-47AF-AC0D-7BD4A65EC2B7}"/>
              </a:ext>
            </a:extLst>
          </p:cNvPr>
          <p:cNvSpPr txBox="1">
            <a:spLocks/>
          </p:cNvSpPr>
          <p:nvPr/>
        </p:nvSpPr>
        <p:spPr>
          <a:xfrm>
            <a:off x="200366" y="261610"/>
            <a:ext cx="8687770" cy="523220"/>
          </a:xfrm>
          <a:prstGeom prst="rect">
            <a:avLst/>
          </a:prstGeom>
        </p:spPr>
        <p:txBody>
          <a:bodyPr wrap="square">
            <a:spAutoFit/>
          </a:bodyPr>
          <a:lstStyle>
            <a:defPPr marR="0" lvl="0" algn="l" rtl="0">
              <a:lnSpc>
                <a:spcPct val="100000"/>
              </a:lnSpc>
              <a:spcBef>
                <a:spcPts val="0"/>
              </a:spcBef>
              <a:spcAft>
                <a:spcPts val="0"/>
              </a:spcAft>
              <a:defRPr/>
            </a:defPPr>
            <a:lvl1pPr>
              <a:defRPr sz="2800" b="1">
                <a:solidFill>
                  <a:srgbClr val="FF9900"/>
                </a:solidFill>
                <a:latin typeface="Montserrat" charset="0"/>
              </a:defRPr>
            </a:lvl1pPr>
          </a:lstStyle>
          <a:p>
            <a:r>
              <a:rPr lang="en-CA" dirty="0"/>
              <a:t>1. GRIDSEARCH</a:t>
            </a:r>
          </a:p>
        </p:txBody>
      </p:sp>
    </p:spTree>
    <p:extLst>
      <p:ext uri="{BB962C8B-B14F-4D97-AF65-F5344CB8AC3E}">
        <p14:creationId xmlns:p14="http://schemas.microsoft.com/office/powerpoint/2010/main" val="355517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305F26-F0DB-F2CB-F4EB-FA467950D973}"/>
              </a:ext>
            </a:extLst>
          </p:cNvPr>
          <p:cNvSpPr txBox="1"/>
          <p:nvPr/>
        </p:nvSpPr>
        <p:spPr>
          <a:xfrm>
            <a:off x="200365" y="926683"/>
            <a:ext cx="11156995" cy="1323439"/>
          </a:xfrm>
          <a:prstGeom prst="rect">
            <a:avLst/>
          </a:prstGeom>
        </p:spPr>
        <p:txBody>
          <a:bodyPr vert="horz" wrap="square" lIns="91440" tIns="45720" rIns="91440" bIns="45720" rtlCol="0">
            <a:spAutoFit/>
          </a:bodyPr>
          <a:lstStyle>
            <a:lvl1pPr marL="342900" indent="-342900" defTabSz="914400" eaLnBrk="1" latinLnBrk="0" hangingPunct="1">
              <a:buFont typeface="Arial" panose="020B0604020202020204" pitchFamily="34" charset="0"/>
              <a:buChar char="•"/>
              <a:defRPr sz="2000" kern="1200">
                <a:latin typeface="Montserrat" panose="00000500000000000000" pitchFamily="2" charset="0"/>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defTabSz="91440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Grid search works great if the number of combinations are limited. </a:t>
            </a:r>
          </a:p>
          <a:p>
            <a:r>
              <a:rPr lang="en-US" dirty="0"/>
              <a:t>In scenarios when the search space is large, </a:t>
            </a:r>
            <a:r>
              <a:rPr lang="en-US" dirty="0" err="1"/>
              <a:t>RandomizedSearchCV</a:t>
            </a:r>
            <a:r>
              <a:rPr lang="en-US" dirty="0"/>
              <a:t> is preferred.</a:t>
            </a:r>
          </a:p>
          <a:p>
            <a:r>
              <a:rPr lang="en-US" dirty="0"/>
              <a:t>The algorithm works by evaluating a select few numbers of random combinations.</a:t>
            </a:r>
          </a:p>
          <a:p>
            <a:r>
              <a:rPr lang="en-US" dirty="0"/>
              <a:t>You have the freedom and control over the number of iterations. </a:t>
            </a:r>
          </a:p>
        </p:txBody>
      </p:sp>
      <p:sp>
        <p:nvSpPr>
          <p:cNvPr id="8" name="Title 1">
            <a:extLst>
              <a:ext uri="{FF2B5EF4-FFF2-40B4-BE49-F238E27FC236}">
                <a16:creationId xmlns:a16="http://schemas.microsoft.com/office/drawing/2014/main" id="{7EDE0F80-3F7E-47AF-AC0D-7BD4A65EC2B7}"/>
              </a:ext>
            </a:extLst>
          </p:cNvPr>
          <p:cNvSpPr txBox="1">
            <a:spLocks/>
          </p:cNvSpPr>
          <p:nvPr/>
        </p:nvSpPr>
        <p:spPr>
          <a:xfrm>
            <a:off x="200366" y="261610"/>
            <a:ext cx="8687770" cy="523220"/>
          </a:xfrm>
          <a:prstGeom prst="rect">
            <a:avLst/>
          </a:prstGeom>
        </p:spPr>
        <p:txBody>
          <a:bodyPr wrap="square">
            <a:spAutoFit/>
          </a:bodyPr>
          <a:lstStyle>
            <a:defPPr marR="0" lvl="0" algn="l" rtl="0">
              <a:lnSpc>
                <a:spcPct val="100000"/>
              </a:lnSpc>
              <a:spcBef>
                <a:spcPts val="0"/>
              </a:spcBef>
              <a:spcAft>
                <a:spcPts val="0"/>
              </a:spcAft>
              <a:defRPr/>
            </a:defPPr>
            <a:lvl1pPr>
              <a:defRPr sz="2800" b="1">
                <a:solidFill>
                  <a:srgbClr val="FF9900"/>
                </a:solidFill>
                <a:latin typeface="Montserrat" charset="0"/>
              </a:defRPr>
            </a:lvl1pPr>
          </a:lstStyle>
          <a:p>
            <a:r>
              <a:rPr lang="en-CA" dirty="0"/>
              <a:t>2. RANDOMIZED SEARCH</a:t>
            </a:r>
          </a:p>
        </p:txBody>
      </p:sp>
      <p:pic>
        <p:nvPicPr>
          <p:cNvPr id="4" name="Picture 3">
            <a:extLst>
              <a:ext uri="{FF2B5EF4-FFF2-40B4-BE49-F238E27FC236}">
                <a16:creationId xmlns:a16="http://schemas.microsoft.com/office/drawing/2014/main" id="{53B62D45-7DBC-224E-77E2-F39D67006C2E}"/>
              </a:ext>
            </a:extLst>
          </p:cNvPr>
          <p:cNvPicPr>
            <a:picLocks noChangeAspect="1"/>
          </p:cNvPicPr>
          <p:nvPr/>
        </p:nvPicPr>
        <p:blipFill>
          <a:blip r:embed="rId2"/>
          <a:stretch>
            <a:fillRect/>
          </a:stretch>
        </p:blipFill>
        <p:spPr>
          <a:xfrm>
            <a:off x="1810691" y="2391975"/>
            <a:ext cx="7506070" cy="3820053"/>
          </a:xfrm>
          <a:prstGeom prst="rect">
            <a:avLst/>
          </a:prstGeom>
        </p:spPr>
      </p:pic>
    </p:spTree>
    <p:extLst>
      <p:ext uri="{BB962C8B-B14F-4D97-AF65-F5344CB8AC3E}">
        <p14:creationId xmlns:p14="http://schemas.microsoft.com/office/powerpoint/2010/main" val="220733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305F26-F0DB-F2CB-F4EB-FA467950D973}"/>
              </a:ext>
            </a:extLst>
          </p:cNvPr>
          <p:cNvSpPr txBox="1"/>
          <p:nvPr/>
        </p:nvSpPr>
        <p:spPr>
          <a:xfrm>
            <a:off x="277277" y="784830"/>
            <a:ext cx="11156995" cy="2246769"/>
          </a:xfrm>
          <a:prstGeom prst="rect">
            <a:avLst/>
          </a:prstGeom>
        </p:spPr>
        <p:txBody>
          <a:bodyPr vert="horz" wrap="square" lIns="91440" tIns="45720" rIns="91440" bIns="45720" rtlCol="0">
            <a:spAutoFit/>
          </a:bodyPr>
          <a:lstStyle>
            <a:lvl1pPr marL="342900" indent="-342900" defTabSz="914400" eaLnBrk="1" latinLnBrk="0" hangingPunct="1">
              <a:buFont typeface="Arial" panose="020B0604020202020204" pitchFamily="34" charset="0"/>
              <a:buChar char="•"/>
              <a:defRPr sz="2000" kern="1200">
                <a:latin typeface="Montserrat" panose="00000500000000000000" pitchFamily="2" charset="0"/>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defTabSz="91440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Bayesian optimization overcomes the drawbacks of random search algorithms by exploring search spaces in a more efficient manner. </a:t>
            </a:r>
          </a:p>
          <a:p>
            <a:r>
              <a:rPr lang="en-US" dirty="0"/>
              <a:t>If a region in the search space appears to be promising (i.e.: resulted in a small error), this region should be explored more which increases the chances of achieving better performance! </a:t>
            </a:r>
          </a:p>
          <a:p>
            <a:r>
              <a:rPr lang="en-US" dirty="0"/>
              <a:t>You will need to specify the parameters search space.</a:t>
            </a:r>
          </a:p>
          <a:p>
            <a:endParaRPr lang="en-US" dirty="0"/>
          </a:p>
        </p:txBody>
      </p:sp>
      <p:sp>
        <p:nvSpPr>
          <p:cNvPr id="8" name="Title 1">
            <a:extLst>
              <a:ext uri="{FF2B5EF4-FFF2-40B4-BE49-F238E27FC236}">
                <a16:creationId xmlns:a16="http://schemas.microsoft.com/office/drawing/2014/main" id="{7EDE0F80-3F7E-47AF-AC0D-7BD4A65EC2B7}"/>
              </a:ext>
            </a:extLst>
          </p:cNvPr>
          <p:cNvSpPr txBox="1">
            <a:spLocks/>
          </p:cNvSpPr>
          <p:nvPr/>
        </p:nvSpPr>
        <p:spPr>
          <a:xfrm>
            <a:off x="200366" y="261610"/>
            <a:ext cx="8687770" cy="523220"/>
          </a:xfrm>
          <a:prstGeom prst="rect">
            <a:avLst/>
          </a:prstGeom>
        </p:spPr>
        <p:txBody>
          <a:bodyPr wrap="square">
            <a:spAutoFit/>
          </a:bodyPr>
          <a:lstStyle>
            <a:defPPr marR="0" lvl="0" algn="l" rtl="0">
              <a:lnSpc>
                <a:spcPct val="100000"/>
              </a:lnSpc>
              <a:spcBef>
                <a:spcPts val="0"/>
              </a:spcBef>
              <a:spcAft>
                <a:spcPts val="0"/>
              </a:spcAft>
              <a:defRPr/>
            </a:defPPr>
            <a:lvl1pPr>
              <a:defRPr sz="2800" b="1">
                <a:solidFill>
                  <a:srgbClr val="FF9900"/>
                </a:solidFill>
                <a:latin typeface="Montserrat" charset="0"/>
              </a:defRPr>
            </a:lvl1pPr>
          </a:lstStyle>
          <a:p>
            <a:r>
              <a:rPr lang="en-CA" dirty="0"/>
              <a:t>3. BAYESIAN OPTIMIZATION</a:t>
            </a:r>
          </a:p>
        </p:txBody>
      </p:sp>
      <p:pic>
        <p:nvPicPr>
          <p:cNvPr id="3" name="Picture 2">
            <a:extLst>
              <a:ext uri="{FF2B5EF4-FFF2-40B4-BE49-F238E27FC236}">
                <a16:creationId xmlns:a16="http://schemas.microsoft.com/office/drawing/2014/main" id="{365C66DC-8CA6-88B5-0CC9-D069596363E5}"/>
              </a:ext>
            </a:extLst>
          </p:cNvPr>
          <p:cNvPicPr>
            <a:picLocks noChangeAspect="1"/>
          </p:cNvPicPr>
          <p:nvPr/>
        </p:nvPicPr>
        <p:blipFill>
          <a:blip r:embed="rId2"/>
          <a:stretch>
            <a:fillRect/>
          </a:stretch>
        </p:blipFill>
        <p:spPr>
          <a:xfrm>
            <a:off x="949822" y="2773477"/>
            <a:ext cx="9811903" cy="3822913"/>
          </a:xfrm>
          <a:prstGeom prst="rect">
            <a:avLst/>
          </a:prstGeom>
        </p:spPr>
      </p:pic>
    </p:spTree>
    <p:extLst>
      <p:ext uri="{BB962C8B-B14F-4D97-AF65-F5344CB8AC3E}">
        <p14:creationId xmlns:p14="http://schemas.microsoft.com/office/powerpoint/2010/main" val="46919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FC1B36F9-F9CB-CA4E-A00E-4A2AADFED32B}"/>
              </a:ext>
            </a:extLst>
          </p:cNvPr>
          <p:cNvSpPr/>
          <p:nvPr/>
        </p:nvSpPr>
        <p:spPr>
          <a:xfrm>
            <a:off x="335586" y="278327"/>
            <a:ext cx="11856414" cy="523220"/>
          </a:xfrm>
          <a:prstGeom prst="rect">
            <a:avLst/>
          </a:prstGeom>
        </p:spPr>
        <p:txBody>
          <a:bodyPr wrap="square">
            <a:spAutoFit/>
          </a:bodyPr>
          <a:lstStyle/>
          <a:p>
            <a:r>
              <a:rPr lang="en-CA" sz="2800" b="1" dirty="0">
                <a:solidFill>
                  <a:srgbClr val="FF9900"/>
                </a:solidFill>
                <a:latin typeface="Montserrat" charset="0"/>
              </a:rPr>
              <a:t>HYPERPARAMETERS OPTIMIZATION IN SKLEARN </a:t>
            </a:r>
          </a:p>
        </p:txBody>
      </p:sp>
      <p:sp>
        <p:nvSpPr>
          <p:cNvPr id="5" name="Title 1">
            <a:extLst>
              <a:ext uri="{FF2B5EF4-FFF2-40B4-BE49-F238E27FC236}">
                <a16:creationId xmlns:a16="http://schemas.microsoft.com/office/drawing/2014/main" id="{4DB11A85-0F87-8046-A5FB-71BA4A310EAF}"/>
              </a:ext>
            </a:extLst>
          </p:cNvPr>
          <p:cNvSpPr txBox="1">
            <a:spLocks/>
          </p:cNvSpPr>
          <p:nvPr/>
        </p:nvSpPr>
        <p:spPr>
          <a:xfrm>
            <a:off x="1066800" y="601302"/>
            <a:ext cx="7623216"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endParaRPr lang="en-CA" sz="3200" dirty="0">
              <a:solidFill>
                <a:srgbClr val="002060"/>
              </a:solidFill>
              <a:latin typeface="Calibri Light" panose="020F0302020204030204"/>
            </a:endParaRPr>
          </a:p>
        </p:txBody>
      </p:sp>
      <p:sp>
        <p:nvSpPr>
          <p:cNvPr id="8" name="Content Placeholder 2">
            <a:extLst>
              <a:ext uri="{FF2B5EF4-FFF2-40B4-BE49-F238E27FC236}">
                <a16:creationId xmlns:a16="http://schemas.microsoft.com/office/drawing/2014/main" id="{64A20399-648E-1C4F-E4D9-44818A568824}"/>
              </a:ext>
            </a:extLst>
          </p:cNvPr>
          <p:cNvSpPr txBox="1">
            <a:spLocks/>
          </p:cNvSpPr>
          <p:nvPr/>
        </p:nvSpPr>
        <p:spPr>
          <a:xfrm>
            <a:off x="432384" y="883106"/>
            <a:ext cx="11856413" cy="47291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a:latin typeface="Montserrat" charset="0"/>
                <a:ea typeface="Montserrat" charset="0"/>
                <a:cs typeface="Montserrat" charset="0"/>
              </a:rPr>
              <a:t>Several optimization options are available in Scikit-Learn. </a:t>
            </a:r>
          </a:p>
          <a:p>
            <a:endParaRPr lang="en-CA" sz="1800" dirty="0">
              <a:latin typeface="Montserrat" charset="0"/>
              <a:ea typeface="Montserrat" charset="0"/>
              <a:cs typeface="Montserrat" charset="0"/>
            </a:endParaRPr>
          </a:p>
          <a:p>
            <a:endParaRPr lang="en-CA" sz="1800" dirty="0"/>
          </a:p>
        </p:txBody>
      </p:sp>
      <p:pic>
        <p:nvPicPr>
          <p:cNvPr id="3" name="Picture 2">
            <a:extLst>
              <a:ext uri="{FF2B5EF4-FFF2-40B4-BE49-F238E27FC236}">
                <a16:creationId xmlns:a16="http://schemas.microsoft.com/office/drawing/2014/main" id="{9E75491A-2F1C-1D34-F621-F3F2F6795200}"/>
              </a:ext>
            </a:extLst>
          </p:cNvPr>
          <p:cNvPicPr>
            <a:picLocks noChangeAspect="1"/>
          </p:cNvPicPr>
          <p:nvPr/>
        </p:nvPicPr>
        <p:blipFill>
          <a:blip r:embed="rId2"/>
          <a:stretch>
            <a:fillRect/>
          </a:stretch>
        </p:blipFill>
        <p:spPr>
          <a:xfrm>
            <a:off x="335586" y="1245768"/>
            <a:ext cx="10927838" cy="2948302"/>
          </a:xfrm>
          <a:prstGeom prst="rect">
            <a:avLst/>
          </a:prstGeom>
        </p:spPr>
      </p:pic>
    </p:spTree>
    <p:extLst>
      <p:ext uri="{BB962C8B-B14F-4D97-AF65-F5344CB8AC3E}">
        <p14:creationId xmlns:p14="http://schemas.microsoft.com/office/powerpoint/2010/main" val="403291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2" y="1633727"/>
            <a:ext cx="4759498" cy="1515873"/>
            <a:chOff x="544022" y="1501647"/>
            <a:chExt cx="4759498" cy="1515873"/>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2" y="1501647"/>
              <a:ext cx="4759498"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ontserrat SemiBold" pitchFamily="2" charset="-52"/>
                  <a:ea typeface="Montserrat" charset="0"/>
                  <a:cs typeface="Montserrat" charset="0"/>
                </a:rPr>
                <a:t>BIAS VARIANCE TRADEOFF</a:t>
              </a:r>
            </a:p>
          </p:txBody>
        </p:sp>
        <p:cxnSp>
          <p:nvCxnSpPr>
            <p:cNvPr id="5" name="Прямая соединительная линия 4"/>
            <p:cNvCxnSpPr/>
            <p:nvPr/>
          </p:nvCxnSpPr>
          <p:spPr>
            <a:xfrm>
              <a:off x="544022" y="3017520"/>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14" name="Rectangle: Rounded Corners 13">
            <a:extLst>
              <a:ext uri="{FF2B5EF4-FFF2-40B4-BE49-F238E27FC236}">
                <a16:creationId xmlns:a16="http://schemas.microsoft.com/office/drawing/2014/main" id="{BC8743B0-0ECF-4089-BF3E-9CF5D453B885}"/>
              </a:ext>
            </a:extLst>
          </p:cNvPr>
          <p:cNvSpPr/>
          <p:nvPr/>
        </p:nvSpPr>
        <p:spPr>
          <a:xfrm>
            <a:off x="620222" y="4173259"/>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Rounded Corners 14">
            <a:extLst>
              <a:ext uri="{FF2B5EF4-FFF2-40B4-BE49-F238E27FC236}">
                <a16:creationId xmlns:a16="http://schemas.microsoft.com/office/drawing/2014/main" id="{107028A1-03CF-4E54-95B9-58D665BED253}"/>
              </a:ext>
            </a:extLst>
          </p:cNvPr>
          <p:cNvSpPr/>
          <p:nvPr/>
        </p:nvSpPr>
        <p:spPr>
          <a:xfrm>
            <a:off x="620222" y="4170263"/>
            <a:ext cx="1222548"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DDD94DC1-D110-4661-9A34-EDACED9A6CE6}"/>
              </a:ext>
            </a:extLst>
          </p:cNvPr>
          <p:cNvSpPr txBox="1"/>
          <p:nvPr/>
        </p:nvSpPr>
        <p:spPr>
          <a:xfrm>
            <a:off x="544022" y="4473852"/>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79FB5046-9423-4DD7-B1E9-066DEB0C0382}"/>
              </a:ext>
            </a:extLst>
          </p:cNvPr>
          <p:cNvSpPr txBox="1"/>
          <p:nvPr/>
        </p:nvSpPr>
        <p:spPr>
          <a:xfrm>
            <a:off x="3534872" y="4473852"/>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8" name="Isosceles Triangle 17">
            <a:extLst>
              <a:ext uri="{FF2B5EF4-FFF2-40B4-BE49-F238E27FC236}">
                <a16:creationId xmlns:a16="http://schemas.microsoft.com/office/drawing/2014/main" id="{99C63E5A-641C-4737-ACD5-CD91929A47D0}"/>
              </a:ext>
            </a:extLst>
          </p:cNvPr>
          <p:cNvSpPr/>
          <p:nvPr/>
        </p:nvSpPr>
        <p:spPr>
          <a:xfrm>
            <a:off x="1690370" y="4473852"/>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9" name="Picture 18">
            <a:extLst>
              <a:ext uri="{FF2B5EF4-FFF2-40B4-BE49-F238E27FC236}">
                <a16:creationId xmlns:a16="http://schemas.microsoft.com/office/drawing/2014/main" id="{62873E30-4E85-4585-A2F4-27E401F8823A}"/>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331778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4">
            <a:extLst>
              <a:ext uri="{FF2B5EF4-FFF2-40B4-BE49-F238E27FC236}">
                <a16:creationId xmlns:a16="http://schemas.microsoft.com/office/drawing/2014/main" id="{12C6E965-CE0F-404D-9CD3-EB96CF077C49}"/>
              </a:ext>
            </a:extLst>
          </p:cNvPr>
          <p:cNvSpPr/>
          <p:nvPr/>
        </p:nvSpPr>
        <p:spPr>
          <a:xfrm>
            <a:off x="416128" y="89963"/>
            <a:ext cx="12175089" cy="584775"/>
          </a:xfrm>
          <a:prstGeom prst="rect">
            <a:avLst/>
          </a:prstGeom>
        </p:spPr>
        <p:txBody>
          <a:bodyPr wrap="square">
            <a:spAutoFit/>
          </a:bodyPr>
          <a:lstStyle/>
          <a:p>
            <a:r>
              <a:rPr lang="en-US" sz="2800" b="1" dirty="0">
                <a:solidFill>
                  <a:srgbClr val="FF9900"/>
                </a:solidFill>
                <a:latin typeface="Montserrat" charset="0"/>
              </a:rPr>
              <a:t>BIAS VARIANCE INTUITION</a:t>
            </a:r>
            <a:endParaRPr lang="ru-RU" sz="2800" b="1" dirty="0">
              <a:solidFill>
                <a:srgbClr val="FF9900"/>
              </a:solidFill>
              <a:latin typeface="Montserrat" charset="0"/>
            </a:endParaRPr>
          </a:p>
        </p:txBody>
      </p:sp>
      <p:sp>
        <p:nvSpPr>
          <p:cNvPr id="5" name="Content Placeholder 2">
            <a:extLst>
              <a:ext uri="{FF2B5EF4-FFF2-40B4-BE49-F238E27FC236}">
                <a16:creationId xmlns:a16="http://schemas.microsoft.com/office/drawing/2014/main" id="{89D6F42F-BEED-4B4B-A18A-29A1B02E9635}"/>
              </a:ext>
            </a:extLst>
          </p:cNvPr>
          <p:cNvSpPr txBox="1">
            <a:spLocks/>
          </p:cNvSpPr>
          <p:nvPr/>
        </p:nvSpPr>
        <p:spPr>
          <a:xfrm>
            <a:off x="236787" y="646420"/>
            <a:ext cx="4731261"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000" dirty="0">
                <a:latin typeface="Montserrat" charset="0"/>
                <a:ea typeface="Montserrat" charset="0"/>
                <a:cs typeface="Montserrat" charset="0"/>
              </a:rPr>
              <a:t>Let’s assume that we want to get the relationship between the Temperature and weekly sales.</a:t>
            </a:r>
          </a:p>
          <a:p>
            <a:pPr marL="342900" indent="-342900" algn="l">
              <a:buFont typeface="Arial" panose="020B0604020202020204" pitchFamily="34" charset="0"/>
              <a:buChar char="•"/>
            </a:pPr>
            <a:r>
              <a:rPr lang="en-CA" sz="2000" dirty="0">
                <a:latin typeface="Montserrat" charset="0"/>
                <a:ea typeface="Montserrat" charset="0"/>
                <a:cs typeface="Montserrat" charset="0"/>
              </a:rPr>
              <a:t>As temperature increase, people tend to be happier and shop more.</a:t>
            </a:r>
          </a:p>
          <a:p>
            <a:pPr marL="342900" indent="-342900" algn="l">
              <a:buFont typeface="Arial" panose="020B0604020202020204" pitchFamily="34" charset="0"/>
              <a:buChar char="•"/>
            </a:pPr>
            <a:r>
              <a:rPr lang="en-CA" sz="2000" dirty="0">
                <a:latin typeface="Montserrat" charset="0"/>
                <a:ea typeface="Montserrat" charset="0"/>
                <a:cs typeface="Montserrat" charset="0"/>
              </a:rPr>
              <a:t>This will likely increase the weekly sales. </a:t>
            </a:r>
          </a:p>
          <a:p>
            <a:pPr marL="342900" indent="-342900" algn="l">
              <a:buFont typeface="Arial" panose="020B0604020202020204" pitchFamily="34" charset="0"/>
              <a:buChar char="•"/>
            </a:pPr>
            <a:r>
              <a:rPr lang="en-CA" sz="2000" dirty="0">
                <a:latin typeface="Montserrat" charset="0"/>
                <a:ea typeface="Montserrat" charset="0"/>
                <a:cs typeface="Montserrat" charset="0"/>
              </a:rPr>
              <a:t>As temperature goes beyond a certain limit, sales tend to plateau and they do not increase anymore.</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cxnSp>
        <p:nvCxnSpPr>
          <p:cNvPr id="6" name="Straight Arrow Connector 5">
            <a:extLst>
              <a:ext uri="{FF2B5EF4-FFF2-40B4-BE49-F238E27FC236}">
                <a16:creationId xmlns:a16="http://schemas.microsoft.com/office/drawing/2014/main" id="{DC4A5C07-6616-6E41-8A35-FFAD6627D873}"/>
              </a:ext>
            </a:extLst>
          </p:cNvPr>
          <p:cNvCxnSpPr/>
          <p:nvPr/>
        </p:nvCxnSpPr>
        <p:spPr>
          <a:xfrm flipV="1">
            <a:off x="6253972" y="4169260"/>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338CA92-F4B6-1144-8614-BA49AE141560}"/>
              </a:ext>
            </a:extLst>
          </p:cNvPr>
          <p:cNvCxnSpPr/>
          <p:nvPr/>
        </p:nvCxnSpPr>
        <p:spPr>
          <a:xfrm flipH="1" flipV="1">
            <a:off x="6255069" y="517242"/>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ADFCDEF-913B-A74E-9C33-9AA39DD2EEBE}"/>
              </a:ext>
            </a:extLst>
          </p:cNvPr>
          <p:cNvSpPr/>
          <p:nvPr/>
        </p:nvSpPr>
        <p:spPr>
          <a:xfrm>
            <a:off x="7471353" y="196373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9" name="Oval 8">
            <a:extLst>
              <a:ext uri="{FF2B5EF4-FFF2-40B4-BE49-F238E27FC236}">
                <a16:creationId xmlns:a16="http://schemas.microsoft.com/office/drawing/2014/main" id="{96144707-9C89-5A41-B818-3F344CF11978}"/>
              </a:ext>
            </a:extLst>
          </p:cNvPr>
          <p:cNvSpPr/>
          <p:nvPr/>
        </p:nvSpPr>
        <p:spPr>
          <a:xfrm>
            <a:off x="8092581" y="1404540"/>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1" name="Oval 10">
            <a:extLst>
              <a:ext uri="{FF2B5EF4-FFF2-40B4-BE49-F238E27FC236}">
                <a16:creationId xmlns:a16="http://schemas.microsoft.com/office/drawing/2014/main" id="{4D3CEF67-F03F-AD45-A0CF-37F576C6E45E}"/>
              </a:ext>
            </a:extLst>
          </p:cNvPr>
          <p:cNvSpPr/>
          <p:nvPr/>
        </p:nvSpPr>
        <p:spPr>
          <a:xfrm>
            <a:off x="6692406" y="3602332"/>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Oval 11">
            <a:extLst>
              <a:ext uri="{FF2B5EF4-FFF2-40B4-BE49-F238E27FC236}">
                <a16:creationId xmlns:a16="http://schemas.microsoft.com/office/drawing/2014/main" id="{CAD1C64B-BB01-A745-986E-C7F9D1C5476C}"/>
              </a:ext>
            </a:extLst>
          </p:cNvPr>
          <p:cNvSpPr/>
          <p:nvPr/>
        </p:nvSpPr>
        <p:spPr>
          <a:xfrm>
            <a:off x="7588718" y="338610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3" name="Oval 12">
            <a:extLst>
              <a:ext uri="{FF2B5EF4-FFF2-40B4-BE49-F238E27FC236}">
                <a16:creationId xmlns:a16="http://schemas.microsoft.com/office/drawing/2014/main" id="{71B13C7F-B5AC-6B40-A0C7-7A8395975078}"/>
              </a:ext>
            </a:extLst>
          </p:cNvPr>
          <p:cNvSpPr/>
          <p:nvPr/>
        </p:nvSpPr>
        <p:spPr>
          <a:xfrm>
            <a:off x="8849085" y="107041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4" name="Oval 13">
            <a:extLst>
              <a:ext uri="{FF2B5EF4-FFF2-40B4-BE49-F238E27FC236}">
                <a16:creationId xmlns:a16="http://schemas.microsoft.com/office/drawing/2014/main" id="{3DAD6D67-258F-B54A-A68D-E736AF7D1C3F}"/>
              </a:ext>
            </a:extLst>
          </p:cNvPr>
          <p:cNvSpPr/>
          <p:nvPr/>
        </p:nvSpPr>
        <p:spPr>
          <a:xfrm>
            <a:off x="6787187" y="2999776"/>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11DF9034-C600-2F49-B332-8F8D02A3AE3C}"/>
              </a:ext>
            </a:extLst>
          </p:cNvPr>
          <p:cNvSpPr/>
          <p:nvPr/>
        </p:nvSpPr>
        <p:spPr>
          <a:xfrm>
            <a:off x="8811599" y="167798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TextBox 15">
            <a:extLst>
              <a:ext uri="{FF2B5EF4-FFF2-40B4-BE49-F238E27FC236}">
                <a16:creationId xmlns:a16="http://schemas.microsoft.com/office/drawing/2014/main" id="{7411DFEA-D05B-854D-B161-493C6A6595F3}"/>
              </a:ext>
            </a:extLst>
          </p:cNvPr>
          <p:cNvSpPr txBox="1"/>
          <p:nvPr/>
        </p:nvSpPr>
        <p:spPr>
          <a:xfrm>
            <a:off x="7471353" y="4179778"/>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17" name="TextBox 16">
            <a:extLst>
              <a:ext uri="{FF2B5EF4-FFF2-40B4-BE49-F238E27FC236}">
                <a16:creationId xmlns:a16="http://schemas.microsoft.com/office/drawing/2014/main" id="{2015ED6D-8DD3-0D43-B034-5B2B70DE66CD}"/>
              </a:ext>
            </a:extLst>
          </p:cNvPr>
          <p:cNvSpPr txBox="1"/>
          <p:nvPr/>
        </p:nvSpPr>
        <p:spPr>
          <a:xfrm rot="16200000">
            <a:off x="4501816" y="1883584"/>
            <a:ext cx="2718758" cy="584775"/>
          </a:xfrm>
          <a:prstGeom prst="rect">
            <a:avLst/>
          </a:prstGeom>
          <a:noFill/>
        </p:spPr>
        <p:txBody>
          <a:bodyPr wrap="none" rtlCol="0">
            <a:spAutoFit/>
          </a:bodyPr>
          <a:lstStyle/>
          <a:p>
            <a:r>
              <a:rPr lang="en-CA" sz="3200" b="1" dirty="0">
                <a:solidFill>
                  <a:srgbClr val="002060"/>
                </a:solidFill>
              </a:rPr>
              <a:t>WEEKLY SALES</a:t>
            </a:r>
          </a:p>
        </p:txBody>
      </p:sp>
      <p:sp>
        <p:nvSpPr>
          <p:cNvPr id="18" name="Oval 17">
            <a:extLst>
              <a:ext uri="{FF2B5EF4-FFF2-40B4-BE49-F238E27FC236}">
                <a16:creationId xmlns:a16="http://schemas.microsoft.com/office/drawing/2014/main" id="{AF7A1437-FEE4-4949-AF45-21D9DE6718E7}"/>
              </a:ext>
            </a:extLst>
          </p:cNvPr>
          <p:cNvSpPr/>
          <p:nvPr/>
        </p:nvSpPr>
        <p:spPr>
          <a:xfrm>
            <a:off x="8367581" y="1978103"/>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9" name="Oval 18">
            <a:extLst>
              <a:ext uri="{FF2B5EF4-FFF2-40B4-BE49-F238E27FC236}">
                <a16:creationId xmlns:a16="http://schemas.microsoft.com/office/drawing/2014/main" id="{70DEEC81-C42C-ED46-A37A-2E2B9B13145F}"/>
              </a:ext>
            </a:extLst>
          </p:cNvPr>
          <p:cNvSpPr/>
          <p:nvPr/>
        </p:nvSpPr>
        <p:spPr>
          <a:xfrm>
            <a:off x="7765594" y="2440626"/>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0" name="Oval 19">
            <a:extLst>
              <a:ext uri="{FF2B5EF4-FFF2-40B4-BE49-F238E27FC236}">
                <a16:creationId xmlns:a16="http://schemas.microsoft.com/office/drawing/2014/main" id="{6576C676-70CA-CA40-9BB6-4CBC796AE0F5}"/>
              </a:ext>
            </a:extLst>
          </p:cNvPr>
          <p:cNvSpPr/>
          <p:nvPr/>
        </p:nvSpPr>
        <p:spPr>
          <a:xfrm>
            <a:off x="10511684" y="68550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1" name="Oval 20">
            <a:extLst>
              <a:ext uri="{FF2B5EF4-FFF2-40B4-BE49-F238E27FC236}">
                <a16:creationId xmlns:a16="http://schemas.microsoft.com/office/drawing/2014/main" id="{144C5F82-CE35-A542-8957-57D4BF65DD7B}"/>
              </a:ext>
            </a:extLst>
          </p:cNvPr>
          <p:cNvSpPr/>
          <p:nvPr/>
        </p:nvSpPr>
        <p:spPr>
          <a:xfrm>
            <a:off x="11047547" y="1141949"/>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2" name="Oval 21">
            <a:extLst>
              <a:ext uri="{FF2B5EF4-FFF2-40B4-BE49-F238E27FC236}">
                <a16:creationId xmlns:a16="http://schemas.microsoft.com/office/drawing/2014/main" id="{53ECE515-8869-9244-BFD6-1632180D31DF}"/>
              </a:ext>
            </a:extLst>
          </p:cNvPr>
          <p:cNvSpPr/>
          <p:nvPr/>
        </p:nvSpPr>
        <p:spPr>
          <a:xfrm>
            <a:off x="10037966" y="130476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3" name="Straight Arrow Connector 22">
            <a:extLst>
              <a:ext uri="{FF2B5EF4-FFF2-40B4-BE49-F238E27FC236}">
                <a16:creationId xmlns:a16="http://schemas.microsoft.com/office/drawing/2014/main" id="{859C6F78-7736-5841-826A-512A77E898E1}"/>
              </a:ext>
            </a:extLst>
          </p:cNvPr>
          <p:cNvCxnSpPr/>
          <p:nvPr/>
        </p:nvCxnSpPr>
        <p:spPr>
          <a:xfrm flipV="1">
            <a:off x="9455469" y="1404540"/>
            <a:ext cx="0" cy="276472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65B2E50-9600-0D42-8B91-2445B505B8BE}"/>
              </a:ext>
            </a:extLst>
          </p:cNvPr>
          <p:cNvCxnSpPr/>
          <p:nvPr/>
        </p:nvCxnSpPr>
        <p:spPr>
          <a:xfrm flipH="1">
            <a:off x="6315218" y="1423806"/>
            <a:ext cx="3184950" cy="18261"/>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Freeform 24">
            <a:extLst>
              <a:ext uri="{FF2B5EF4-FFF2-40B4-BE49-F238E27FC236}">
                <a16:creationId xmlns:a16="http://schemas.microsoft.com/office/drawing/2014/main" id="{AA13A453-2052-1F48-8985-737C154290F7}"/>
              </a:ext>
            </a:extLst>
          </p:cNvPr>
          <p:cNvSpPr/>
          <p:nvPr/>
        </p:nvSpPr>
        <p:spPr>
          <a:xfrm>
            <a:off x="7219900" y="940575"/>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6" name="Curved Connector 25">
            <a:extLst>
              <a:ext uri="{FF2B5EF4-FFF2-40B4-BE49-F238E27FC236}">
                <a16:creationId xmlns:a16="http://schemas.microsoft.com/office/drawing/2014/main" id="{9569EFAC-BDBB-7246-B1EB-8AA24A0C414F}"/>
              </a:ext>
            </a:extLst>
          </p:cNvPr>
          <p:cNvCxnSpPr/>
          <p:nvPr/>
        </p:nvCxnSpPr>
        <p:spPr>
          <a:xfrm rot="10800000">
            <a:off x="8982203" y="757608"/>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96F3E54-BAB2-AB4B-8E19-D13749C893C2}"/>
              </a:ext>
            </a:extLst>
          </p:cNvPr>
          <p:cNvSpPr txBox="1"/>
          <p:nvPr/>
        </p:nvSpPr>
        <p:spPr>
          <a:xfrm>
            <a:off x="7700920" y="274376"/>
            <a:ext cx="1617520" cy="923330"/>
          </a:xfrm>
          <a:prstGeom prst="rect">
            <a:avLst/>
          </a:prstGeom>
          <a:noFill/>
        </p:spPr>
        <p:txBody>
          <a:bodyPr wrap="square" rtlCol="0">
            <a:spAutoFit/>
          </a:bodyPr>
          <a:lstStyle/>
          <a:p>
            <a:pPr algn="ctr"/>
            <a:r>
              <a:rPr lang="en-CA" b="1" dirty="0">
                <a:solidFill>
                  <a:srgbClr val="002060"/>
                </a:solidFill>
              </a:rPr>
              <a:t>PERFECT (TRUE) MODEL!</a:t>
            </a:r>
          </a:p>
        </p:txBody>
      </p:sp>
      <p:sp>
        <p:nvSpPr>
          <p:cNvPr id="28" name="Oval 27">
            <a:extLst>
              <a:ext uri="{FF2B5EF4-FFF2-40B4-BE49-F238E27FC236}">
                <a16:creationId xmlns:a16="http://schemas.microsoft.com/office/drawing/2014/main" id="{12AF604A-F3E9-B04C-B227-6E8714FA0C67}"/>
              </a:ext>
            </a:extLst>
          </p:cNvPr>
          <p:cNvSpPr/>
          <p:nvPr/>
        </p:nvSpPr>
        <p:spPr>
          <a:xfrm>
            <a:off x="9815953" y="68550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9" name="Oval 28">
            <a:extLst>
              <a:ext uri="{FF2B5EF4-FFF2-40B4-BE49-F238E27FC236}">
                <a16:creationId xmlns:a16="http://schemas.microsoft.com/office/drawing/2014/main" id="{F6D960A6-1172-634A-9490-76B7777788B8}"/>
              </a:ext>
            </a:extLst>
          </p:cNvPr>
          <p:cNvSpPr/>
          <p:nvPr/>
        </p:nvSpPr>
        <p:spPr>
          <a:xfrm>
            <a:off x="11387772" y="548974"/>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0" name="Oval 29">
            <a:extLst>
              <a:ext uri="{FF2B5EF4-FFF2-40B4-BE49-F238E27FC236}">
                <a16:creationId xmlns:a16="http://schemas.microsoft.com/office/drawing/2014/main" id="{79C88A87-0B8E-1B46-97A8-1F193CB0DC45}"/>
              </a:ext>
            </a:extLst>
          </p:cNvPr>
          <p:cNvSpPr/>
          <p:nvPr/>
        </p:nvSpPr>
        <p:spPr>
          <a:xfrm>
            <a:off x="11554009" y="1154706"/>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Tree>
    <p:extLst>
      <p:ext uri="{BB962C8B-B14F-4D97-AF65-F5344CB8AC3E}">
        <p14:creationId xmlns:p14="http://schemas.microsoft.com/office/powerpoint/2010/main" val="149892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down)">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4">
            <a:extLst>
              <a:ext uri="{FF2B5EF4-FFF2-40B4-BE49-F238E27FC236}">
                <a16:creationId xmlns:a16="http://schemas.microsoft.com/office/drawing/2014/main" id="{376FCE22-A404-3C43-8FBA-0BE403CEE972}"/>
              </a:ext>
            </a:extLst>
          </p:cNvPr>
          <p:cNvSpPr/>
          <p:nvPr/>
        </p:nvSpPr>
        <p:spPr>
          <a:xfrm>
            <a:off x="554183" y="36842"/>
            <a:ext cx="7086472" cy="1077218"/>
          </a:xfrm>
          <a:prstGeom prst="rect">
            <a:avLst/>
          </a:prstGeom>
        </p:spPr>
        <p:txBody>
          <a:bodyPr wrap="square">
            <a:spAutoFit/>
          </a:bodyPr>
          <a:lstStyle/>
          <a:p>
            <a:r>
              <a:rPr lang="en-US" sz="2800" b="1" dirty="0">
                <a:solidFill>
                  <a:srgbClr val="FF9900"/>
                </a:solidFill>
                <a:latin typeface="Montserrat" charset="0"/>
              </a:rPr>
              <a:t>BIAS VARIANCE TRAINING VS. TESTING DATASETS</a:t>
            </a:r>
            <a:endParaRPr lang="ru-RU" sz="2800" b="1" dirty="0">
              <a:solidFill>
                <a:srgbClr val="FF9900"/>
              </a:solidFill>
              <a:latin typeface="Montserrat" charset="0"/>
            </a:endParaRPr>
          </a:p>
        </p:txBody>
      </p:sp>
      <p:sp>
        <p:nvSpPr>
          <p:cNvPr id="5" name="Content Placeholder 2">
            <a:extLst>
              <a:ext uri="{FF2B5EF4-FFF2-40B4-BE49-F238E27FC236}">
                <a16:creationId xmlns:a16="http://schemas.microsoft.com/office/drawing/2014/main" id="{4C42F461-81E6-C244-BC2B-FF4A019A5E9F}"/>
              </a:ext>
            </a:extLst>
          </p:cNvPr>
          <p:cNvSpPr txBox="1">
            <a:spLocks/>
          </p:cNvSpPr>
          <p:nvPr/>
        </p:nvSpPr>
        <p:spPr>
          <a:xfrm>
            <a:off x="453612" y="1264643"/>
            <a:ext cx="4731261" cy="4525963"/>
          </a:xfrm>
          <a:prstGeom prst="rect">
            <a:avLst/>
          </a:prstGeom>
        </p:spPr>
        <p:txBody>
          <a:bodyPr vert="horz" lIns="91440" tIns="45720" rIns="91440" bIns="45720" rtlCol="0">
            <a:normAutofit/>
          </a:bodyPr>
          <a:lstStyle>
            <a:defPPr marR="0" lvl="0" algn="l" rtl="0">
              <a:lnSpc>
                <a:spcPct val="100000"/>
              </a:lnSpc>
              <a:spcBef>
                <a:spcPts val="0"/>
              </a:spcBef>
              <a:spcAft>
                <a:spcPts val="0"/>
              </a:spcAft>
            </a:defPPr>
            <a:lvl1pPr marL="342900" indent="-342900" defTabSz="914400" eaLnBrk="1" latinLnBrk="0" hangingPunct="1">
              <a:lnSpc>
                <a:spcPct val="90000"/>
              </a:lnSpc>
              <a:spcBef>
                <a:spcPts val="1000"/>
              </a:spcBef>
              <a:buFont typeface="Arial" panose="020B0604020202020204" pitchFamily="34" charset="0"/>
              <a:buChar char="•"/>
              <a:defRPr sz="2000" kern="1200">
                <a:solidFill>
                  <a:schemeClr val="tx1"/>
                </a:solidFill>
                <a:latin typeface="Montserrat" charset="0"/>
                <a:ea typeface="Montserrat" charset="0"/>
                <a:cs typeface="Montserrat" charset="0"/>
              </a:defRPr>
            </a:lvl1pPr>
            <a:lvl2pPr marL="457200" indent="0" algn="ctr" defTabSz="91440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dirty="0"/>
              <a:t>Dataset is divided to training and testing datasets</a:t>
            </a:r>
          </a:p>
          <a:p>
            <a:r>
              <a:rPr lang="en-CA" dirty="0"/>
              <a:t>Testing datasets have never been seen by the model before</a:t>
            </a:r>
          </a:p>
          <a:p>
            <a:endParaRPr lang="en-CA" dirty="0"/>
          </a:p>
          <a:p>
            <a:endParaRPr lang="en-CA" dirty="0"/>
          </a:p>
          <a:p>
            <a:endParaRPr lang="en-CA" dirty="0"/>
          </a:p>
        </p:txBody>
      </p:sp>
      <p:cxnSp>
        <p:nvCxnSpPr>
          <p:cNvPr id="6" name="Straight Arrow Connector 5">
            <a:extLst>
              <a:ext uri="{FF2B5EF4-FFF2-40B4-BE49-F238E27FC236}">
                <a16:creationId xmlns:a16="http://schemas.microsoft.com/office/drawing/2014/main" id="{1CCC6B94-4EC1-6149-9A38-E18E0857ED83}"/>
              </a:ext>
            </a:extLst>
          </p:cNvPr>
          <p:cNvCxnSpPr/>
          <p:nvPr/>
        </p:nvCxnSpPr>
        <p:spPr>
          <a:xfrm flipV="1">
            <a:off x="5847478" y="4516863"/>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008CE72-7E2D-014D-878E-0126963C2295}"/>
              </a:ext>
            </a:extLst>
          </p:cNvPr>
          <p:cNvCxnSpPr/>
          <p:nvPr/>
        </p:nvCxnSpPr>
        <p:spPr>
          <a:xfrm flipH="1" flipV="1">
            <a:off x="5848575" y="864845"/>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EEACEAE-E92C-394F-8DEC-754F21CBF4D8}"/>
              </a:ext>
            </a:extLst>
          </p:cNvPr>
          <p:cNvSpPr/>
          <p:nvPr/>
        </p:nvSpPr>
        <p:spPr>
          <a:xfrm>
            <a:off x="7064859" y="231134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9" name="Oval 8">
            <a:extLst>
              <a:ext uri="{FF2B5EF4-FFF2-40B4-BE49-F238E27FC236}">
                <a16:creationId xmlns:a16="http://schemas.microsoft.com/office/drawing/2014/main" id="{BDB0E206-B123-0544-ADF1-AB940FFBF7B9}"/>
              </a:ext>
            </a:extLst>
          </p:cNvPr>
          <p:cNvSpPr/>
          <p:nvPr/>
        </p:nvSpPr>
        <p:spPr>
          <a:xfrm>
            <a:off x="7686087" y="175214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1" name="Oval 10">
            <a:extLst>
              <a:ext uri="{FF2B5EF4-FFF2-40B4-BE49-F238E27FC236}">
                <a16:creationId xmlns:a16="http://schemas.microsoft.com/office/drawing/2014/main" id="{6D941C68-8F8D-F446-B909-0B4F4D4AFAB8}"/>
              </a:ext>
            </a:extLst>
          </p:cNvPr>
          <p:cNvSpPr/>
          <p:nvPr/>
        </p:nvSpPr>
        <p:spPr>
          <a:xfrm>
            <a:off x="6285912" y="394993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Oval 11">
            <a:extLst>
              <a:ext uri="{FF2B5EF4-FFF2-40B4-BE49-F238E27FC236}">
                <a16:creationId xmlns:a16="http://schemas.microsoft.com/office/drawing/2014/main" id="{E0BE7BF0-FC4C-7149-B697-429D870729DE}"/>
              </a:ext>
            </a:extLst>
          </p:cNvPr>
          <p:cNvSpPr/>
          <p:nvPr/>
        </p:nvSpPr>
        <p:spPr>
          <a:xfrm>
            <a:off x="7182224" y="373371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3" name="Oval 12">
            <a:extLst>
              <a:ext uri="{FF2B5EF4-FFF2-40B4-BE49-F238E27FC236}">
                <a16:creationId xmlns:a16="http://schemas.microsoft.com/office/drawing/2014/main" id="{EC33C9EA-5119-7E4B-B58E-C55A186953F7}"/>
              </a:ext>
            </a:extLst>
          </p:cNvPr>
          <p:cNvSpPr/>
          <p:nvPr/>
        </p:nvSpPr>
        <p:spPr>
          <a:xfrm>
            <a:off x="8442591" y="141801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4" name="Oval 13">
            <a:extLst>
              <a:ext uri="{FF2B5EF4-FFF2-40B4-BE49-F238E27FC236}">
                <a16:creationId xmlns:a16="http://schemas.microsoft.com/office/drawing/2014/main" id="{BE1AC7EA-1BBC-A243-8E60-CCBF1E237F04}"/>
              </a:ext>
            </a:extLst>
          </p:cNvPr>
          <p:cNvSpPr/>
          <p:nvPr/>
        </p:nvSpPr>
        <p:spPr>
          <a:xfrm>
            <a:off x="6380693" y="334737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8581BE00-2219-CB4E-9467-B7FA903E55B8}"/>
              </a:ext>
            </a:extLst>
          </p:cNvPr>
          <p:cNvSpPr/>
          <p:nvPr/>
        </p:nvSpPr>
        <p:spPr>
          <a:xfrm>
            <a:off x="8405105" y="202558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TextBox 15">
            <a:extLst>
              <a:ext uri="{FF2B5EF4-FFF2-40B4-BE49-F238E27FC236}">
                <a16:creationId xmlns:a16="http://schemas.microsoft.com/office/drawing/2014/main" id="{E1030272-BAE2-4C40-A527-359375443D4B}"/>
              </a:ext>
            </a:extLst>
          </p:cNvPr>
          <p:cNvSpPr txBox="1"/>
          <p:nvPr/>
        </p:nvSpPr>
        <p:spPr>
          <a:xfrm>
            <a:off x="6970229" y="4556086"/>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17" name="TextBox 16">
            <a:extLst>
              <a:ext uri="{FF2B5EF4-FFF2-40B4-BE49-F238E27FC236}">
                <a16:creationId xmlns:a16="http://schemas.microsoft.com/office/drawing/2014/main" id="{02077CFC-5370-4147-ABFB-8782F9A903E0}"/>
              </a:ext>
            </a:extLst>
          </p:cNvPr>
          <p:cNvSpPr txBox="1"/>
          <p:nvPr/>
        </p:nvSpPr>
        <p:spPr>
          <a:xfrm rot="16200000">
            <a:off x="4095322" y="2231187"/>
            <a:ext cx="2718758" cy="584775"/>
          </a:xfrm>
          <a:prstGeom prst="rect">
            <a:avLst/>
          </a:prstGeom>
          <a:noFill/>
        </p:spPr>
        <p:txBody>
          <a:bodyPr wrap="none" rtlCol="0">
            <a:spAutoFit/>
          </a:bodyPr>
          <a:lstStyle/>
          <a:p>
            <a:r>
              <a:rPr lang="en-CA" sz="3200" b="1" dirty="0">
                <a:solidFill>
                  <a:srgbClr val="002060"/>
                </a:solidFill>
              </a:rPr>
              <a:t>WEEKLY SALES</a:t>
            </a:r>
          </a:p>
        </p:txBody>
      </p:sp>
      <p:sp>
        <p:nvSpPr>
          <p:cNvPr id="18" name="Oval 17">
            <a:extLst>
              <a:ext uri="{FF2B5EF4-FFF2-40B4-BE49-F238E27FC236}">
                <a16:creationId xmlns:a16="http://schemas.microsoft.com/office/drawing/2014/main" id="{38D8E8A7-5308-1B4C-9746-7B8AA9F697B0}"/>
              </a:ext>
            </a:extLst>
          </p:cNvPr>
          <p:cNvSpPr/>
          <p:nvPr/>
        </p:nvSpPr>
        <p:spPr>
          <a:xfrm>
            <a:off x="7961087" y="2325706"/>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9" name="Oval 18">
            <a:extLst>
              <a:ext uri="{FF2B5EF4-FFF2-40B4-BE49-F238E27FC236}">
                <a16:creationId xmlns:a16="http://schemas.microsoft.com/office/drawing/2014/main" id="{22D3D487-A9E2-0C4F-83F8-A55A63D23348}"/>
              </a:ext>
            </a:extLst>
          </p:cNvPr>
          <p:cNvSpPr/>
          <p:nvPr/>
        </p:nvSpPr>
        <p:spPr>
          <a:xfrm>
            <a:off x="7359100" y="278822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0" name="Oval 19">
            <a:extLst>
              <a:ext uri="{FF2B5EF4-FFF2-40B4-BE49-F238E27FC236}">
                <a16:creationId xmlns:a16="http://schemas.microsoft.com/office/drawing/2014/main" id="{0A08D7F8-7C65-3040-A599-D3F66EC0B576}"/>
              </a:ext>
            </a:extLst>
          </p:cNvPr>
          <p:cNvSpPr/>
          <p:nvPr/>
        </p:nvSpPr>
        <p:spPr>
          <a:xfrm>
            <a:off x="10105190" y="103310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1" name="Oval 20">
            <a:extLst>
              <a:ext uri="{FF2B5EF4-FFF2-40B4-BE49-F238E27FC236}">
                <a16:creationId xmlns:a16="http://schemas.microsoft.com/office/drawing/2014/main" id="{7D2F260D-2E64-B14D-AA2E-14BC5E7966BB}"/>
              </a:ext>
            </a:extLst>
          </p:cNvPr>
          <p:cNvSpPr/>
          <p:nvPr/>
        </p:nvSpPr>
        <p:spPr>
          <a:xfrm>
            <a:off x="10641053" y="148955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2" name="Oval 21">
            <a:extLst>
              <a:ext uri="{FF2B5EF4-FFF2-40B4-BE49-F238E27FC236}">
                <a16:creationId xmlns:a16="http://schemas.microsoft.com/office/drawing/2014/main" id="{B61687FD-F6E4-DC41-9AAE-144A73E38439}"/>
              </a:ext>
            </a:extLst>
          </p:cNvPr>
          <p:cNvSpPr/>
          <p:nvPr/>
        </p:nvSpPr>
        <p:spPr>
          <a:xfrm>
            <a:off x="9631472" y="165236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3" name="Freeform 22">
            <a:extLst>
              <a:ext uri="{FF2B5EF4-FFF2-40B4-BE49-F238E27FC236}">
                <a16:creationId xmlns:a16="http://schemas.microsoft.com/office/drawing/2014/main" id="{903489E4-F4D4-5A41-AA98-8AAA9CAEE5F1}"/>
              </a:ext>
            </a:extLst>
          </p:cNvPr>
          <p:cNvSpPr/>
          <p:nvPr/>
        </p:nvSpPr>
        <p:spPr>
          <a:xfrm>
            <a:off x="6813406" y="1288178"/>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4" name="Curved Connector 23">
            <a:extLst>
              <a:ext uri="{FF2B5EF4-FFF2-40B4-BE49-F238E27FC236}">
                <a16:creationId xmlns:a16="http://schemas.microsoft.com/office/drawing/2014/main" id="{2357F27D-F86B-0B44-B8AB-FF9A32580408}"/>
              </a:ext>
            </a:extLst>
          </p:cNvPr>
          <p:cNvCxnSpPr>
            <a:stCxn id="14" idx="2"/>
          </p:cNvCxnSpPr>
          <p:nvPr/>
        </p:nvCxnSpPr>
        <p:spPr>
          <a:xfrm rot="10800000" flipV="1">
            <a:off x="4648327" y="3497437"/>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A47E56C-AC70-5D41-8D6C-6B4EE08B1BB8}"/>
              </a:ext>
            </a:extLst>
          </p:cNvPr>
          <p:cNvSpPr/>
          <p:nvPr/>
        </p:nvSpPr>
        <p:spPr>
          <a:xfrm>
            <a:off x="9409459" y="103310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6" name="Oval 25">
            <a:extLst>
              <a:ext uri="{FF2B5EF4-FFF2-40B4-BE49-F238E27FC236}">
                <a16:creationId xmlns:a16="http://schemas.microsoft.com/office/drawing/2014/main" id="{4B8A741B-5014-9548-9CA4-2F9D70398A6D}"/>
              </a:ext>
            </a:extLst>
          </p:cNvPr>
          <p:cNvSpPr/>
          <p:nvPr/>
        </p:nvSpPr>
        <p:spPr>
          <a:xfrm>
            <a:off x="10981278" y="89657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7" name="Oval 26">
            <a:extLst>
              <a:ext uri="{FF2B5EF4-FFF2-40B4-BE49-F238E27FC236}">
                <a16:creationId xmlns:a16="http://schemas.microsoft.com/office/drawing/2014/main" id="{63E5EE76-45C7-D144-9600-FEBE199F95C6}"/>
              </a:ext>
            </a:extLst>
          </p:cNvPr>
          <p:cNvSpPr/>
          <p:nvPr/>
        </p:nvSpPr>
        <p:spPr>
          <a:xfrm>
            <a:off x="11147515" y="150230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8" name="TextBox 27">
            <a:extLst>
              <a:ext uri="{FF2B5EF4-FFF2-40B4-BE49-F238E27FC236}">
                <a16:creationId xmlns:a16="http://schemas.microsoft.com/office/drawing/2014/main" id="{020C0AF3-A1A1-8C4C-B38D-0CC67DC83513}"/>
              </a:ext>
            </a:extLst>
          </p:cNvPr>
          <p:cNvSpPr txBox="1"/>
          <p:nvPr/>
        </p:nvSpPr>
        <p:spPr>
          <a:xfrm>
            <a:off x="2449449" y="4608005"/>
            <a:ext cx="2246348" cy="369332"/>
          </a:xfrm>
          <a:prstGeom prst="rect">
            <a:avLst/>
          </a:prstGeom>
          <a:noFill/>
        </p:spPr>
        <p:txBody>
          <a:bodyPr wrap="square" rtlCol="0">
            <a:spAutoFit/>
          </a:bodyPr>
          <a:lstStyle/>
          <a:p>
            <a:pPr algn="ctr"/>
            <a:r>
              <a:rPr lang="en-CA" b="1" dirty="0">
                <a:solidFill>
                  <a:srgbClr val="002060"/>
                </a:solidFill>
              </a:rPr>
              <a:t>TRAINING DATASET</a:t>
            </a:r>
          </a:p>
        </p:txBody>
      </p:sp>
      <p:cxnSp>
        <p:nvCxnSpPr>
          <p:cNvPr id="29" name="Curved Connector 28">
            <a:extLst>
              <a:ext uri="{FF2B5EF4-FFF2-40B4-BE49-F238E27FC236}">
                <a16:creationId xmlns:a16="http://schemas.microsoft.com/office/drawing/2014/main" id="{B9517BAE-7A85-0342-B1F1-DA2720E2DE29}"/>
              </a:ext>
            </a:extLst>
          </p:cNvPr>
          <p:cNvCxnSpPr>
            <a:stCxn id="15" idx="6"/>
          </p:cNvCxnSpPr>
          <p:nvPr/>
        </p:nvCxnSpPr>
        <p:spPr>
          <a:xfrm>
            <a:off x="8689304" y="2175647"/>
            <a:ext cx="1574565" cy="1622789"/>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46FAB37-D268-7C43-9A7F-0CB1A2B36840}"/>
              </a:ext>
            </a:extLst>
          </p:cNvPr>
          <p:cNvSpPr txBox="1"/>
          <p:nvPr/>
        </p:nvSpPr>
        <p:spPr>
          <a:xfrm>
            <a:off x="9266215" y="3750418"/>
            <a:ext cx="2246348" cy="369332"/>
          </a:xfrm>
          <a:prstGeom prst="rect">
            <a:avLst/>
          </a:prstGeom>
          <a:noFill/>
        </p:spPr>
        <p:txBody>
          <a:bodyPr wrap="square" rtlCol="0">
            <a:spAutoFit/>
          </a:bodyPr>
          <a:lstStyle/>
          <a:p>
            <a:pPr algn="ctr"/>
            <a:r>
              <a:rPr lang="en-CA" b="1" dirty="0">
                <a:solidFill>
                  <a:srgbClr val="002060"/>
                </a:solidFill>
              </a:rPr>
              <a:t>TESTING DATASET</a:t>
            </a:r>
          </a:p>
        </p:txBody>
      </p:sp>
      <p:cxnSp>
        <p:nvCxnSpPr>
          <p:cNvPr id="31" name="Curved Connector 30">
            <a:extLst>
              <a:ext uri="{FF2B5EF4-FFF2-40B4-BE49-F238E27FC236}">
                <a16:creationId xmlns:a16="http://schemas.microsoft.com/office/drawing/2014/main" id="{95C098CB-BF53-0041-AA75-03FC34E94975}"/>
              </a:ext>
            </a:extLst>
          </p:cNvPr>
          <p:cNvCxnSpPr>
            <a:cxnSpLocks/>
          </p:cNvCxnSpPr>
          <p:nvPr/>
        </p:nvCxnSpPr>
        <p:spPr>
          <a:xfrm rot="10800000" flipV="1">
            <a:off x="4790427" y="3957008"/>
            <a:ext cx="2461158" cy="777232"/>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651C3C5-11D4-6C4F-A7AC-82E0CF6B6ACC}"/>
              </a:ext>
            </a:extLst>
          </p:cNvPr>
          <p:cNvCxnSpPr>
            <a:stCxn id="25" idx="4"/>
          </p:cNvCxnSpPr>
          <p:nvPr/>
        </p:nvCxnSpPr>
        <p:spPr>
          <a:xfrm rot="16200000" flipH="1">
            <a:off x="8809550" y="2075235"/>
            <a:ext cx="2400484" cy="91646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19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B004116A-BBF3-7247-864E-6EC15E13EBC8}"/>
              </a:ext>
            </a:extLst>
          </p:cNvPr>
          <p:cNvSpPr/>
          <p:nvPr/>
        </p:nvSpPr>
        <p:spPr>
          <a:xfrm>
            <a:off x="407641" y="87675"/>
            <a:ext cx="7481300" cy="523220"/>
          </a:xfrm>
          <a:prstGeom prst="rect">
            <a:avLst/>
          </a:prstGeom>
        </p:spPr>
        <p:txBody>
          <a:bodyPr wrap="square">
            <a:spAutoFit/>
          </a:bodyPr>
          <a:lstStyle/>
          <a:p>
            <a:r>
              <a:rPr lang="en-CA" sz="2800" b="1" dirty="0">
                <a:solidFill>
                  <a:srgbClr val="FF9900"/>
                </a:solidFill>
                <a:latin typeface="Montserrat" charset="0"/>
              </a:rPr>
              <a:t>BIAS AND VARIANCE: SIMPLE MODEL</a:t>
            </a:r>
          </a:p>
        </p:txBody>
      </p:sp>
      <p:cxnSp>
        <p:nvCxnSpPr>
          <p:cNvPr id="5" name="Straight Arrow Connector 4">
            <a:extLst>
              <a:ext uri="{FF2B5EF4-FFF2-40B4-BE49-F238E27FC236}">
                <a16:creationId xmlns:a16="http://schemas.microsoft.com/office/drawing/2014/main" id="{0756334E-9A37-324E-95F7-A6E4E3AFA0E4}"/>
              </a:ext>
            </a:extLst>
          </p:cNvPr>
          <p:cNvCxnSpPr>
            <a:cxnSpLocks/>
          </p:cNvCxnSpPr>
          <p:nvPr/>
        </p:nvCxnSpPr>
        <p:spPr>
          <a:xfrm flipV="1">
            <a:off x="6002377" y="4665155"/>
            <a:ext cx="3722737"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E75D7-A600-1E43-8B5F-59D8930E3D63}"/>
              </a:ext>
            </a:extLst>
          </p:cNvPr>
          <p:cNvCxnSpPr/>
          <p:nvPr/>
        </p:nvCxnSpPr>
        <p:spPr>
          <a:xfrm flipH="1" flipV="1">
            <a:off x="6003474" y="1013137"/>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5FE18E8-97C1-7443-BF9B-CCF5C59B3136}"/>
              </a:ext>
            </a:extLst>
          </p:cNvPr>
          <p:cNvSpPr/>
          <p:nvPr/>
        </p:nvSpPr>
        <p:spPr>
          <a:xfrm>
            <a:off x="7219758" y="2459632"/>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8" name="Oval 7">
            <a:extLst>
              <a:ext uri="{FF2B5EF4-FFF2-40B4-BE49-F238E27FC236}">
                <a16:creationId xmlns:a16="http://schemas.microsoft.com/office/drawing/2014/main" id="{071F94A9-578D-3845-8CB7-2B248075DE84}"/>
              </a:ext>
            </a:extLst>
          </p:cNvPr>
          <p:cNvSpPr/>
          <p:nvPr/>
        </p:nvSpPr>
        <p:spPr>
          <a:xfrm>
            <a:off x="7337123" y="3882003"/>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9" name="Oval 8">
            <a:extLst>
              <a:ext uri="{FF2B5EF4-FFF2-40B4-BE49-F238E27FC236}">
                <a16:creationId xmlns:a16="http://schemas.microsoft.com/office/drawing/2014/main" id="{21459C4B-5E1F-4A49-BBEC-CA3CF814C7A5}"/>
              </a:ext>
            </a:extLst>
          </p:cNvPr>
          <p:cNvSpPr/>
          <p:nvPr/>
        </p:nvSpPr>
        <p:spPr>
          <a:xfrm>
            <a:off x="8597490" y="156631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1" name="Oval 10">
            <a:extLst>
              <a:ext uri="{FF2B5EF4-FFF2-40B4-BE49-F238E27FC236}">
                <a16:creationId xmlns:a16="http://schemas.microsoft.com/office/drawing/2014/main" id="{8B22629E-DAEA-644F-AF14-739772D43727}"/>
              </a:ext>
            </a:extLst>
          </p:cNvPr>
          <p:cNvSpPr/>
          <p:nvPr/>
        </p:nvSpPr>
        <p:spPr>
          <a:xfrm>
            <a:off x="6535592" y="349567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TextBox 11">
            <a:extLst>
              <a:ext uri="{FF2B5EF4-FFF2-40B4-BE49-F238E27FC236}">
                <a16:creationId xmlns:a16="http://schemas.microsoft.com/office/drawing/2014/main" id="{93549E68-98DD-E743-BC29-4A6510CF6FCA}"/>
              </a:ext>
            </a:extLst>
          </p:cNvPr>
          <p:cNvSpPr txBox="1"/>
          <p:nvPr/>
        </p:nvSpPr>
        <p:spPr>
          <a:xfrm>
            <a:off x="5843819" y="4707457"/>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13" name="TextBox 12">
            <a:extLst>
              <a:ext uri="{FF2B5EF4-FFF2-40B4-BE49-F238E27FC236}">
                <a16:creationId xmlns:a16="http://schemas.microsoft.com/office/drawing/2014/main" id="{07AF2A38-D59C-E343-8772-8C3801285760}"/>
              </a:ext>
            </a:extLst>
          </p:cNvPr>
          <p:cNvSpPr txBox="1"/>
          <p:nvPr/>
        </p:nvSpPr>
        <p:spPr>
          <a:xfrm rot="16200000">
            <a:off x="4393867" y="2284106"/>
            <a:ext cx="2718758" cy="584775"/>
          </a:xfrm>
          <a:prstGeom prst="rect">
            <a:avLst/>
          </a:prstGeom>
          <a:noFill/>
        </p:spPr>
        <p:txBody>
          <a:bodyPr wrap="none" rtlCol="0">
            <a:spAutoFit/>
          </a:bodyPr>
          <a:lstStyle/>
          <a:p>
            <a:r>
              <a:rPr lang="en-CA" sz="3200" b="1" dirty="0">
                <a:solidFill>
                  <a:srgbClr val="002060"/>
                </a:solidFill>
              </a:rPr>
              <a:t>WEEKLY SALES</a:t>
            </a:r>
          </a:p>
        </p:txBody>
      </p:sp>
      <p:sp>
        <p:nvSpPr>
          <p:cNvPr id="14" name="Oval 13">
            <a:extLst>
              <a:ext uri="{FF2B5EF4-FFF2-40B4-BE49-F238E27FC236}">
                <a16:creationId xmlns:a16="http://schemas.microsoft.com/office/drawing/2014/main" id="{F8E79DD9-9D77-FF42-8333-E1295838665E}"/>
              </a:ext>
            </a:extLst>
          </p:cNvPr>
          <p:cNvSpPr/>
          <p:nvPr/>
        </p:nvSpPr>
        <p:spPr>
          <a:xfrm>
            <a:off x="8115986" y="247399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3862847F-92CA-CE44-85D6-E3153558A604}"/>
              </a:ext>
            </a:extLst>
          </p:cNvPr>
          <p:cNvSpPr/>
          <p:nvPr/>
        </p:nvSpPr>
        <p:spPr>
          <a:xfrm>
            <a:off x="10260089" y="118140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Oval 15">
            <a:extLst>
              <a:ext uri="{FF2B5EF4-FFF2-40B4-BE49-F238E27FC236}">
                <a16:creationId xmlns:a16="http://schemas.microsoft.com/office/drawing/2014/main" id="{A81F2512-A058-5745-9F04-66E3B11738EC}"/>
              </a:ext>
            </a:extLst>
          </p:cNvPr>
          <p:cNvSpPr/>
          <p:nvPr/>
        </p:nvSpPr>
        <p:spPr>
          <a:xfrm>
            <a:off x="9786371" y="180066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7" name="Freeform 16">
            <a:extLst>
              <a:ext uri="{FF2B5EF4-FFF2-40B4-BE49-F238E27FC236}">
                <a16:creationId xmlns:a16="http://schemas.microsoft.com/office/drawing/2014/main" id="{D980DF1B-21F3-1544-B593-03854E7ED4B5}"/>
              </a:ext>
            </a:extLst>
          </p:cNvPr>
          <p:cNvSpPr/>
          <p:nvPr/>
        </p:nvSpPr>
        <p:spPr>
          <a:xfrm>
            <a:off x="6968305" y="1436470"/>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8" name="Curved Connector 17">
            <a:extLst>
              <a:ext uri="{FF2B5EF4-FFF2-40B4-BE49-F238E27FC236}">
                <a16:creationId xmlns:a16="http://schemas.microsoft.com/office/drawing/2014/main" id="{17D28955-10CD-E34A-A4F2-C70B416CFCC0}"/>
              </a:ext>
            </a:extLst>
          </p:cNvPr>
          <p:cNvCxnSpPr>
            <a:stCxn id="11" idx="2"/>
          </p:cNvCxnSpPr>
          <p:nvPr/>
        </p:nvCxnSpPr>
        <p:spPr>
          <a:xfrm rot="10800000" flipV="1">
            <a:off x="4803226" y="3645729"/>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F17C435-E5EC-1246-B285-E48879EB3758}"/>
              </a:ext>
            </a:extLst>
          </p:cNvPr>
          <p:cNvSpPr/>
          <p:nvPr/>
        </p:nvSpPr>
        <p:spPr>
          <a:xfrm>
            <a:off x="11302414" y="165060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0" name="TextBox 19">
            <a:extLst>
              <a:ext uri="{FF2B5EF4-FFF2-40B4-BE49-F238E27FC236}">
                <a16:creationId xmlns:a16="http://schemas.microsoft.com/office/drawing/2014/main" id="{E03400E6-A83A-D840-8E89-0B454E7C84F6}"/>
              </a:ext>
            </a:extLst>
          </p:cNvPr>
          <p:cNvSpPr txBox="1"/>
          <p:nvPr/>
        </p:nvSpPr>
        <p:spPr>
          <a:xfrm>
            <a:off x="2698978" y="4697866"/>
            <a:ext cx="2246348" cy="369332"/>
          </a:xfrm>
          <a:prstGeom prst="rect">
            <a:avLst/>
          </a:prstGeom>
          <a:noFill/>
        </p:spPr>
        <p:txBody>
          <a:bodyPr wrap="square" rtlCol="0">
            <a:spAutoFit/>
          </a:bodyPr>
          <a:lstStyle/>
          <a:p>
            <a:pPr algn="ctr"/>
            <a:r>
              <a:rPr lang="en-CA" b="1" dirty="0">
                <a:solidFill>
                  <a:srgbClr val="002060"/>
                </a:solidFill>
              </a:rPr>
              <a:t>TRAINING DATASET</a:t>
            </a:r>
          </a:p>
        </p:txBody>
      </p:sp>
      <p:cxnSp>
        <p:nvCxnSpPr>
          <p:cNvPr id="21" name="Straight Connector 20">
            <a:extLst>
              <a:ext uri="{FF2B5EF4-FFF2-40B4-BE49-F238E27FC236}">
                <a16:creationId xmlns:a16="http://schemas.microsoft.com/office/drawing/2014/main" id="{D62E143F-307A-FE40-B063-8458F4585126}"/>
              </a:ext>
            </a:extLst>
          </p:cNvPr>
          <p:cNvCxnSpPr/>
          <p:nvPr/>
        </p:nvCxnSpPr>
        <p:spPr>
          <a:xfrm flipV="1">
            <a:off x="6117774" y="699267"/>
            <a:ext cx="5891868" cy="2860672"/>
          </a:xfrm>
          <a:prstGeom prst="line">
            <a:avLst/>
          </a:prstGeom>
          <a:ln w="762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31700339-50D3-0946-A3C6-98BA903C3D94}"/>
              </a:ext>
            </a:extLst>
          </p:cNvPr>
          <p:cNvCxnSpPr/>
          <p:nvPr/>
        </p:nvCxnSpPr>
        <p:spPr>
          <a:xfrm rot="10800000">
            <a:off x="8730608" y="1253503"/>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15A8A2C-864C-3944-9DA8-48E6BCD559C8}"/>
              </a:ext>
            </a:extLst>
          </p:cNvPr>
          <p:cNvSpPr txBox="1"/>
          <p:nvPr/>
        </p:nvSpPr>
        <p:spPr>
          <a:xfrm>
            <a:off x="7449325" y="770271"/>
            <a:ext cx="1617520" cy="923330"/>
          </a:xfrm>
          <a:prstGeom prst="rect">
            <a:avLst/>
          </a:prstGeom>
          <a:noFill/>
        </p:spPr>
        <p:txBody>
          <a:bodyPr wrap="square" rtlCol="0">
            <a:spAutoFit/>
          </a:bodyPr>
          <a:lstStyle/>
          <a:p>
            <a:pPr algn="ctr"/>
            <a:r>
              <a:rPr lang="en-CA" b="1" dirty="0">
                <a:solidFill>
                  <a:srgbClr val="002060"/>
                </a:solidFill>
              </a:rPr>
              <a:t>PERFECT (TRUE) MODEL!</a:t>
            </a:r>
          </a:p>
        </p:txBody>
      </p:sp>
      <p:cxnSp>
        <p:nvCxnSpPr>
          <p:cNvPr id="24" name="Curved Connector 23">
            <a:extLst>
              <a:ext uri="{FF2B5EF4-FFF2-40B4-BE49-F238E27FC236}">
                <a16:creationId xmlns:a16="http://schemas.microsoft.com/office/drawing/2014/main" id="{4EF04D32-C419-E947-A918-5F5E5671C7AB}"/>
              </a:ext>
            </a:extLst>
          </p:cNvPr>
          <p:cNvCxnSpPr/>
          <p:nvPr/>
        </p:nvCxnSpPr>
        <p:spPr>
          <a:xfrm>
            <a:off x="8651638" y="2376970"/>
            <a:ext cx="1418932" cy="1182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424473D-C55B-884A-9F21-5BAAE6778407}"/>
              </a:ext>
            </a:extLst>
          </p:cNvPr>
          <p:cNvSpPr txBox="1"/>
          <p:nvPr/>
        </p:nvSpPr>
        <p:spPr>
          <a:xfrm>
            <a:off x="8852432" y="3681866"/>
            <a:ext cx="2246348" cy="646331"/>
          </a:xfrm>
          <a:prstGeom prst="rect">
            <a:avLst/>
          </a:prstGeom>
          <a:noFill/>
        </p:spPr>
        <p:txBody>
          <a:bodyPr wrap="square" rtlCol="0">
            <a:spAutoFit/>
          </a:bodyPr>
          <a:lstStyle/>
          <a:p>
            <a:pPr algn="ctr"/>
            <a:r>
              <a:rPr lang="en-CA" b="1" dirty="0">
                <a:solidFill>
                  <a:srgbClr val="002060"/>
                </a:solidFill>
              </a:rPr>
              <a:t>LINEAR REGRESSION MODEL</a:t>
            </a:r>
          </a:p>
        </p:txBody>
      </p:sp>
      <p:cxnSp>
        <p:nvCxnSpPr>
          <p:cNvPr id="26" name="Curved Connector 25">
            <a:extLst>
              <a:ext uri="{FF2B5EF4-FFF2-40B4-BE49-F238E27FC236}">
                <a16:creationId xmlns:a16="http://schemas.microsoft.com/office/drawing/2014/main" id="{D031A0B2-4C03-414A-AF95-F90D660FF756}"/>
              </a:ext>
            </a:extLst>
          </p:cNvPr>
          <p:cNvCxnSpPr/>
          <p:nvPr/>
        </p:nvCxnSpPr>
        <p:spPr>
          <a:xfrm rot="10800000" flipV="1">
            <a:off x="5090695" y="4070072"/>
            <a:ext cx="2320605" cy="847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1752614-EA2C-7049-8824-C2F7B7A355A2}"/>
              </a:ext>
            </a:extLst>
          </p:cNvPr>
          <p:cNvSpPr/>
          <p:nvPr/>
        </p:nvSpPr>
        <p:spPr>
          <a:xfrm>
            <a:off x="125909" y="1380131"/>
            <a:ext cx="5457946" cy="2585323"/>
          </a:xfrm>
          <a:prstGeom prst="rect">
            <a:avLst/>
          </a:prstGeom>
        </p:spPr>
        <p:txBody>
          <a:bodyPr vert="horz" lIns="91440" tIns="45720" rIns="91440" bIns="45720" rtlCol="0">
            <a:normAutofit fontScale="92500" lnSpcReduction="20000"/>
          </a:bodyPr>
          <a:lstStyle/>
          <a:p>
            <a:pPr marL="342900" indent="-342900">
              <a:lnSpc>
                <a:spcPct val="90000"/>
              </a:lnSpc>
              <a:spcBef>
                <a:spcPts val="1000"/>
              </a:spcBef>
              <a:buFont typeface="Arial" panose="020B0604020202020204" pitchFamily="34" charset="0"/>
              <a:buChar char="•"/>
            </a:pPr>
            <a:r>
              <a:rPr lang="en-CA" sz="2000" kern="1200" dirty="0">
                <a:solidFill>
                  <a:schemeClr val="tx1"/>
                </a:solidFill>
                <a:latin typeface="Montserrat" charset="0"/>
              </a:rPr>
              <a:t>Linear Regression model uses a straight line to fit the training dataset</a:t>
            </a:r>
          </a:p>
          <a:p>
            <a:pPr marL="342900" indent="-342900">
              <a:lnSpc>
                <a:spcPct val="90000"/>
              </a:lnSpc>
              <a:spcBef>
                <a:spcPts val="1000"/>
              </a:spcBef>
              <a:buFont typeface="Arial" panose="020B0604020202020204" pitchFamily="34" charset="0"/>
              <a:buChar char="•"/>
            </a:pPr>
            <a:r>
              <a:rPr lang="en-CA" sz="2000" kern="1200" dirty="0">
                <a:solidFill>
                  <a:schemeClr val="tx1"/>
                </a:solidFill>
                <a:latin typeface="Montserrat" charset="0"/>
              </a:rPr>
              <a:t>Linear regression model lacks flexibility so it cannot properly fit the data (as the true perfect model does!)</a:t>
            </a:r>
          </a:p>
          <a:p>
            <a:pPr marL="342900" indent="-342900">
              <a:lnSpc>
                <a:spcPct val="90000"/>
              </a:lnSpc>
              <a:spcBef>
                <a:spcPts val="1000"/>
              </a:spcBef>
              <a:buFont typeface="Arial" panose="020B0604020202020204" pitchFamily="34" charset="0"/>
              <a:buChar char="•"/>
            </a:pPr>
            <a:r>
              <a:rPr lang="en-CA" sz="2000" kern="1200" dirty="0">
                <a:solidFill>
                  <a:schemeClr val="tx1"/>
                </a:solidFill>
                <a:latin typeface="Montserrat" charset="0"/>
              </a:rPr>
              <a:t>The linear model has a large “bias” which indicates that the model is unable to accurately capture the true relationship between temperature and weekly sales.</a:t>
            </a:r>
          </a:p>
        </p:txBody>
      </p:sp>
    </p:spTree>
    <p:extLst>
      <p:ext uri="{BB962C8B-B14F-4D97-AF65-F5344CB8AC3E}">
        <p14:creationId xmlns:p14="http://schemas.microsoft.com/office/powerpoint/2010/main" val="105695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anim calcmode="lin" valueType="num">
                                      <p:cBhvr>
                                        <p:cTn id="41" dur="1000" fill="hold"/>
                                        <p:tgtEl>
                                          <p:spTgt spid="24"/>
                                        </p:tgtEl>
                                        <p:attrNameLst>
                                          <p:attrName>ppt_x</p:attrName>
                                        </p:attrNameLst>
                                      </p:cBhvr>
                                      <p:tavLst>
                                        <p:tav tm="0">
                                          <p:val>
                                            <p:strVal val="#ppt_x"/>
                                          </p:val>
                                        </p:tav>
                                        <p:tav tm="100000">
                                          <p:val>
                                            <p:strVal val="#ppt_x"/>
                                          </p:val>
                                        </p:tav>
                                      </p:tavLst>
                                    </p:anim>
                                    <p:anim calcmode="lin" valueType="num">
                                      <p:cBhvr>
                                        <p:cTn id="42" dur="1000" fill="hold"/>
                                        <p:tgtEl>
                                          <p:spTgt spid="2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11">
            <a:extLst>
              <a:ext uri="{FF2B5EF4-FFF2-40B4-BE49-F238E27FC236}">
                <a16:creationId xmlns:a16="http://schemas.microsoft.com/office/drawing/2014/main" id="{9420DDB7-F11C-459F-A5B9-761CD9F03F7F}"/>
              </a:ext>
            </a:extLst>
          </p:cNvPr>
          <p:cNvSpPr/>
          <p:nvPr/>
        </p:nvSpPr>
        <p:spPr>
          <a:xfrm>
            <a:off x="661578" y="2695373"/>
            <a:ext cx="7539447" cy="70224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br>
              <a:rPr kumimoji="0" lang="en-CA" sz="1400" b="1" i="0" u="none" strike="noStrike" kern="1200" cap="none" spc="0" normalizeH="0" baseline="0" noProof="0" dirty="0">
                <a:ln>
                  <a:noFill/>
                </a:ln>
                <a:solidFill>
                  <a:prstClr val="black"/>
                </a:solidFill>
                <a:effectLst/>
                <a:uLnTx/>
                <a:uFillTx/>
                <a:latin typeface="Montserrat" charset="0"/>
                <a:ea typeface="Montserrat" charset="0"/>
                <a:cs typeface="Montserrat" charset="0"/>
              </a:rPr>
            </a:br>
            <a:endParaRPr kumimoji="0" lang="en-CA" sz="1400" b="1" i="0" u="none" strike="noStrike" kern="1200" cap="none" spc="0" normalizeH="0" baseline="0" noProof="0" dirty="0">
              <a:ln>
                <a:noFill/>
              </a:ln>
              <a:solidFill>
                <a:prstClr val="black"/>
              </a:solidFill>
              <a:effectLst/>
              <a:uLnTx/>
              <a:uFillTx/>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0041A389-5846-4DA9-AD15-B3B7581E108B}"/>
              </a:ext>
            </a:extLst>
          </p:cNvPr>
          <p:cNvSpPr txBox="1">
            <a:spLocks/>
          </p:cNvSpPr>
          <p:nvPr/>
        </p:nvSpPr>
        <p:spPr>
          <a:xfrm>
            <a:off x="152400" y="273160"/>
            <a:ext cx="10349952" cy="523220"/>
          </a:xfrm>
          <a:prstGeom prst="rect">
            <a:avLst/>
          </a:prstGeom>
        </p:spPr>
        <p:txBody>
          <a:bodyPr wrap="square">
            <a:spAutoFit/>
          </a:bodyPr>
          <a:lstStyle>
            <a:defPPr>
              <a:defRPr lang="en-US"/>
            </a:defPPr>
            <a:lvl1pPr>
              <a:defRPr sz="2800" b="1">
                <a:solidFill>
                  <a:srgbClr val="0054A7"/>
                </a:solidFill>
                <a:latin typeface="Montserrat" charset="0"/>
              </a:defRPr>
            </a:lvl1pPr>
          </a:lstStyle>
          <a:p>
            <a:r>
              <a:rPr lang="en-CA" dirty="0">
                <a:solidFill>
                  <a:srgbClr val="FF9900"/>
                </a:solidFill>
              </a:rPr>
              <a:t>PROJECT CARD</a:t>
            </a:r>
          </a:p>
        </p:txBody>
      </p:sp>
      <p:sp>
        <p:nvSpPr>
          <p:cNvPr id="11" name="Rectangle 10">
            <a:extLst>
              <a:ext uri="{FF2B5EF4-FFF2-40B4-BE49-F238E27FC236}">
                <a16:creationId xmlns:a16="http://schemas.microsoft.com/office/drawing/2014/main" id="{24B42103-EEA5-40BF-ADFD-24D36FA4268E}"/>
              </a:ext>
            </a:extLst>
          </p:cNvPr>
          <p:cNvSpPr/>
          <p:nvPr/>
        </p:nvSpPr>
        <p:spPr>
          <a:xfrm>
            <a:off x="176352" y="611344"/>
            <a:ext cx="7069928" cy="6257098"/>
          </a:xfrm>
          <a:prstGeom prst="rect">
            <a:avLst/>
          </a:prstGeom>
        </p:spPr>
        <p:txBody>
          <a:bodyPr wrap="square">
            <a:spAutoFit/>
          </a:bodyPr>
          <a:lstStyle/>
          <a:p>
            <a:pPr marL="285750" indent="-285750">
              <a:buFont typeface="Arial" panose="020B0604020202020204" pitchFamily="34" charset="0"/>
              <a:buChar char="•"/>
            </a:pPr>
            <a:endParaRPr lang="en-US" b="1" dirty="0">
              <a:solidFill>
                <a:schemeClr val="tx1"/>
              </a:solidFill>
              <a:latin typeface="Montserrat" charset="0"/>
            </a:endParaRPr>
          </a:p>
          <a:p>
            <a:r>
              <a:rPr lang="en-CA" b="1" u="sng" dirty="0">
                <a:solidFill>
                  <a:schemeClr val="tx1"/>
                </a:solidFill>
                <a:latin typeface="Montserrat" charset="0"/>
              </a:rPr>
              <a:t>GOAL: </a:t>
            </a:r>
          </a:p>
          <a:p>
            <a:pPr marL="285750" indent="-285750">
              <a:buFont typeface="Arial" panose="020B0604020202020204" pitchFamily="34" charset="0"/>
              <a:buChar char="•"/>
            </a:pPr>
            <a:r>
              <a:rPr lang="en-CA" i="1" dirty="0">
                <a:solidFill>
                  <a:schemeClr val="tx1"/>
                </a:solidFill>
                <a:latin typeface="Montserrat" charset="0"/>
              </a:rPr>
              <a:t>Build, train, test and deploy a machine learning model to predict bike rental usage </a:t>
            </a:r>
            <a:r>
              <a:rPr lang="en-US" i="1" dirty="0">
                <a:solidFill>
                  <a:schemeClr val="tx1"/>
                </a:solidFill>
                <a:latin typeface="Montserrat" charset="0"/>
              </a:rPr>
              <a:t>based on inputs such as temperature, humidity, wind speed..</a:t>
            </a:r>
            <a:r>
              <a:rPr lang="en-US" i="1" dirty="0" err="1">
                <a:solidFill>
                  <a:schemeClr val="tx1"/>
                </a:solidFill>
                <a:latin typeface="Montserrat" charset="0"/>
              </a:rPr>
              <a:t>etc</a:t>
            </a:r>
            <a:r>
              <a:rPr lang="en-US" i="1" dirty="0">
                <a:solidFill>
                  <a:schemeClr val="tx1"/>
                </a:solidFill>
                <a:latin typeface="Montserrat" charset="0"/>
              </a:rPr>
              <a:t>.</a:t>
            </a:r>
          </a:p>
          <a:p>
            <a:pPr marL="285750" indent="-285750">
              <a:buFont typeface="Arial" panose="020B0604020202020204" pitchFamily="34" charset="0"/>
              <a:buChar char="•"/>
            </a:pPr>
            <a:r>
              <a:rPr lang="en-US" i="1" dirty="0">
                <a:solidFill>
                  <a:schemeClr val="tx1"/>
                </a:solidFill>
                <a:latin typeface="Montserrat" charset="0"/>
              </a:rPr>
              <a:t>We will train a model and optimize its hyperparameters using SK-Learn.</a:t>
            </a:r>
          </a:p>
          <a:p>
            <a:endParaRPr lang="en-CA" b="1" dirty="0">
              <a:solidFill>
                <a:schemeClr val="tx1"/>
              </a:solidFill>
              <a:latin typeface="Montserrat" charset="0"/>
            </a:endParaRPr>
          </a:p>
          <a:p>
            <a:r>
              <a:rPr lang="en-CA" b="1" u="sng" dirty="0">
                <a:solidFill>
                  <a:schemeClr val="tx1"/>
                </a:solidFill>
                <a:latin typeface="Montserrat" charset="0"/>
              </a:rPr>
              <a:t>TOOL: </a:t>
            </a:r>
          </a:p>
          <a:p>
            <a:pPr marL="342900" indent="-342900">
              <a:buFont typeface="Arial" panose="020B0604020202020204" pitchFamily="34" charset="0"/>
              <a:buChar char="•"/>
            </a:pPr>
            <a:r>
              <a:rPr lang="en-CA" i="1" dirty="0">
                <a:solidFill>
                  <a:schemeClr val="tx1"/>
                </a:solidFill>
                <a:latin typeface="Montserrat" charset="0"/>
              </a:rPr>
              <a:t>AWS </a:t>
            </a:r>
            <a:r>
              <a:rPr lang="en-CA" i="1" dirty="0" err="1">
                <a:solidFill>
                  <a:schemeClr val="tx1"/>
                </a:solidFill>
                <a:latin typeface="Montserrat" charset="0"/>
              </a:rPr>
              <a:t>SageMaker</a:t>
            </a:r>
            <a:r>
              <a:rPr lang="en-CA" i="1" dirty="0">
                <a:solidFill>
                  <a:schemeClr val="tx1"/>
                </a:solidFill>
                <a:latin typeface="Montserrat" charset="0"/>
              </a:rPr>
              <a:t> Studio and </a:t>
            </a:r>
            <a:r>
              <a:rPr lang="en-CA" i="1" dirty="0" err="1">
                <a:solidFill>
                  <a:schemeClr val="tx1"/>
                </a:solidFill>
                <a:latin typeface="Montserrat" charset="0"/>
              </a:rPr>
              <a:t>Sklearn</a:t>
            </a:r>
            <a:endParaRPr lang="en-CA" i="1" dirty="0">
              <a:solidFill>
                <a:schemeClr val="tx1"/>
              </a:solidFill>
              <a:latin typeface="Montserrat" charset="0"/>
            </a:endParaRPr>
          </a:p>
          <a:p>
            <a:endParaRPr lang="en-CA" b="1" dirty="0">
              <a:solidFill>
                <a:schemeClr val="tx1"/>
              </a:solidFill>
              <a:latin typeface="Montserrat" charset="0"/>
            </a:endParaRPr>
          </a:p>
          <a:p>
            <a:r>
              <a:rPr lang="en-CA" b="1" u="sng" dirty="0">
                <a:solidFill>
                  <a:schemeClr val="tx1"/>
                </a:solidFill>
                <a:latin typeface="Montserrat" charset="0"/>
              </a:rPr>
              <a:t>PRACTICAL REAL-WORLD APPLICATION:</a:t>
            </a:r>
          </a:p>
          <a:p>
            <a:pPr marL="285750" indent="-285750">
              <a:buFont typeface="Arial" panose="020B0604020202020204" pitchFamily="34" charset="0"/>
              <a:buChar char="•"/>
            </a:pPr>
            <a:r>
              <a:rPr lang="en-CA" i="1" dirty="0">
                <a:solidFill>
                  <a:schemeClr val="tx1"/>
                </a:solidFill>
                <a:latin typeface="Montserrat" charset="0"/>
              </a:rPr>
              <a:t>This project can be effectively used by bike rental shops to predict demand and expected future sales and understand key factors that contribute to generating revenue.</a:t>
            </a:r>
          </a:p>
          <a:p>
            <a:endParaRPr lang="en-CA" b="1" dirty="0">
              <a:solidFill>
                <a:schemeClr val="tx1"/>
              </a:solidFill>
              <a:latin typeface="Montserrat" charset="0"/>
            </a:endParaRPr>
          </a:p>
          <a:p>
            <a:r>
              <a:rPr lang="en-CA" b="1" u="sng" dirty="0">
                <a:solidFill>
                  <a:schemeClr val="tx1"/>
                </a:solidFill>
                <a:latin typeface="Montserrat" charset="0"/>
              </a:rPr>
              <a:t>DATA: </a:t>
            </a:r>
          </a:p>
          <a:p>
            <a:pPr marL="285750" indent="-285750">
              <a:buFont typeface="Arial" panose="020B0604020202020204" pitchFamily="34" charset="0"/>
              <a:buChar char="•"/>
            </a:pPr>
            <a:r>
              <a:rPr lang="en-CA" b="1" dirty="0">
                <a:solidFill>
                  <a:schemeClr val="tx1"/>
                </a:solidFill>
                <a:latin typeface="Montserrat" charset="0"/>
              </a:rPr>
              <a:t>INPUTS:</a:t>
            </a:r>
          </a:p>
          <a:p>
            <a:pPr marL="800100" lvl="1" indent="-342900">
              <a:buFont typeface="Courier New" panose="02070309020205020404" pitchFamily="49" charset="0"/>
              <a:buChar char="o"/>
            </a:pPr>
            <a:r>
              <a:rPr lang="en-US" i="1" dirty="0">
                <a:solidFill>
                  <a:schemeClr val="tx1"/>
                </a:solidFill>
                <a:latin typeface="Montserrat" charset="0"/>
              </a:rPr>
              <a:t>Instant, date, season, year, hour, month, holiday, weather situation, temperature, and windspeed.</a:t>
            </a:r>
          </a:p>
          <a:p>
            <a:pPr marL="342900" indent="-342900">
              <a:buFont typeface="Courier New" panose="02070309020205020404" pitchFamily="49" charset="0"/>
              <a:buChar char="o"/>
            </a:pPr>
            <a:endParaRPr lang="en-CA" b="1" dirty="0">
              <a:solidFill>
                <a:schemeClr val="tx1"/>
              </a:solidFill>
              <a:latin typeface="Montserrat" charset="0"/>
            </a:endParaRPr>
          </a:p>
          <a:p>
            <a:pPr marL="285750" indent="-285750">
              <a:buFont typeface="Arial" panose="020B0604020202020204" pitchFamily="34" charset="0"/>
              <a:buChar char="•"/>
            </a:pPr>
            <a:r>
              <a:rPr lang="en-CA" b="1" dirty="0">
                <a:solidFill>
                  <a:schemeClr val="tx1"/>
                </a:solidFill>
                <a:latin typeface="Montserrat" charset="0"/>
              </a:rPr>
              <a:t>OUTPUT: </a:t>
            </a:r>
          </a:p>
          <a:p>
            <a:pPr marL="800100" lvl="1" indent="-342900">
              <a:lnSpc>
                <a:spcPct val="120000"/>
              </a:lnSpc>
              <a:buFont typeface="Courier New" panose="02070309020205020404" pitchFamily="49" charset="0"/>
              <a:buChar char="o"/>
            </a:pPr>
            <a:r>
              <a:rPr lang="en-CA" i="1" dirty="0">
                <a:solidFill>
                  <a:schemeClr val="tx1"/>
                </a:solidFill>
                <a:latin typeface="Montserrat" charset="0"/>
              </a:rPr>
              <a:t>casual: count of casual users</a:t>
            </a:r>
          </a:p>
          <a:p>
            <a:pPr marL="800100" lvl="1" indent="-342900">
              <a:lnSpc>
                <a:spcPct val="120000"/>
              </a:lnSpc>
              <a:buFont typeface="Courier New" panose="02070309020205020404" pitchFamily="49" charset="0"/>
              <a:buChar char="o"/>
            </a:pPr>
            <a:r>
              <a:rPr lang="en-CA" i="1" dirty="0">
                <a:solidFill>
                  <a:schemeClr val="tx1"/>
                </a:solidFill>
                <a:latin typeface="Montserrat" charset="0"/>
              </a:rPr>
              <a:t>registered: count of registered users</a:t>
            </a:r>
          </a:p>
          <a:p>
            <a:pPr marL="800100" lvl="1" indent="-342900">
              <a:lnSpc>
                <a:spcPct val="120000"/>
              </a:lnSpc>
              <a:buFont typeface="Courier New" panose="02070309020205020404" pitchFamily="49" charset="0"/>
              <a:buChar char="o"/>
            </a:pPr>
            <a:r>
              <a:rPr lang="en-CA" i="1" dirty="0" err="1">
                <a:solidFill>
                  <a:schemeClr val="tx1"/>
                </a:solidFill>
                <a:latin typeface="Montserrat" charset="0"/>
              </a:rPr>
              <a:t>cnt</a:t>
            </a:r>
            <a:r>
              <a:rPr lang="en-CA" i="1" dirty="0">
                <a:solidFill>
                  <a:schemeClr val="tx1"/>
                </a:solidFill>
                <a:latin typeface="Montserrat" charset="0"/>
              </a:rPr>
              <a:t>: count of total rental bikes including both casual and registered</a:t>
            </a:r>
          </a:p>
          <a:p>
            <a:pPr>
              <a:lnSpc>
                <a:spcPct val="120000"/>
              </a:lnSpc>
            </a:pPr>
            <a:r>
              <a:rPr lang="en-CA" sz="2350" b="1" dirty="0">
                <a:solidFill>
                  <a:schemeClr val="bg1"/>
                </a:solidFill>
                <a:latin typeface="Montserrat" charset="0"/>
                <a:ea typeface="Montserrat" charset="0"/>
                <a:cs typeface="Montserrat" charset="0"/>
              </a:rPr>
              <a:t>   </a:t>
            </a:r>
            <a:endParaRPr lang="ru-RU" sz="2350" dirty="0">
              <a:solidFill>
                <a:schemeClr val="bg1"/>
              </a:solidFill>
              <a:latin typeface="Montserrat" charset="0"/>
              <a:ea typeface="Montserrat" charset="0"/>
              <a:cs typeface="Montserrat" charset="0"/>
            </a:endParaRPr>
          </a:p>
          <a:p>
            <a:pPr marL="285750" indent="-285750">
              <a:buFont typeface="Arial" panose="020B0604020202020204" pitchFamily="34" charset="0"/>
              <a:buChar char="•"/>
            </a:pPr>
            <a:endParaRPr lang="en-CA" b="1" dirty="0">
              <a:solidFill>
                <a:schemeClr val="tx1"/>
              </a:solidFill>
              <a:latin typeface="Montserrat" charset="0"/>
            </a:endParaRPr>
          </a:p>
        </p:txBody>
      </p:sp>
      <p:sp>
        <p:nvSpPr>
          <p:cNvPr id="13" name="TextBox 12">
            <a:extLst>
              <a:ext uri="{FF2B5EF4-FFF2-40B4-BE49-F238E27FC236}">
                <a16:creationId xmlns:a16="http://schemas.microsoft.com/office/drawing/2014/main" id="{77E49157-0394-4791-92A0-16AFBFE7600A}"/>
              </a:ext>
            </a:extLst>
          </p:cNvPr>
          <p:cNvSpPr txBox="1"/>
          <p:nvPr/>
        </p:nvSpPr>
        <p:spPr>
          <a:xfrm>
            <a:off x="4080379" y="6079215"/>
            <a:ext cx="6100762" cy="584775"/>
          </a:xfrm>
          <a:prstGeom prst="rect">
            <a:avLst/>
          </a:prstGeom>
          <a:noFill/>
        </p:spPr>
        <p:txBody>
          <a:bodyPr wrap="square">
            <a:spAutoFit/>
          </a:bodyPr>
          <a:lstStyle/>
          <a:p>
            <a:r>
              <a:rPr lang="en-CA" sz="1600" dirty="0">
                <a:solidFill>
                  <a:schemeClr val="bg1"/>
                </a:solidFill>
              </a:rPr>
              <a:t>Image Source: </a:t>
            </a:r>
            <a:r>
              <a:rPr lang="en-CA" sz="1600" dirty="0">
                <a:solidFill>
                  <a:schemeClr val="bg1"/>
                </a:solidFill>
                <a:hlinkClick r:id="rId2">
                  <a:extLst>
                    <a:ext uri="{A12FA001-AC4F-418D-AE19-62706E023703}">
                      <ahyp:hlinkClr xmlns:ahyp="http://schemas.microsoft.com/office/drawing/2018/hyperlinkcolor" val="tx"/>
                    </a:ext>
                  </a:extLst>
                </a:hlinkClick>
              </a:rPr>
              <a:t>https://www.flickr.com/photos/pasa/6757993805</a:t>
            </a:r>
            <a:endParaRPr lang="en-CA" sz="1600" dirty="0">
              <a:solidFill>
                <a:schemeClr val="bg1"/>
              </a:solidFill>
            </a:endParaRPr>
          </a:p>
          <a:p>
            <a:r>
              <a:rPr lang="en-CA" sz="1600" dirty="0">
                <a:solidFill>
                  <a:schemeClr val="bg1"/>
                </a:solidFill>
              </a:rPr>
              <a:t>Dataset Source: </a:t>
            </a:r>
            <a:r>
              <a:rPr lang="en-CA" sz="1600" dirty="0">
                <a:solidFill>
                  <a:schemeClr val="bg1"/>
                </a:solidFill>
                <a:hlinkClick r:id="rId3">
                  <a:extLst>
                    <a:ext uri="{A12FA001-AC4F-418D-AE19-62706E023703}">
                      <ahyp:hlinkClr xmlns:ahyp="http://schemas.microsoft.com/office/drawing/2018/hyperlinkcolor" val="tx"/>
                    </a:ext>
                  </a:extLst>
                </a:hlinkClick>
              </a:rPr>
              <a:t>https://www.kaggle.com/ljanjughazyan/cars1</a:t>
            </a:r>
            <a:endParaRPr lang="en-CA" sz="1600" dirty="0">
              <a:solidFill>
                <a:schemeClr val="bg1"/>
              </a:solidFill>
            </a:endParaRPr>
          </a:p>
        </p:txBody>
      </p:sp>
      <p:sp>
        <p:nvSpPr>
          <p:cNvPr id="14" name="TextBox 13">
            <a:extLst>
              <a:ext uri="{FF2B5EF4-FFF2-40B4-BE49-F238E27FC236}">
                <a16:creationId xmlns:a16="http://schemas.microsoft.com/office/drawing/2014/main" id="{05562BD0-A7A3-4B47-A17F-4E8A17177CEF}"/>
              </a:ext>
            </a:extLst>
          </p:cNvPr>
          <p:cNvSpPr txBox="1"/>
          <p:nvPr/>
        </p:nvSpPr>
        <p:spPr>
          <a:xfrm>
            <a:off x="2457583" y="6079215"/>
            <a:ext cx="9346353" cy="954107"/>
          </a:xfrm>
          <a:prstGeom prst="rect">
            <a:avLst/>
          </a:prstGeom>
          <a:noFill/>
        </p:spPr>
        <p:txBody>
          <a:bodyPr wrap="square">
            <a:spAutoFit/>
          </a:bodyPr>
          <a:lstStyle/>
          <a:p>
            <a:r>
              <a:rPr lang="en-CA" sz="1400" b="1" dirty="0">
                <a:solidFill>
                  <a:schemeClr val="tx1"/>
                </a:solidFill>
                <a:latin typeface="+mn-lt"/>
              </a:rPr>
              <a:t>Image Source: </a:t>
            </a:r>
            <a:r>
              <a:rPr lang="en-CA" sz="1400" dirty="0">
                <a:solidFill>
                  <a:schemeClr val="tx1"/>
                </a:solidFill>
                <a:latin typeface="+mn-lt"/>
                <a:hlinkClick r:id="rId4">
                  <a:extLst>
                    <a:ext uri="{A12FA001-AC4F-418D-AE19-62706E023703}">
                      <ahyp:hlinkClr xmlns:ahyp="http://schemas.microsoft.com/office/drawing/2018/hyperlinkcolor" val="tx"/>
                    </a:ext>
                  </a:extLst>
                </a:hlinkClick>
              </a:rPr>
              <a:t>https://pixabay.com/photos/bike-rental-bikes-rent-pay-2284380/</a:t>
            </a:r>
            <a:endParaRPr lang="en-CA" sz="1400" dirty="0">
              <a:solidFill>
                <a:schemeClr val="tx1"/>
              </a:solidFill>
              <a:latin typeface="+mn-lt"/>
            </a:endParaRPr>
          </a:p>
          <a:p>
            <a:r>
              <a:rPr lang="en-CA" dirty="0">
                <a:solidFill>
                  <a:schemeClr val="tx1"/>
                </a:solidFill>
                <a:latin typeface="+mn-lt"/>
              </a:rPr>
              <a:t>Dataset Source: </a:t>
            </a:r>
            <a:r>
              <a:rPr lang="en-US" dirty="0" err="1">
                <a:latin typeface="+mn-lt"/>
              </a:rPr>
              <a:t>Hadi</a:t>
            </a:r>
            <a:r>
              <a:rPr lang="en-US" dirty="0">
                <a:latin typeface="+mn-lt"/>
              </a:rPr>
              <a:t> </a:t>
            </a:r>
            <a:r>
              <a:rPr lang="en-US" dirty="0" err="1">
                <a:latin typeface="+mn-lt"/>
              </a:rPr>
              <a:t>Fanaee</a:t>
            </a:r>
            <a:r>
              <a:rPr lang="en-US" dirty="0">
                <a:latin typeface="+mn-lt"/>
              </a:rPr>
              <a:t>-T, Laboratory of Artificial Intelligence and Decision Support (LIAAD), University of Porto INESC Porto, Campus da FEUP </a:t>
            </a:r>
            <a:r>
              <a:rPr lang="en-US" dirty="0" err="1">
                <a:latin typeface="+mn-lt"/>
              </a:rPr>
              <a:t>Rua</a:t>
            </a:r>
            <a:r>
              <a:rPr lang="en-US" dirty="0">
                <a:latin typeface="+mn-lt"/>
              </a:rPr>
              <a:t> Dr. Roberto Frias, 378 4200 - 465 Porto, Portugal</a:t>
            </a:r>
          </a:p>
          <a:p>
            <a:endParaRPr lang="en-CA" dirty="0">
              <a:solidFill>
                <a:schemeClr val="tx1"/>
              </a:solidFill>
              <a:latin typeface="+mn-lt"/>
            </a:endParaRPr>
          </a:p>
        </p:txBody>
      </p:sp>
      <p:pic>
        <p:nvPicPr>
          <p:cNvPr id="16" name="Picture 15">
            <a:extLst>
              <a:ext uri="{FF2B5EF4-FFF2-40B4-BE49-F238E27FC236}">
                <a16:creationId xmlns:a16="http://schemas.microsoft.com/office/drawing/2014/main" id="{397DDF41-E938-4591-946E-590CDE5C78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722" y="2078262"/>
            <a:ext cx="4330580" cy="2629925"/>
          </a:xfrm>
          <a:prstGeom prst="rect">
            <a:avLst/>
          </a:prstGeom>
          <a:ln w="38100">
            <a:solidFill>
              <a:srgbClr val="FF9900"/>
            </a:solidFill>
          </a:ln>
        </p:spPr>
      </p:pic>
    </p:spTree>
    <p:extLst>
      <p:ext uri="{BB962C8B-B14F-4D97-AF65-F5344CB8AC3E}">
        <p14:creationId xmlns:p14="http://schemas.microsoft.com/office/powerpoint/2010/main" val="2622883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2B977A27-1BC7-7841-A02B-4D913871C26C}"/>
              </a:ext>
            </a:extLst>
          </p:cNvPr>
          <p:cNvSpPr/>
          <p:nvPr/>
        </p:nvSpPr>
        <p:spPr>
          <a:xfrm>
            <a:off x="407822" y="99940"/>
            <a:ext cx="8688049" cy="523220"/>
          </a:xfrm>
          <a:prstGeom prst="rect">
            <a:avLst/>
          </a:prstGeom>
        </p:spPr>
        <p:txBody>
          <a:bodyPr wrap="square">
            <a:spAutoFit/>
          </a:bodyPr>
          <a:lstStyle/>
          <a:p>
            <a:r>
              <a:rPr lang="en-CA" sz="2800" b="1" dirty="0">
                <a:solidFill>
                  <a:srgbClr val="FF9900"/>
                </a:solidFill>
                <a:latin typeface="Montserrat" charset="0"/>
              </a:rPr>
              <a:t>BIAS AND VARIANCE: COMPLEX MODEL</a:t>
            </a:r>
          </a:p>
        </p:txBody>
      </p:sp>
      <p:cxnSp>
        <p:nvCxnSpPr>
          <p:cNvPr id="5" name="Straight Arrow Connector 4">
            <a:extLst>
              <a:ext uri="{FF2B5EF4-FFF2-40B4-BE49-F238E27FC236}">
                <a16:creationId xmlns:a16="http://schemas.microsoft.com/office/drawing/2014/main" id="{F8AD2F74-2BE4-D543-BD00-31B7D2543DEE}"/>
              </a:ext>
            </a:extLst>
          </p:cNvPr>
          <p:cNvCxnSpPr>
            <a:cxnSpLocks/>
          </p:cNvCxnSpPr>
          <p:nvPr/>
        </p:nvCxnSpPr>
        <p:spPr>
          <a:xfrm flipV="1">
            <a:off x="6202129" y="4550679"/>
            <a:ext cx="3326432" cy="439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85F2AF2-9DF0-5847-8036-6C2778D68E8F}"/>
              </a:ext>
            </a:extLst>
          </p:cNvPr>
          <p:cNvCxnSpPr/>
          <p:nvPr/>
        </p:nvCxnSpPr>
        <p:spPr>
          <a:xfrm flipH="1" flipV="1">
            <a:off x="6203226" y="870341"/>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E144AC69-E823-544D-8579-E3B52A17B8A5}"/>
              </a:ext>
            </a:extLst>
          </p:cNvPr>
          <p:cNvSpPr/>
          <p:nvPr/>
        </p:nvSpPr>
        <p:spPr>
          <a:xfrm>
            <a:off x="7419510" y="2316836"/>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8" name="Oval 7">
            <a:extLst>
              <a:ext uri="{FF2B5EF4-FFF2-40B4-BE49-F238E27FC236}">
                <a16:creationId xmlns:a16="http://schemas.microsoft.com/office/drawing/2014/main" id="{C5E49FC2-B918-C345-8DAA-270D37EC02E5}"/>
              </a:ext>
            </a:extLst>
          </p:cNvPr>
          <p:cNvSpPr/>
          <p:nvPr/>
        </p:nvSpPr>
        <p:spPr>
          <a:xfrm>
            <a:off x="7536875" y="373920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9" name="Oval 8">
            <a:extLst>
              <a:ext uri="{FF2B5EF4-FFF2-40B4-BE49-F238E27FC236}">
                <a16:creationId xmlns:a16="http://schemas.microsoft.com/office/drawing/2014/main" id="{0437BC07-8E3A-4442-8746-3611A0FA9D2F}"/>
              </a:ext>
            </a:extLst>
          </p:cNvPr>
          <p:cNvSpPr/>
          <p:nvPr/>
        </p:nvSpPr>
        <p:spPr>
          <a:xfrm>
            <a:off x="8797242" y="142351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1" name="Oval 10">
            <a:extLst>
              <a:ext uri="{FF2B5EF4-FFF2-40B4-BE49-F238E27FC236}">
                <a16:creationId xmlns:a16="http://schemas.microsoft.com/office/drawing/2014/main" id="{218C0AE1-DDC7-8643-8BE0-E26256CD0AD7}"/>
              </a:ext>
            </a:extLst>
          </p:cNvPr>
          <p:cNvSpPr/>
          <p:nvPr/>
        </p:nvSpPr>
        <p:spPr>
          <a:xfrm>
            <a:off x="6735344" y="335287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TextBox 11">
            <a:extLst>
              <a:ext uri="{FF2B5EF4-FFF2-40B4-BE49-F238E27FC236}">
                <a16:creationId xmlns:a16="http://schemas.microsoft.com/office/drawing/2014/main" id="{553E0230-6E99-BC47-90F3-01B778668132}"/>
              </a:ext>
            </a:extLst>
          </p:cNvPr>
          <p:cNvSpPr txBox="1"/>
          <p:nvPr/>
        </p:nvSpPr>
        <p:spPr>
          <a:xfrm>
            <a:off x="6399001" y="4577296"/>
            <a:ext cx="3030766" cy="646331"/>
          </a:xfrm>
          <a:prstGeom prst="rect">
            <a:avLst/>
          </a:prstGeom>
          <a:noFill/>
        </p:spPr>
        <p:txBody>
          <a:bodyPr wrap="none" rtlCol="0">
            <a:spAutoFit/>
          </a:bodyPr>
          <a:lstStyle/>
          <a:p>
            <a:r>
              <a:rPr lang="en-CA" sz="3600" b="1" dirty="0">
                <a:solidFill>
                  <a:srgbClr val="002060"/>
                </a:solidFill>
              </a:rPr>
              <a:t>TEMPERATURE</a:t>
            </a:r>
          </a:p>
        </p:txBody>
      </p:sp>
      <p:sp>
        <p:nvSpPr>
          <p:cNvPr id="13" name="TextBox 12">
            <a:extLst>
              <a:ext uri="{FF2B5EF4-FFF2-40B4-BE49-F238E27FC236}">
                <a16:creationId xmlns:a16="http://schemas.microsoft.com/office/drawing/2014/main" id="{789156DB-A0D9-C748-AC84-E12758693B78}"/>
              </a:ext>
            </a:extLst>
          </p:cNvPr>
          <p:cNvSpPr txBox="1"/>
          <p:nvPr/>
        </p:nvSpPr>
        <p:spPr>
          <a:xfrm rot="16200000">
            <a:off x="4449973" y="2236683"/>
            <a:ext cx="2718758" cy="584775"/>
          </a:xfrm>
          <a:prstGeom prst="rect">
            <a:avLst/>
          </a:prstGeom>
          <a:noFill/>
        </p:spPr>
        <p:txBody>
          <a:bodyPr wrap="none" rtlCol="0">
            <a:spAutoFit/>
          </a:bodyPr>
          <a:lstStyle/>
          <a:p>
            <a:r>
              <a:rPr lang="en-CA" sz="3200" b="1" dirty="0">
                <a:solidFill>
                  <a:srgbClr val="002060"/>
                </a:solidFill>
              </a:rPr>
              <a:t>WEEKLY SALES</a:t>
            </a:r>
          </a:p>
        </p:txBody>
      </p:sp>
      <p:sp>
        <p:nvSpPr>
          <p:cNvPr id="14" name="Oval 13">
            <a:extLst>
              <a:ext uri="{FF2B5EF4-FFF2-40B4-BE49-F238E27FC236}">
                <a16:creationId xmlns:a16="http://schemas.microsoft.com/office/drawing/2014/main" id="{59276B84-6E0E-3147-9283-60219E10725C}"/>
              </a:ext>
            </a:extLst>
          </p:cNvPr>
          <p:cNvSpPr/>
          <p:nvPr/>
        </p:nvSpPr>
        <p:spPr>
          <a:xfrm>
            <a:off x="8315738" y="2331202"/>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32497103-32CD-0841-B284-2176D0A0765B}"/>
              </a:ext>
            </a:extLst>
          </p:cNvPr>
          <p:cNvSpPr/>
          <p:nvPr/>
        </p:nvSpPr>
        <p:spPr>
          <a:xfrm>
            <a:off x="10459841" y="103860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Oval 15">
            <a:extLst>
              <a:ext uri="{FF2B5EF4-FFF2-40B4-BE49-F238E27FC236}">
                <a16:creationId xmlns:a16="http://schemas.microsoft.com/office/drawing/2014/main" id="{1A7A7146-0971-E54B-99D2-05D8F8BD7039}"/>
              </a:ext>
            </a:extLst>
          </p:cNvPr>
          <p:cNvSpPr/>
          <p:nvPr/>
        </p:nvSpPr>
        <p:spPr>
          <a:xfrm>
            <a:off x="9986123" y="165786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7" name="Freeform 16">
            <a:extLst>
              <a:ext uri="{FF2B5EF4-FFF2-40B4-BE49-F238E27FC236}">
                <a16:creationId xmlns:a16="http://schemas.microsoft.com/office/drawing/2014/main" id="{C4B62525-CFE5-1348-B4C2-FC0415BB51DF}"/>
              </a:ext>
            </a:extLst>
          </p:cNvPr>
          <p:cNvSpPr/>
          <p:nvPr/>
        </p:nvSpPr>
        <p:spPr>
          <a:xfrm>
            <a:off x="7168057" y="1293674"/>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8" name="Curved Connector 17">
            <a:extLst>
              <a:ext uri="{FF2B5EF4-FFF2-40B4-BE49-F238E27FC236}">
                <a16:creationId xmlns:a16="http://schemas.microsoft.com/office/drawing/2014/main" id="{70977550-5623-D948-87D5-AF39B652E5BE}"/>
              </a:ext>
            </a:extLst>
          </p:cNvPr>
          <p:cNvCxnSpPr>
            <a:stCxn id="11" idx="2"/>
          </p:cNvCxnSpPr>
          <p:nvPr/>
        </p:nvCxnSpPr>
        <p:spPr>
          <a:xfrm rot="10800000" flipV="1">
            <a:off x="5002978" y="3502933"/>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5DE9E51-2D54-BF45-BF66-34AA300A3D03}"/>
              </a:ext>
            </a:extLst>
          </p:cNvPr>
          <p:cNvSpPr/>
          <p:nvPr/>
        </p:nvSpPr>
        <p:spPr>
          <a:xfrm>
            <a:off x="11502166" y="150780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0" name="TextBox 19">
            <a:extLst>
              <a:ext uri="{FF2B5EF4-FFF2-40B4-BE49-F238E27FC236}">
                <a16:creationId xmlns:a16="http://schemas.microsoft.com/office/drawing/2014/main" id="{E507E824-281C-A94E-B15F-74A7D9C2E158}"/>
              </a:ext>
            </a:extLst>
          </p:cNvPr>
          <p:cNvSpPr txBox="1"/>
          <p:nvPr/>
        </p:nvSpPr>
        <p:spPr>
          <a:xfrm>
            <a:off x="2898730" y="4555070"/>
            <a:ext cx="2246348" cy="369332"/>
          </a:xfrm>
          <a:prstGeom prst="rect">
            <a:avLst/>
          </a:prstGeom>
          <a:noFill/>
        </p:spPr>
        <p:txBody>
          <a:bodyPr wrap="square" rtlCol="0">
            <a:spAutoFit/>
          </a:bodyPr>
          <a:lstStyle/>
          <a:p>
            <a:pPr algn="ctr"/>
            <a:r>
              <a:rPr lang="en-CA" b="1" dirty="0">
                <a:solidFill>
                  <a:srgbClr val="002060"/>
                </a:solidFill>
              </a:rPr>
              <a:t>TRAINING DATASET</a:t>
            </a:r>
          </a:p>
        </p:txBody>
      </p:sp>
      <p:cxnSp>
        <p:nvCxnSpPr>
          <p:cNvPr id="21" name="Curved Connector 20">
            <a:extLst>
              <a:ext uri="{FF2B5EF4-FFF2-40B4-BE49-F238E27FC236}">
                <a16:creationId xmlns:a16="http://schemas.microsoft.com/office/drawing/2014/main" id="{7478C11D-CD28-C942-AF88-6833B4EF6E08}"/>
              </a:ext>
            </a:extLst>
          </p:cNvPr>
          <p:cNvCxnSpPr/>
          <p:nvPr/>
        </p:nvCxnSpPr>
        <p:spPr>
          <a:xfrm rot="10800000">
            <a:off x="8930360" y="1110707"/>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AC1CBDE-8CFA-6F43-B85B-DF806F1381DF}"/>
              </a:ext>
            </a:extLst>
          </p:cNvPr>
          <p:cNvSpPr txBox="1"/>
          <p:nvPr/>
        </p:nvSpPr>
        <p:spPr>
          <a:xfrm>
            <a:off x="7649077" y="627475"/>
            <a:ext cx="1617520" cy="923330"/>
          </a:xfrm>
          <a:prstGeom prst="rect">
            <a:avLst/>
          </a:prstGeom>
          <a:noFill/>
        </p:spPr>
        <p:txBody>
          <a:bodyPr wrap="square" rtlCol="0">
            <a:spAutoFit/>
          </a:bodyPr>
          <a:lstStyle/>
          <a:p>
            <a:pPr algn="ctr"/>
            <a:r>
              <a:rPr lang="en-CA" b="1" dirty="0">
                <a:solidFill>
                  <a:srgbClr val="002060"/>
                </a:solidFill>
              </a:rPr>
              <a:t>PERFECT (TRUE) MODEL!</a:t>
            </a:r>
          </a:p>
        </p:txBody>
      </p:sp>
      <p:cxnSp>
        <p:nvCxnSpPr>
          <p:cNvPr id="23" name="Curved Connector 22">
            <a:extLst>
              <a:ext uri="{FF2B5EF4-FFF2-40B4-BE49-F238E27FC236}">
                <a16:creationId xmlns:a16="http://schemas.microsoft.com/office/drawing/2014/main" id="{A31A3C59-3DD3-F440-AA82-C16833F2ABD4}"/>
              </a:ext>
            </a:extLst>
          </p:cNvPr>
          <p:cNvCxnSpPr/>
          <p:nvPr/>
        </p:nvCxnSpPr>
        <p:spPr>
          <a:xfrm>
            <a:off x="7649077" y="3352875"/>
            <a:ext cx="1403107" cy="686450"/>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6CCD034-1EDB-9747-8D67-431A248F7E36}"/>
              </a:ext>
            </a:extLst>
          </p:cNvPr>
          <p:cNvSpPr txBox="1"/>
          <p:nvPr/>
        </p:nvSpPr>
        <p:spPr>
          <a:xfrm>
            <a:off x="9052184" y="3539070"/>
            <a:ext cx="2246348" cy="646331"/>
          </a:xfrm>
          <a:prstGeom prst="rect">
            <a:avLst/>
          </a:prstGeom>
          <a:noFill/>
        </p:spPr>
        <p:txBody>
          <a:bodyPr wrap="square" rtlCol="0">
            <a:spAutoFit/>
          </a:bodyPr>
          <a:lstStyle/>
          <a:p>
            <a:pPr algn="ctr"/>
            <a:r>
              <a:rPr lang="en-CA" b="1" dirty="0">
                <a:solidFill>
                  <a:srgbClr val="002060"/>
                </a:solidFill>
              </a:rPr>
              <a:t>HIGH ORDER POLYNOMIAL MODEL</a:t>
            </a:r>
          </a:p>
        </p:txBody>
      </p:sp>
      <p:sp>
        <p:nvSpPr>
          <p:cNvPr id="25" name="Freeform 24">
            <a:extLst>
              <a:ext uri="{FF2B5EF4-FFF2-40B4-BE49-F238E27FC236}">
                <a16:creationId xmlns:a16="http://schemas.microsoft.com/office/drawing/2014/main" id="{E9B60E93-653A-5B4D-ABDD-EFB142914132}"/>
              </a:ext>
            </a:extLst>
          </p:cNvPr>
          <p:cNvSpPr/>
          <p:nvPr/>
        </p:nvSpPr>
        <p:spPr>
          <a:xfrm>
            <a:off x="6737143" y="1168538"/>
            <a:ext cx="4990583" cy="2897404"/>
          </a:xfrm>
          <a:custGeom>
            <a:avLst/>
            <a:gdLst>
              <a:gd name="connsiteX0" fmla="*/ 9008 w 4990583"/>
              <a:gd name="connsiteY0" fmla="*/ 2897404 h 2897404"/>
              <a:gd name="connsiteX1" fmla="*/ 132833 w 4990583"/>
              <a:gd name="connsiteY1" fmla="*/ 2325904 h 2897404"/>
              <a:gd name="connsiteX2" fmla="*/ 932933 w 4990583"/>
              <a:gd name="connsiteY2" fmla="*/ 2754529 h 2897404"/>
              <a:gd name="connsiteX3" fmla="*/ 809108 w 4990583"/>
              <a:gd name="connsiteY3" fmla="*/ 1287679 h 2897404"/>
              <a:gd name="connsiteX4" fmla="*/ 1752083 w 4990583"/>
              <a:gd name="connsiteY4" fmla="*/ 1306729 h 2897404"/>
              <a:gd name="connsiteX5" fmla="*/ 2199758 w 4990583"/>
              <a:gd name="connsiteY5" fmla="*/ 392329 h 2897404"/>
              <a:gd name="connsiteX6" fmla="*/ 3390383 w 4990583"/>
              <a:gd name="connsiteY6" fmla="*/ 649504 h 2897404"/>
              <a:gd name="connsiteX7" fmla="*/ 3895208 w 4990583"/>
              <a:gd name="connsiteY7" fmla="*/ 1804 h 2897404"/>
              <a:gd name="connsiteX8" fmla="*/ 4990583 w 4990583"/>
              <a:gd name="connsiteY8" fmla="*/ 478054 h 289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0583" h="2897404">
                <a:moveTo>
                  <a:pt x="9008" y="2897404"/>
                </a:moveTo>
                <a:cubicBezTo>
                  <a:pt x="-6073" y="2623560"/>
                  <a:pt x="-21154" y="2349716"/>
                  <a:pt x="132833" y="2325904"/>
                </a:cubicBezTo>
                <a:cubicBezTo>
                  <a:pt x="286820" y="2302092"/>
                  <a:pt x="820221" y="2927567"/>
                  <a:pt x="932933" y="2754529"/>
                </a:cubicBezTo>
                <a:cubicBezTo>
                  <a:pt x="1045646" y="2581491"/>
                  <a:pt x="672583" y="1528979"/>
                  <a:pt x="809108" y="1287679"/>
                </a:cubicBezTo>
                <a:cubicBezTo>
                  <a:pt x="945633" y="1046379"/>
                  <a:pt x="1520308" y="1455954"/>
                  <a:pt x="1752083" y="1306729"/>
                </a:cubicBezTo>
                <a:cubicBezTo>
                  <a:pt x="1983858" y="1157504"/>
                  <a:pt x="1926708" y="501866"/>
                  <a:pt x="2199758" y="392329"/>
                </a:cubicBezTo>
                <a:cubicBezTo>
                  <a:pt x="2472808" y="282792"/>
                  <a:pt x="3107808" y="714591"/>
                  <a:pt x="3390383" y="649504"/>
                </a:cubicBezTo>
                <a:cubicBezTo>
                  <a:pt x="3672958" y="584416"/>
                  <a:pt x="3628508" y="30379"/>
                  <a:pt x="3895208" y="1804"/>
                </a:cubicBezTo>
                <a:cubicBezTo>
                  <a:pt x="4161908" y="-26771"/>
                  <a:pt x="4882633" y="290729"/>
                  <a:pt x="4990583" y="478054"/>
                </a:cubicBezTo>
              </a:path>
            </a:pathLst>
          </a:cu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6" name="Curved Connector 25">
            <a:extLst>
              <a:ext uri="{FF2B5EF4-FFF2-40B4-BE49-F238E27FC236}">
                <a16:creationId xmlns:a16="http://schemas.microsoft.com/office/drawing/2014/main" id="{E4F9F99C-04B5-0E48-9D07-E72C1B0C6329}"/>
              </a:ext>
            </a:extLst>
          </p:cNvPr>
          <p:cNvCxnSpPr>
            <a:stCxn id="8" idx="4"/>
          </p:cNvCxnSpPr>
          <p:nvPr/>
        </p:nvCxnSpPr>
        <p:spPr>
          <a:xfrm rot="5400000">
            <a:off x="6066374" y="3211336"/>
            <a:ext cx="784613" cy="2440591"/>
          </a:xfrm>
          <a:prstGeom prst="curved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0F78128-B411-9742-91B4-1FB4F2091748}"/>
              </a:ext>
            </a:extLst>
          </p:cNvPr>
          <p:cNvSpPr/>
          <p:nvPr/>
        </p:nvSpPr>
        <p:spPr>
          <a:xfrm>
            <a:off x="430385" y="769141"/>
            <a:ext cx="4363808" cy="1477328"/>
          </a:xfrm>
          <a:prstGeom prst="rect">
            <a:avLst/>
          </a:prstGeom>
        </p:spPr>
        <p:txBody>
          <a:bodyPr vert="horz" lIns="91440" tIns="45720" rIns="91440" bIns="45720" rtlCol="0">
            <a:normAutofit fontScale="92500" lnSpcReduction="20000"/>
          </a:bodyPr>
          <a:lstStyle/>
          <a:p>
            <a:pPr marL="342900" indent="-342900">
              <a:lnSpc>
                <a:spcPct val="90000"/>
              </a:lnSpc>
              <a:spcBef>
                <a:spcPts val="1000"/>
              </a:spcBef>
              <a:buFont typeface="Arial" panose="020B0604020202020204" pitchFamily="34" charset="0"/>
              <a:buChar char="•"/>
            </a:pPr>
            <a:r>
              <a:rPr lang="en-CA" sz="2000" kern="1200" dirty="0">
                <a:solidFill>
                  <a:schemeClr val="tx1"/>
                </a:solidFill>
                <a:latin typeface="Montserrat" charset="0"/>
              </a:rPr>
              <a:t>High order polynomial model is able to have a very small bias and can perfectly fit the training dataset. </a:t>
            </a:r>
          </a:p>
          <a:p>
            <a:pPr marL="342900" indent="-342900">
              <a:lnSpc>
                <a:spcPct val="90000"/>
              </a:lnSpc>
              <a:spcBef>
                <a:spcPts val="1000"/>
              </a:spcBef>
              <a:buFont typeface="Arial" panose="020B0604020202020204" pitchFamily="34" charset="0"/>
              <a:buChar char="•"/>
            </a:pPr>
            <a:r>
              <a:rPr lang="en-CA" sz="2000" kern="1200" dirty="0">
                <a:solidFill>
                  <a:schemeClr val="tx1"/>
                </a:solidFill>
                <a:latin typeface="Montserrat" charset="0"/>
              </a:rPr>
              <a:t>High-order polynomial model is very flexible </a:t>
            </a:r>
          </a:p>
        </p:txBody>
      </p:sp>
    </p:spTree>
    <p:extLst>
      <p:ext uri="{BB962C8B-B14F-4D97-AF65-F5344CB8AC3E}">
        <p14:creationId xmlns:p14="http://schemas.microsoft.com/office/powerpoint/2010/main" val="185111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anim calcmode="lin" valueType="num">
                                      <p:cBhvr>
                                        <p:cTn id="41" dur="1000" fill="hold"/>
                                        <p:tgtEl>
                                          <p:spTgt spid="24"/>
                                        </p:tgtEl>
                                        <p:attrNameLst>
                                          <p:attrName>ppt_x</p:attrName>
                                        </p:attrNameLst>
                                      </p:cBhvr>
                                      <p:tavLst>
                                        <p:tav tm="0">
                                          <p:val>
                                            <p:strVal val="#ppt_x"/>
                                          </p:val>
                                        </p:tav>
                                        <p:tav tm="100000">
                                          <p:val>
                                            <p:strVal val="#ppt_x"/>
                                          </p:val>
                                        </p:tav>
                                      </p:tavLst>
                                    </p:anim>
                                    <p:anim calcmode="lin" valueType="num">
                                      <p:cBhvr>
                                        <p:cTn id="42" dur="1000" fill="hold"/>
                                        <p:tgtEl>
                                          <p:spTgt spid="24"/>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2" grpId="0"/>
      <p:bldP spid="24" grpId="0"/>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F8D4CB51-D180-0E41-8B77-DFC4B121C6DE}"/>
              </a:ext>
            </a:extLst>
          </p:cNvPr>
          <p:cNvSpPr/>
          <p:nvPr/>
        </p:nvSpPr>
        <p:spPr>
          <a:xfrm>
            <a:off x="413136" y="99969"/>
            <a:ext cx="11644979" cy="954107"/>
          </a:xfrm>
          <a:prstGeom prst="rect">
            <a:avLst/>
          </a:prstGeom>
        </p:spPr>
        <p:txBody>
          <a:bodyPr wrap="square">
            <a:spAutoFit/>
          </a:bodyPr>
          <a:lstStyle/>
          <a:p>
            <a:r>
              <a:rPr lang="en-CA" sz="2800" b="1" dirty="0">
                <a:solidFill>
                  <a:srgbClr val="FF9900"/>
                </a:solidFill>
                <a:latin typeface="Montserrat" charset="0"/>
              </a:rPr>
              <a:t>BIAS AND VARIANCE: MODEL #1 Vs. MODEL #2 DURING TRAINING</a:t>
            </a:r>
          </a:p>
        </p:txBody>
      </p:sp>
      <p:cxnSp>
        <p:nvCxnSpPr>
          <p:cNvPr id="5" name="Straight Arrow Connector 4">
            <a:extLst>
              <a:ext uri="{FF2B5EF4-FFF2-40B4-BE49-F238E27FC236}">
                <a16:creationId xmlns:a16="http://schemas.microsoft.com/office/drawing/2014/main" id="{EDAE7E3A-8B01-6043-923B-9A0C3CD666CE}"/>
              </a:ext>
            </a:extLst>
          </p:cNvPr>
          <p:cNvCxnSpPr/>
          <p:nvPr/>
        </p:nvCxnSpPr>
        <p:spPr>
          <a:xfrm flipV="1">
            <a:off x="6070090" y="4812679"/>
            <a:ext cx="4795616" cy="32712"/>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EC8C895-F7DE-274E-8883-47A64AD7F57C}"/>
              </a:ext>
            </a:extLst>
          </p:cNvPr>
          <p:cNvCxnSpPr/>
          <p:nvPr/>
        </p:nvCxnSpPr>
        <p:spPr>
          <a:xfrm flipH="1" flipV="1">
            <a:off x="6071187" y="1160661"/>
            <a:ext cx="18138" cy="3706956"/>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73790A4B-2E30-C64F-9C01-696008A680D1}"/>
              </a:ext>
            </a:extLst>
          </p:cNvPr>
          <p:cNvSpPr/>
          <p:nvPr/>
        </p:nvSpPr>
        <p:spPr>
          <a:xfrm>
            <a:off x="7287471" y="2607156"/>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8" name="Oval 7">
            <a:extLst>
              <a:ext uri="{FF2B5EF4-FFF2-40B4-BE49-F238E27FC236}">
                <a16:creationId xmlns:a16="http://schemas.microsoft.com/office/drawing/2014/main" id="{24F727B6-96FC-E744-93D5-CD07AD20483D}"/>
              </a:ext>
            </a:extLst>
          </p:cNvPr>
          <p:cNvSpPr/>
          <p:nvPr/>
        </p:nvSpPr>
        <p:spPr>
          <a:xfrm>
            <a:off x="7404836" y="402952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9" name="Oval 8">
            <a:extLst>
              <a:ext uri="{FF2B5EF4-FFF2-40B4-BE49-F238E27FC236}">
                <a16:creationId xmlns:a16="http://schemas.microsoft.com/office/drawing/2014/main" id="{0B49BD99-0A41-D14A-B360-595D229CD50A}"/>
              </a:ext>
            </a:extLst>
          </p:cNvPr>
          <p:cNvSpPr/>
          <p:nvPr/>
        </p:nvSpPr>
        <p:spPr>
          <a:xfrm>
            <a:off x="8665203" y="171383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1" name="Oval 10">
            <a:extLst>
              <a:ext uri="{FF2B5EF4-FFF2-40B4-BE49-F238E27FC236}">
                <a16:creationId xmlns:a16="http://schemas.microsoft.com/office/drawing/2014/main" id="{F60BA1F6-3471-4840-8C04-0D47C7D7DF1B}"/>
              </a:ext>
            </a:extLst>
          </p:cNvPr>
          <p:cNvSpPr/>
          <p:nvPr/>
        </p:nvSpPr>
        <p:spPr>
          <a:xfrm>
            <a:off x="6603305" y="364319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TextBox 11">
            <a:extLst>
              <a:ext uri="{FF2B5EF4-FFF2-40B4-BE49-F238E27FC236}">
                <a16:creationId xmlns:a16="http://schemas.microsoft.com/office/drawing/2014/main" id="{F944C7ED-4799-D64F-8566-20211FD99736}"/>
              </a:ext>
            </a:extLst>
          </p:cNvPr>
          <p:cNvSpPr txBox="1"/>
          <p:nvPr/>
        </p:nvSpPr>
        <p:spPr>
          <a:xfrm>
            <a:off x="6406110" y="4865511"/>
            <a:ext cx="2745432" cy="400110"/>
          </a:xfrm>
          <a:prstGeom prst="rect">
            <a:avLst/>
          </a:prstGeom>
          <a:noFill/>
        </p:spPr>
        <p:txBody>
          <a:bodyPr wrap="square" rtlCol="0">
            <a:spAutoFit/>
          </a:bodyPr>
          <a:lstStyle/>
          <a:p>
            <a:r>
              <a:rPr lang="en-CA" sz="2000" b="1" dirty="0">
                <a:solidFill>
                  <a:srgbClr val="002060"/>
                </a:solidFill>
              </a:rPr>
              <a:t>TEMPERATURE</a:t>
            </a:r>
          </a:p>
        </p:txBody>
      </p:sp>
      <p:sp>
        <p:nvSpPr>
          <p:cNvPr id="13" name="TextBox 12">
            <a:extLst>
              <a:ext uri="{FF2B5EF4-FFF2-40B4-BE49-F238E27FC236}">
                <a16:creationId xmlns:a16="http://schemas.microsoft.com/office/drawing/2014/main" id="{54CC3199-E5D5-0C4D-9EFA-8B5EE5BAC5A2}"/>
              </a:ext>
            </a:extLst>
          </p:cNvPr>
          <p:cNvSpPr txBox="1"/>
          <p:nvPr/>
        </p:nvSpPr>
        <p:spPr>
          <a:xfrm rot="16200000">
            <a:off x="4866231" y="2514795"/>
            <a:ext cx="2276760" cy="707886"/>
          </a:xfrm>
          <a:prstGeom prst="rect">
            <a:avLst/>
          </a:prstGeom>
          <a:noFill/>
        </p:spPr>
        <p:txBody>
          <a:bodyPr wrap="square" rtlCol="0">
            <a:spAutoFit/>
          </a:bodyPr>
          <a:lstStyle/>
          <a:p>
            <a:r>
              <a:rPr lang="en-CA" sz="2000" b="1" dirty="0">
                <a:solidFill>
                  <a:srgbClr val="002060"/>
                </a:solidFill>
              </a:rPr>
              <a:t>WEEKLY SALES</a:t>
            </a:r>
          </a:p>
          <a:p>
            <a:endParaRPr lang="en-CA" sz="2000" b="1" dirty="0">
              <a:solidFill>
                <a:srgbClr val="002060"/>
              </a:solidFill>
            </a:endParaRPr>
          </a:p>
        </p:txBody>
      </p:sp>
      <p:sp>
        <p:nvSpPr>
          <p:cNvPr id="14" name="Oval 13">
            <a:extLst>
              <a:ext uri="{FF2B5EF4-FFF2-40B4-BE49-F238E27FC236}">
                <a16:creationId xmlns:a16="http://schemas.microsoft.com/office/drawing/2014/main" id="{A07992D3-D457-5243-9240-F3CE6F10CE01}"/>
              </a:ext>
            </a:extLst>
          </p:cNvPr>
          <p:cNvSpPr/>
          <p:nvPr/>
        </p:nvSpPr>
        <p:spPr>
          <a:xfrm>
            <a:off x="8183699" y="2621522"/>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DAF9A868-DFAF-944C-9F67-166874D619E5}"/>
              </a:ext>
            </a:extLst>
          </p:cNvPr>
          <p:cNvSpPr/>
          <p:nvPr/>
        </p:nvSpPr>
        <p:spPr>
          <a:xfrm>
            <a:off x="10327802" y="132892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Oval 15">
            <a:extLst>
              <a:ext uri="{FF2B5EF4-FFF2-40B4-BE49-F238E27FC236}">
                <a16:creationId xmlns:a16="http://schemas.microsoft.com/office/drawing/2014/main" id="{9090AA23-F2D1-DC40-A473-A1D99EB131EB}"/>
              </a:ext>
            </a:extLst>
          </p:cNvPr>
          <p:cNvSpPr/>
          <p:nvPr/>
        </p:nvSpPr>
        <p:spPr>
          <a:xfrm>
            <a:off x="9854084" y="194818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7" name="Freeform 16">
            <a:extLst>
              <a:ext uri="{FF2B5EF4-FFF2-40B4-BE49-F238E27FC236}">
                <a16:creationId xmlns:a16="http://schemas.microsoft.com/office/drawing/2014/main" id="{75FD9D3F-D552-1740-ACF1-A52D5EC92BEF}"/>
              </a:ext>
            </a:extLst>
          </p:cNvPr>
          <p:cNvSpPr/>
          <p:nvPr/>
        </p:nvSpPr>
        <p:spPr>
          <a:xfrm>
            <a:off x="7036018" y="1583994"/>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8" name="Oval 17">
            <a:extLst>
              <a:ext uri="{FF2B5EF4-FFF2-40B4-BE49-F238E27FC236}">
                <a16:creationId xmlns:a16="http://schemas.microsoft.com/office/drawing/2014/main" id="{D68530D1-8BE6-F946-9208-45770D34C711}"/>
              </a:ext>
            </a:extLst>
          </p:cNvPr>
          <p:cNvSpPr/>
          <p:nvPr/>
        </p:nvSpPr>
        <p:spPr>
          <a:xfrm>
            <a:off x="11370127" y="179812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9" name="Curved Connector 18">
            <a:extLst>
              <a:ext uri="{FF2B5EF4-FFF2-40B4-BE49-F238E27FC236}">
                <a16:creationId xmlns:a16="http://schemas.microsoft.com/office/drawing/2014/main" id="{C78415A5-7E30-654E-A9BC-4390850A4F77}"/>
              </a:ext>
            </a:extLst>
          </p:cNvPr>
          <p:cNvCxnSpPr/>
          <p:nvPr/>
        </p:nvCxnSpPr>
        <p:spPr>
          <a:xfrm rot="10800000">
            <a:off x="8453927" y="1273395"/>
            <a:ext cx="1234263" cy="661772"/>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BB37EB-978C-C548-A66B-9DB67DA47741}"/>
              </a:ext>
            </a:extLst>
          </p:cNvPr>
          <p:cNvSpPr txBox="1"/>
          <p:nvPr/>
        </p:nvSpPr>
        <p:spPr>
          <a:xfrm>
            <a:off x="6963090" y="807679"/>
            <a:ext cx="1617520" cy="923330"/>
          </a:xfrm>
          <a:prstGeom prst="rect">
            <a:avLst/>
          </a:prstGeom>
          <a:noFill/>
        </p:spPr>
        <p:txBody>
          <a:bodyPr wrap="square" rtlCol="0">
            <a:spAutoFit/>
          </a:bodyPr>
          <a:lstStyle/>
          <a:p>
            <a:pPr algn="ctr"/>
            <a:r>
              <a:rPr lang="en-CA" b="1" dirty="0">
                <a:solidFill>
                  <a:srgbClr val="002060"/>
                </a:solidFill>
              </a:rPr>
              <a:t>PERFECT (TRUE) MODEL!</a:t>
            </a:r>
          </a:p>
        </p:txBody>
      </p:sp>
      <p:cxnSp>
        <p:nvCxnSpPr>
          <p:cNvPr id="21" name="Curved Connector 20">
            <a:extLst>
              <a:ext uri="{FF2B5EF4-FFF2-40B4-BE49-F238E27FC236}">
                <a16:creationId xmlns:a16="http://schemas.microsoft.com/office/drawing/2014/main" id="{46ADACE0-3DA9-254B-AA28-56D5FC4A8774}"/>
              </a:ext>
            </a:extLst>
          </p:cNvPr>
          <p:cNvCxnSpPr/>
          <p:nvPr/>
        </p:nvCxnSpPr>
        <p:spPr>
          <a:xfrm>
            <a:off x="7517038" y="3643195"/>
            <a:ext cx="1403107" cy="686450"/>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40F0C76-9300-5847-9B88-66E882B0408A}"/>
              </a:ext>
            </a:extLst>
          </p:cNvPr>
          <p:cNvSpPr txBox="1"/>
          <p:nvPr/>
        </p:nvSpPr>
        <p:spPr>
          <a:xfrm>
            <a:off x="8920145" y="3829390"/>
            <a:ext cx="2246348" cy="646331"/>
          </a:xfrm>
          <a:prstGeom prst="rect">
            <a:avLst/>
          </a:prstGeom>
          <a:noFill/>
        </p:spPr>
        <p:txBody>
          <a:bodyPr wrap="square" rtlCol="0">
            <a:spAutoFit/>
          </a:bodyPr>
          <a:lstStyle/>
          <a:p>
            <a:pPr algn="ctr"/>
            <a:r>
              <a:rPr lang="en-CA" b="1" dirty="0">
                <a:solidFill>
                  <a:srgbClr val="002060"/>
                </a:solidFill>
              </a:rPr>
              <a:t>HIGH ORDER POLYNOMIAL MODEL</a:t>
            </a:r>
          </a:p>
        </p:txBody>
      </p:sp>
      <p:sp>
        <p:nvSpPr>
          <p:cNvPr id="23" name="Freeform 22">
            <a:extLst>
              <a:ext uri="{FF2B5EF4-FFF2-40B4-BE49-F238E27FC236}">
                <a16:creationId xmlns:a16="http://schemas.microsoft.com/office/drawing/2014/main" id="{E8BE7555-6213-E64C-82F3-822B025E34B0}"/>
              </a:ext>
            </a:extLst>
          </p:cNvPr>
          <p:cNvSpPr/>
          <p:nvPr/>
        </p:nvSpPr>
        <p:spPr>
          <a:xfrm>
            <a:off x="6605104" y="1458858"/>
            <a:ext cx="4990583" cy="2897404"/>
          </a:xfrm>
          <a:custGeom>
            <a:avLst/>
            <a:gdLst>
              <a:gd name="connsiteX0" fmla="*/ 9008 w 4990583"/>
              <a:gd name="connsiteY0" fmla="*/ 2897404 h 2897404"/>
              <a:gd name="connsiteX1" fmla="*/ 132833 w 4990583"/>
              <a:gd name="connsiteY1" fmla="*/ 2325904 h 2897404"/>
              <a:gd name="connsiteX2" fmla="*/ 932933 w 4990583"/>
              <a:gd name="connsiteY2" fmla="*/ 2754529 h 2897404"/>
              <a:gd name="connsiteX3" fmla="*/ 809108 w 4990583"/>
              <a:gd name="connsiteY3" fmla="*/ 1287679 h 2897404"/>
              <a:gd name="connsiteX4" fmla="*/ 1752083 w 4990583"/>
              <a:gd name="connsiteY4" fmla="*/ 1306729 h 2897404"/>
              <a:gd name="connsiteX5" fmla="*/ 2199758 w 4990583"/>
              <a:gd name="connsiteY5" fmla="*/ 392329 h 2897404"/>
              <a:gd name="connsiteX6" fmla="*/ 3390383 w 4990583"/>
              <a:gd name="connsiteY6" fmla="*/ 649504 h 2897404"/>
              <a:gd name="connsiteX7" fmla="*/ 3895208 w 4990583"/>
              <a:gd name="connsiteY7" fmla="*/ 1804 h 2897404"/>
              <a:gd name="connsiteX8" fmla="*/ 4990583 w 4990583"/>
              <a:gd name="connsiteY8" fmla="*/ 478054 h 289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0583" h="2897404">
                <a:moveTo>
                  <a:pt x="9008" y="2897404"/>
                </a:moveTo>
                <a:cubicBezTo>
                  <a:pt x="-6073" y="2623560"/>
                  <a:pt x="-21154" y="2349716"/>
                  <a:pt x="132833" y="2325904"/>
                </a:cubicBezTo>
                <a:cubicBezTo>
                  <a:pt x="286820" y="2302092"/>
                  <a:pt x="820221" y="2927567"/>
                  <a:pt x="932933" y="2754529"/>
                </a:cubicBezTo>
                <a:cubicBezTo>
                  <a:pt x="1045646" y="2581491"/>
                  <a:pt x="672583" y="1528979"/>
                  <a:pt x="809108" y="1287679"/>
                </a:cubicBezTo>
                <a:cubicBezTo>
                  <a:pt x="945633" y="1046379"/>
                  <a:pt x="1520308" y="1455954"/>
                  <a:pt x="1752083" y="1306729"/>
                </a:cubicBezTo>
                <a:cubicBezTo>
                  <a:pt x="1983858" y="1157504"/>
                  <a:pt x="1926708" y="501866"/>
                  <a:pt x="2199758" y="392329"/>
                </a:cubicBezTo>
                <a:cubicBezTo>
                  <a:pt x="2472808" y="282792"/>
                  <a:pt x="3107808" y="714591"/>
                  <a:pt x="3390383" y="649504"/>
                </a:cubicBezTo>
                <a:cubicBezTo>
                  <a:pt x="3672958" y="584416"/>
                  <a:pt x="3628508" y="30379"/>
                  <a:pt x="3895208" y="1804"/>
                </a:cubicBezTo>
                <a:cubicBezTo>
                  <a:pt x="4161908" y="-26771"/>
                  <a:pt x="4882633" y="290729"/>
                  <a:pt x="4990583" y="478054"/>
                </a:cubicBezTo>
              </a:path>
            </a:pathLst>
          </a:cu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4" name="Straight Arrow Connector 23">
            <a:extLst>
              <a:ext uri="{FF2B5EF4-FFF2-40B4-BE49-F238E27FC236}">
                <a16:creationId xmlns:a16="http://schemas.microsoft.com/office/drawing/2014/main" id="{9BCBA28E-1256-2641-95BA-33C477AC0DC4}"/>
              </a:ext>
            </a:extLst>
          </p:cNvPr>
          <p:cNvCxnSpPr/>
          <p:nvPr/>
        </p:nvCxnSpPr>
        <p:spPr>
          <a:xfrm flipV="1">
            <a:off x="617861" y="4807483"/>
            <a:ext cx="4795616" cy="32712"/>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42F027-2FF4-CB4F-A313-BA9CBC8BA57C}"/>
              </a:ext>
            </a:extLst>
          </p:cNvPr>
          <p:cNvCxnSpPr/>
          <p:nvPr/>
        </p:nvCxnSpPr>
        <p:spPr>
          <a:xfrm flipH="1" flipV="1">
            <a:off x="618958" y="1155465"/>
            <a:ext cx="18138" cy="3706956"/>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AFADAE1-43A5-3745-98FF-04CEBD43F379}"/>
              </a:ext>
            </a:extLst>
          </p:cNvPr>
          <p:cNvSpPr/>
          <p:nvPr/>
        </p:nvSpPr>
        <p:spPr>
          <a:xfrm>
            <a:off x="1835242" y="260196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7" name="Oval 26">
            <a:extLst>
              <a:ext uri="{FF2B5EF4-FFF2-40B4-BE49-F238E27FC236}">
                <a16:creationId xmlns:a16="http://schemas.microsoft.com/office/drawing/2014/main" id="{43556A72-D154-2847-99FC-7A99EA24B005}"/>
              </a:ext>
            </a:extLst>
          </p:cNvPr>
          <p:cNvSpPr/>
          <p:nvPr/>
        </p:nvSpPr>
        <p:spPr>
          <a:xfrm>
            <a:off x="1952607" y="402433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8" name="Oval 27">
            <a:extLst>
              <a:ext uri="{FF2B5EF4-FFF2-40B4-BE49-F238E27FC236}">
                <a16:creationId xmlns:a16="http://schemas.microsoft.com/office/drawing/2014/main" id="{926237C1-BD1F-EC49-9ECB-F637315B6B72}"/>
              </a:ext>
            </a:extLst>
          </p:cNvPr>
          <p:cNvSpPr/>
          <p:nvPr/>
        </p:nvSpPr>
        <p:spPr>
          <a:xfrm>
            <a:off x="3212974" y="170863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9" name="TextBox 28">
            <a:extLst>
              <a:ext uri="{FF2B5EF4-FFF2-40B4-BE49-F238E27FC236}">
                <a16:creationId xmlns:a16="http://schemas.microsoft.com/office/drawing/2014/main" id="{36EE4B8D-FED2-F740-B95C-37CC1A12738C}"/>
              </a:ext>
            </a:extLst>
          </p:cNvPr>
          <p:cNvSpPr txBox="1"/>
          <p:nvPr/>
        </p:nvSpPr>
        <p:spPr>
          <a:xfrm>
            <a:off x="1577070" y="4894576"/>
            <a:ext cx="2745432" cy="400110"/>
          </a:xfrm>
          <a:prstGeom prst="rect">
            <a:avLst/>
          </a:prstGeom>
          <a:noFill/>
        </p:spPr>
        <p:txBody>
          <a:bodyPr wrap="square" rtlCol="0">
            <a:spAutoFit/>
          </a:bodyPr>
          <a:lstStyle/>
          <a:p>
            <a:r>
              <a:rPr lang="en-CA" sz="2000" b="1" dirty="0">
                <a:solidFill>
                  <a:srgbClr val="002060"/>
                </a:solidFill>
              </a:rPr>
              <a:t>TEMPERATURE</a:t>
            </a:r>
          </a:p>
        </p:txBody>
      </p:sp>
      <p:sp>
        <p:nvSpPr>
          <p:cNvPr id="30" name="TextBox 29">
            <a:extLst>
              <a:ext uri="{FF2B5EF4-FFF2-40B4-BE49-F238E27FC236}">
                <a16:creationId xmlns:a16="http://schemas.microsoft.com/office/drawing/2014/main" id="{6512B0F0-DA48-DB42-A504-B65AE743D4A4}"/>
              </a:ext>
            </a:extLst>
          </p:cNvPr>
          <p:cNvSpPr txBox="1"/>
          <p:nvPr/>
        </p:nvSpPr>
        <p:spPr>
          <a:xfrm rot="16200000">
            <a:off x="-882343" y="2396561"/>
            <a:ext cx="2545776" cy="400110"/>
          </a:xfrm>
          <a:prstGeom prst="rect">
            <a:avLst/>
          </a:prstGeom>
          <a:noFill/>
        </p:spPr>
        <p:txBody>
          <a:bodyPr wrap="square" rtlCol="0">
            <a:spAutoFit/>
          </a:bodyPr>
          <a:lstStyle/>
          <a:p>
            <a:r>
              <a:rPr lang="en-CA" sz="2000" b="1" dirty="0">
                <a:solidFill>
                  <a:srgbClr val="002060"/>
                </a:solidFill>
              </a:rPr>
              <a:t>WEEKLY SALES</a:t>
            </a:r>
          </a:p>
        </p:txBody>
      </p:sp>
      <p:sp>
        <p:nvSpPr>
          <p:cNvPr id="31" name="Oval 30">
            <a:extLst>
              <a:ext uri="{FF2B5EF4-FFF2-40B4-BE49-F238E27FC236}">
                <a16:creationId xmlns:a16="http://schemas.microsoft.com/office/drawing/2014/main" id="{17037917-CAF0-E744-84D7-C7BA44101B6B}"/>
              </a:ext>
            </a:extLst>
          </p:cNvPr>
          <p:cNvSpPr/>
          <p:nvPr/>
        </p:nvSpPr>
        <p:spPr>
          <a:xfrm>
            <a:off x="2731470" y="2616326"/>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2" name="Oval 31">
            <a:extLst>
              <a:ext uri="{FF2B5EF4-FFF2-40B4-BE49-F238E27FC236}">
                <a16:creationId xmlns:a16="http://schemas.microsoft.com/office/drawing/2014/main" id="{EB691E42-47D3-0741-953C-676D4B2C3EC8}"/>
              </a:ext>
            </a:extLst>
          </p:cNvPr>
          <p:cNvSpPr/>
          <p:nvPr/>
        </p:nvSpPr>
        <p:spPr>
          <a:xfrm>
            <a:off x="4875573" y="132372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3" name="Oval 32">
            <a:extLst>
              <a:ext uri="{FF2B5EF4-FFF2-40B4-BE49-F238E27FC236}">
                <a16:creationId xmlns:a16="http://schemas.microsoft.com/office/drawing/2014/main" id="{D53A154F-1B1C-AE47-A23F-6FD9EEFAE25E}"/>
              </a:ext>
            </a:extLst>
          </p:cNvPr>
          <p:cNvSpPr/>
          <p:nvPr/>
        </p:nvSpPr>
        <p:spPr>
          <a:xfrm>
            <a:off x="4401855" y="194298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4" name="Freeform 33">
            <a:extLst>
              <a:ext uri="{FF2B5EF4-FFF2-40B4-BE49-F238E27FC236}">
                <a16:creationId xmlns:a16="http://schemas.microsoft.com/office/drawing/2014/main" id="{A5F3DD23-6F35-D841-B2F1-F687E4978D77}"/>
              </a:ext>
            </a:extLst>
          </p:cNvPr>
          <p:cNvSpPr/>
          <p:nvPr/>
        </p:nvSpPr>
        <p:spPr>
          <a:xfrm>
            <a:off x="1583789" y="1578798"/>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35" name="Straight Connector 34">
            <a:extLst>
              <a:ext uri="{FF2B5EF4-FFF2-40B4-BE49-F238E27FC236}">
                <a16:creationId xmlns:a16="http://schemas.microsoft.com/office/drawing/2014/main" id="{12F32887-4CC5-B243-8CD0-FD843A403352}"/>
              </a:ext>
            </a:extLst>
          </p:cNvPr>
          <p:cNvCxnSpPr/>
          <p:nvPr/>
        </p:nvCxnSpPr>
        <p:spPr>
          <a:xfrm flipV="1">
            <a:off x="51387" y="1439866"/>
            <a:ext cx="5362090" cy="2683056"/>
          </a:xfrm>
          <a:prstGeom prst="line">
            <a:avLst/>
          </a:prstGeom>
          <a:ln w="762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F9969A86-6139-5041-9FDC-012B9AD19791}"/>
              </a:ext>
            </a:extLst>
          </p:cNvPr>
          <p:cNvCxnSpPr/>
          <p:nvPr/>
        </p:nvCxnSpPr>
        <p:spPr>
          <a:xfrm rot="10800000">
            <a:off x="3346092" y="1395831"/>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8B4A604-643C-5F4E-8BAE-70C50DB4FDE4}"/>
              </a:ext>
            </a:extLst>
          </p:cNvPr>
          <p:cNvSpPr txBox="1"/>
          <p:nvPr/>
        </p:nvSpPr>
        <p:spPr>
          <a:xfrm>
            <a:off x="1952607" y="892342"/>
            <a:ext cx="1617520" cy="923330"/>
          </a:xfrm>
          <a:prstGeom prst="rect">
            <a:avLst/>
          </a:prstGeom>
          <a:noFill/>
        </p:spPr>
        <p:txBody>
          <a:bodyPr wrap="square" rtlCol="0">
            <a:spAutoFit/>
          </a:bodyPr>
          <a:lstStyle/>
          <a:p>
            <a:pPr algn="ctr"/>
            <a:r>
              <a:rPr lang="en-CA" b="1" dirty="0">
                <a:solidFill>
                  <a:srgbClr val="002060"/>
                </a:solidFill>
              </a:rPr>
              <a:t>PERFECT (TRUE) MODEL!</a:t>
            </a:r>
          </a:p>
        </p:txBody>
      </p:sp>
      <p:cxnSp>
        <p:nvCxnSpPr>
          <p:cNvPr id="38" name="Curved Connector 37">
            <a:extLst>
              <a:ext uri="{FF2B5EF4-FFF2-40B4-BE49-F238E27FC236}">
                <a16:creationId xmlns:a16="http://schemas.microsoft.com/office/drawing/2014/main" id="{76FA5938-F42B-5249-A9EF-897A75A9A2B4}"/>
              </a:ext>
            </a:extLst>
          </p:cNvPr>
          <p:cNvCxnSpPr/>
          <p:nvPr/>
        </p:nvCxnSpPr>
        <p:spPr>
          <a:xfrm>
            <a:off x="3267122" y="2519298"/>
            <a:ext cx="1418932" cy="1182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2E792E5-2BD9-5047-8236-18AEBC0149A4}"/>
              </a:ext>
            </a:extLst>
          </p:cNvPr>
          <p:cNvSpPr txBox="1"/>
          <p:nvPr/>
        </p:nvSpPr>
        <p:spPr>
          <a:xfrm>
            <a:off x="3467916" y="3824194"/>
            <a:ext cx="2246348" cy="646331"/>
          </a:xfrm>
          <a:prstGeom prst="rect">
            <a:avLst/>
          </a:prstGeom>
          <a:noFill/>
        </p:spPr>
        <p:txBody>
          <a:bodyPr wrap="square" rtlCol="0">
            <a:spAutoFit/>
          </a:bodyPr>
          <a:lstStyle/>
          <a:p>
            <a:pPr algn="ctr"/>
            <a:r>
              <a:rPr lang="en-CA" b="1" dirty="0">
                <a:solidFill>
                  <a:srgbClr val="002060"/>
                </a:solidFill>
              </a:rPr>
              <a:t>LINEAR REGRESSION MODEL</a:t>
            </a:r>
          </a:p>
        </p:txBody>
      </p:sp>
      <p:cxnSp>
        <p:nvCxnSpPr>
          <p:cNvPr id="40" name="Straight Connector 39">
            <a:extLst>
              <a:ext uri="{FF2B5EF4-FFF2-40B4-BE49-F238E27FC236}">
                <a16:creationId xmlns:a16="http://schemas.microsoft.com/office/drawing/2014/main" id="{07F0055C-364C-E346-923A-4D3C7375A83C}"/>
              </a:ext>
            </a:extLst>
          </p:cNvPr>
          <p:cNvCxnSpPr>
            <a:stCxn id="26" idx="4"/>
          </p:cNvCxnSpPr>
          <p:nvPr/>
        </p:nvCxnSpPr>
        <p:spPr>
          <a:xfrm flipH="1">
            <a:off x="1976928" y="2902078"/>
            <a:ext cx="414"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F81EEC-8FC8-D349-BA44-06A932479F83}"/>
              </a:ext>
            </a:extLst>
          </p:cNvPr>
          <p:cNvCxnSpPr>
            <a:stCxn id="34" idx="1"/>
          </p:cNvCxnSpPr>
          <p:nvPr/>
        </p:nvCxnSpPr>
        <p:spPr>
          <a:xfrm flipH="1">
            <a:off x="2092987" y="3255457"/>
            <a:ext cx="27120" cy="78899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9FE9BC5-CA9A-F842-A1E9-5886026400ED}"/>
              </a:ext>
            </a:extLst>
          </p:cNvPr>
          <p:cNvCxnSpPr>
            <a:stCxn id="28" idx="4"/>
          </p:cNvCxnSpPr>
          <p:nvPr/>
        </p:nvCxnSpPr>
        <p:spPr>
          <a:xfrm>
            <a:off x="3355074" y="2008756"/>
            <a:ext cx="0" cy="44813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7CB4F9-1988-4846-9811-6D13FD345924}"/>
              </a:ext>
            </a:extLst>
          </p:cNvPr>
          <p:cNvCxnSpPr/>
          <p:nvPr/>
        </p:nvCxnSpPr>
        <p:spPr>
          <a:xfrm>
            <a:off x="2859774" y="2594100"/>
            <a:ext cx="901" cy="15490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A593F73-6AE0-8E43-9126-CCB8E4B9076A}"/>
              </a:ext>
            </a:extLst>
          </p:cNvPr>
          <p:cNvCxnSpPr/>
          <p:nvPr/>
        </p:nvCxnSpPr>
        <p:spPr>
          <a:xfrm flipH="1">
            <a:off x="1317033" y="3472720"/>
            <a:ext cx="416"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9721B73C-EEDC-584C-9E56-6D60DAE8C6CF}"/>
              </a:ext>
            </a:extLst>
          </p:cNvPr>
          <p:cNvSpPr/>
          <p:nvPr/>
        </p:nvSpPr>
        <p:spPr>
          <a:xfrm>
            <a:off x="1151076" y="363799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46" name="Straight Connector 45">
            <a:extLst>
              <a:ext uri="{FF2B5EF4-FFF2-40B4-BE49-F238E27FC236}">
                <a16:creationId xmlns:a16="http://schemas.microsoft.com/office/drawing/2014/main" id="{C82F7F77-6BB5-394D-BDFC-41DB8059FF89}"/>
              </a:ext>
            </a:extLst>
          </p:cNvPr>
          <p:cNvCxnSpPr/>
          <p:nvPr/>
        </p:nvCxnSpPr>
        <p:spPr>
          <a:xfrm flipH="1">
            <a:off x="4542943" y="1847868"/>
            <a:ext cx="416"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F2CB05F-E6A5-E746-9108-C37B0A08E024}"/>
              </a:ext>
            </a:extLst>
          </p:cNvPr>
          <p:cNvCxnSpPr>
            <a:endCxn id="32" idx="4"/>
          </p:cNvCxnSpPr>
          <p:nvPr/>
        </p:nvCxnSpPr>
        <p:spPr>
          <a:xfrm>
            <a:off x="5017673" y="1412179"/>
            <a:ext cx="0" cy="21166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95602DC-F72D-2048-BE3B-52A19296EE63}"/>
              </a:ext>
            </a:extLst>
          </p:cNvPr>
          <p:cNvSpPr txBox="1"/>
          <p:nvPr/>
        </p:nvSpPr>
        <p:spPr>
          <a:xfrm>
            <a:off x="1169712" y="5234532"/>
            <a:ext cx="340937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a:solidFill>
                  <a:srgbClr val="002060"/>
                </a:solidFill>
              </a:rPr>
              <a:t>SUM OF SQUARES (LARGE)</a:t>
            </a:r>
          </a:p>
        </p:txBody>
      </p:sp>
      <p:sp>
        <p:nvSpPr>
          <p:cNvPr id="49" name="TextBox 48">
            <a:extLst>
              <a:ext uri="{FF2B5EF4-FFF2-40B4-BE49-F238E27FC236}">
                <a16:creationId xmlns:a16="http://schemas.microsoft.com/office/drawing/2014/main" id="{66DA8ADC-AF71-3E44-88FC-9354E22DA6FF}"/>
              </a:ext>
            </a:extLst>
          </p:cNvPr>
          <p:cNvSpPr txBox="1"/>
          <p:nvPr/>
        </p:nvSpPr>
        <p:spPr>
          <a:xfrm>
            <a:off x="6100338" y="5263401"/>
            <a:ext cx="313432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a:solidFill>
                  <a:srgbClr val="002060"/>
                </a:solidFill>
              </a:rPr>
              <a:t>SUM OF SQUARES (SMALL ~0)</a:t>
            </a:r>
          </a:p>
        </p:txBody>
      </p:sp>
      <p:pic>
        <p:nvPicPr>
          <p:cNvPr id="50" name="Picture 49">
            <a:extLst>
              <a:ext uri="{FF2B5EF4-FFF2-40B4-BE49-F238E27FC236}">
                <a16:creationId xmlns:a16="http://schemas.microsoft.com/office/drawing/2014/main" id="{E60BDC94-946C-7E49-8430-51ABFAAF1937}"/>
              </a:ext>
            </a:extLst>
          </p:cNvPr>
          <p:cNvPicPr>
            <a:picLocks noChangeAspect="1"/>
          </p:cNvPicPr>
          <p:nvPr/>
        </p:nvPicPr>
        <p:blipFill>
          <a:blip r:embed="rId2">
            <a:clrChange>
              <a:clrFrom>
                <a:srgbClr val="262626"/>
              </a:clrFrom>
              <a:clrTo>
                <a:srgbClr val="262626">
                  <a:alpha val="0"/>
                </a:srgbClr>
              </a:clrTo>
            </a:clrChange>
          </a:blip>
          <a:stretch>
            <a:fillRect/>
          </a:stretch>
        </p:blipFill>
        <p:spPr>
          <a:xfrm>
            <a:off x="9242351" y="4887329"/>
            <a:ext cx="803737" cy="756649"/>
          </a:xfrm>
          <a:prstGeom prst="rect">
            <a:avLst/>
          </a:prstGeom>
        </p:spPr>
      </p:pic>
      <p:pic>
        <p:nvPicPr>
          <p:cNvPr id="51" name="Picture 50">
            <a:extLst>
              <a:ext uri="{FF2B5EF4-FFF2-40B4-BE49-F238E27FC236}">
                <a16:creationId xmlns:a16="http://schemas.microsoft.com/office/drawing/2014/main" id="{CCA46E8F-D38E-0441-A154-A83A6D67990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545850" y="4852614"/>
            <a:ext cx="784893" cy="817102"/>
          </a:xfrm>
          <a:prstGeom prst="rect">
            <a:avLst/>
          </a:prstGeom>
        </p:spPr>
      </p:pic>
      <p:sp>
        <p:nvSpPr>
          <p:cNvPr id="52" name="TextBox 51">
            <a:extLst>
              <a:ext uri="{FF2B5EF4-FFF2-40B4-BE49-F238E27FC236}">
                <a16:creationId xmlns:a16="http://schemas.microsoft.com/office/drawing/2014/main" id="{0EAC5E1F-3892-484D-A400-091448EA871D}"/>
              </a:ext>
            </a:extLst>
          </p:cNvPr>
          <p:cNvSpPr txBox="1"/>
          <p:nvPr/>
        </p:nvSpPr>
        <p:spPr>
          <a:xfrm>
            <a:off x="1507347" y="5688188"/>
            <a:ext cx="8913567" cy="646331"/>
          </a:xfrm>
          <a:prstGeom prst="rect">
            <a:avLst/>
          </a:prstGeom>
          <a:noFill/>
        </p:spPr>
        <p:txBody>
          <a:bodyPr wrap="square" rtlCol="0">
            <a:spAutoFit/>
          </a:bodyPr>
          <a:lstStyle/>
          <a:p>
            <a:r>
              <a:rPr lang="en-CA" sz="3600" b="1" dirty="0">
                <a:solidFill>
                  <a:srgbClr val="002060"/>
                </a:solidFill>
                <a:latin typeface="Montserrat"/>
              </a:rPr>
              <a:t>THIS IS NOT THE WHOLE STORY!!</a:t>
            </a:r>
          </a:p>
        </p:txBody>
      </p:sp>
    </p:spTree>
    <p:extLst>
      <p:ext uri="{BB962C8B-B14F-4D97-AF65-F5344CB8AC3E}">
        <p14:creationId xmlns:p14="http://schemas.microsoft.com/office/powerpoint/2010/main" val="15226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fltVal val="0"/>
                                          </p:val>
                                        </p:tav>
                                        <p:tav tm="100000">
                                          <p:val>
                                            <p:strVal val="#ppt_w"/>
                                          </p:val>
                                        </p:tav>
                                      </p:tavLst>
                                    </p:anim>
                                    <p:anim calcmode="lin" valueType="num">
                                      <p:cBhvr>
                                        <p:cTn id="8" dur="1000" fill="hold"/>
                                        <p:tgtEl>
                                          <p:spTgt spid="52"/>
                                        </p:tgtEl>
                                        <p:attrNameLst>
                                          <p:attrName>ppt_h</p:attrName>
                                        </p:attrNameLst>
                                      </p:cBhvr>
                                      <p:tavLst>
                                        <p:tav tm="0">
                                          <p:val>
                                            <p:fltVal val="0"/>
                                          </p:val>
                                        </p:tav>
                                        <p:tav tm="100000">
                                          <p:val>
                                            <p:strVal val="#ppt_h"/>
                                          </p:val>
                                        </p:tav>
                                      </p:tavLst>
                                    </p:anim>
                                    <p:anim calcmode="lin" valueType="num">
                                      <p:cBhvr>
                                        <p:cTn id="9" dur="1000" fill="hold"/>
                                        <p:tgtEl>
                                          <p:spTgt spid="52"/>
                                        </p:tgtEl>
                                        <p:attrNameLst>
                                          <p:attrName>style.rotation</p:attrName>
                                        </p:attrNameLst>
                                      </p:cBhvr>
                                      <p:tavLst>
                                        <p:tav tm="0">
                                          <p:val>
                                            <p:fltVal val="90"/>
                                          </p:val>
                                        </p:tav>
                                        <p:tav tm="100000">
                                          <p:val>
                                            <p:fltVal val="0"/>
                                          </p:val>
                                        </p:tav>
                                      </p:tavLst>
                                    </p:anim>
                                    <p:animEffect transition="in" filter="fade">
                                      <p:cBhvr>
                                        <p:cTn id="10"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E58C1744-F9B4-8349-9A40-F49E53D80E5D}"/>
              </a:ext>
            </a:extLst>
          </p:cNvPr>
          <p:cNvSpPr/>
          <p:nvPr/>
        </p:nvSpPr>
        <p:spPr>
          <a:xfrm>
            <a:off x="417915" y="88279"/>
            <a:ext cx="7560597" cy="1077218"/>
          </a:xfrm>
          <a:prstGeom prst="rect">
            <a:avLst/>
          </a:prstGeom>
        </p:spPr>
        <p:txBody>
          <a:bodyPr wrap="square">
            <a:spAutoFit/>
          </a:bodyPr>
          <a:lstStyle/>
          <a:p>
            <a:r>
              <a:rPr lang="en-CA" sz="2800" b="1" dirty="0">
                <a:solidFill>
                  <a:srgbClr val="FF9900"/>
                </a:solidFill>
                <a:latin typeface="Montserrat" charset="0"/>
              </a:rPr>
              <a:t>BIAS AND VARIANCE: MODEL #1 Vs. MODEL #2 DURING TESTING </a:t>
            </a:r>
          </a:p>
        </p:txBody>
      </p:sp>
      <p:cxnSp>
        <p:nvCxnSpPr>
          <p:cNvPr id="5" name="Straight Arrow Connector 4">
            <a:extLst>
              <a:ext uri="{FF2B5EF4-FFF2-40B4-BE49-F238E27FC236}">
                <a16:creationId xmlns:a16="http://schemas.microsoft.com/office/drawing/2014/main" id="{B66E8DFE-AF77-B74F-8D81-090119D4B830}"/>
              </a:ext>
            </a:extLst>
          </p:cNvPr>
          <p:cNvCxnSpPr/>
          <p:nvPr/>
        </p:nvCxnSpPr>
        <p:spPr>
          <a:xfrm flipV="1">
            <a:off x="6403377" y="4869393"/>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944A30-A529-B147-911D-794F15D2F17A}"/>
              </a:ext>
            </a:extLst>
          </p:cNvPr>
          <p:cNvCxnSpPr/>
          <p:nvPr/>
        </p:nvCxnSpPr>
        <p:spPr>
          <a:xfrm flipH="1" flipV="1">
            <a:off x="6404474" y="1217375"/>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E1D150-76B9-6549-9F46-760B00BB1283}"/>
              </a:ext>
            </a:extLst>
          </p:cNvPr>
          <p:cNvSpPr txBox="1"/>
          <p:nvPr/>
        </p:nvSpPr>
        <p:spPr>
          <a:xfrm>
            <a:off x="6390595" y="4923762"/>
            <a:ext cx="1764394" cy="400110"/>
          </a:xfrm>
          <a:prstGeom prst="rect">
            <a:avLst/>
          </a:prstGeom>
          <a:noFill/>
        </p:spPr>
        <p:txBody>
          <a:bodyPr wrap="none" rtlCol="0">
            <a:spAutoFit/>
          </a:bodyPr>
          <a:lstStyle/>
          <a:p>
            <a:r>
              <a:rPr lang="en-CA" sz="2000" b="1" dirty="0">
                <a:solidFill>
                  <a:srgbClr val="002060"/>
                </a:solidFill>
              </a:rPr>
              <a:t>TEMPERATURE</a:t>
            </a:r>
          </a:p>
        </p:txBody>
      </p:sp>
      <p:sp>
        <p:nvSpPr>
          <p:cNvPr id="8" name="TextBox 7">
            <a:extLst>
              <a:ext uri="{FF2B5EF4-FFF2-40B4-BE49-F238E27FC236}">
                <a16:creationId xmlns:a16="http://schemas.microsoft.com/office/drawing/2014/main" id="{3CD581EB-0BE7-7A4A-BD19-972254CAE30E}"/>
              </a:ext>
            </a:extLst>
          </p:cNvPr>
          <p:cNvSpPr txBox="1"/>
          <p:nvPr/>
        </p:nvSpPr>
        <p:spPr>
          <a:xfrm rot="16200000">
            <a:off x="5292340" y="2839807"/>
            <a:ext cx="1770678" cy="400110"/>
          </a:xfrm>
          <a:prstGeom prst="rect">
            <a:avLst/>
          </a:prstGeom>
          <a:noFill/>
        </p:spPr>
        <p:txBody>
          <a:bodyPr wrap="none" rtlCol="0">
            <a:spAutoFit/>
          </a:bodyPr>
          <a:lstStyle/>
          <a:p>
            <a:r>
              <a:rPr lang="en-CA" sz="2000" b="1" dirty="0">
                <a:solidFill>
                  <a:srgbClr val="002060"/>
                </a:solidFill>
              </a:rPr>
              <a:t>WEEKLY SALES</a:t>
            </a:r>
          </a:p>
        </p:txBody>
      </p:sp>
      <p:sp>
        <p:nvSpPr>
          <p:cNvPr id="9" name="Freeform 8">
            <a:extLst>
              <a:ext uri="{FF2B5EF4-FFF2-40B4-BE49-F238E27FC236}">
                <a16:creationId xmlns:a16="http://schemas.microsoft.com/office/drawing/2014/main" id="{08CF7D6C-2EE8-934A-987C-DA54745ADA10}"/>
              </a:ext>
            </a:extLst>
          </p:cNvPr>
          <p:cNvSpPr/>
          <p:nvPr/>
        </p:nvSpPr>
        <p:spPr>
          <a:xfrm>
            <a:off x="7369305" y="1640708"/>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1" name="Curved Connector 10">
            <a:extLst>
              <a:ext uri="{FF2B5EF4-FFF2-40B4-BE49-F238E27FC236}">
                <a16:creationId xmlns:a16="http://schemas.microsoft.com/office/drawing/2014/main" id="{6B3F5B53-98D1-DA48-97C1-38C13428C2BE}"/>
              </a:ext>
            </a:extLst>
          </p:cNvPr>
          <p:cNvCxnSpPr/>
          <p:nvPr/>
        </p:nvCxnSpPr>
        <p:spPr>
          <a:xfrm rot="10800000">
            <a:off x="9131608" y="1457741"/>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67FEEB-F455-7247-A439-06B43DFDDE8E}"/>
              </a:ext>
            </a:extLst>
          </p:cNvPr>
          <p:cNvSpPr txBox="1"/>
          <p:nvPr/>
        </p:nvSpPr>
        <p:spPr>
          <a:xfrm>
            <a:off x="7850325" y="974509"/>
            <a:ext cx="1617520" cy="923330"/>
          </a:xfrm>
          <a:prstGeom prst="rect">
            <a:avLst/>
          </a:prstGeom>
          <a:noFill/>
        </p:spPr>
        <p:txBody>
          <a:bodyPr wrap="square" rtlCol="0">
            <a:spAutoFit/>
          </a:bodyPr>
          <a:lstStyle/>
          <a:p>
            <a:pPr algn="ctr"/>
            <a:r>
              <a:rPr lang="en-CA" b="1" dirty="0">
                <a:solidFill>
                  <a:srgbClr val="002060"/>
                </a:solidFill>
              </a:rPr>
              <a:t>PERFECT (TRUE) MODEL!</a:t>
            </a:r>
          </a:p>
        </p:txBody>
      </p:sp>
      <p:cxnSp>
        <p:nvCxnSpPr>
          <p:cNvPr id="13" name="Curved Connector 12">
            <a:extLst>
              <a:ext uri="{FF2B5EF4-FFF2-40B4-BE49-F238E27FC236}">
                <a16:creationId xmlns:a16="http://schemas.microsoft.com/office/drawing/2014/main" id="{4DD935A2-7B3A-BF4E-9DEB-F462CB0DA7BD}"/>
              </a:ext>
            </a:extLst>
          </p:cNvPr>
          <p:cNvCxnSpPr/>
          <p:nvPr/>
        </p:nvCxnSpPr>
        <p:spPr>
          <a:xfrm>
            <a:off x="7850325" y="3699909"/>
            <a:ext cx="1403107" cy="686450"/>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CDC2DB9-7E94-D24B-B428-6E55600680BF}"/>
              </a:ext>
            </a:extLst>
          </p:cNvPr>
          <p:cNvSpPr txBox="1"/>
          <p:nvPr/>
        </p:nvSpPr>
        <p:spPr>
          <a:xfrm>
            <a:off x="9253432" y="3886104"/>
            <a:ext cx="2246348" cy="646331"/>
          </a:xfrm>
          <a:prstGeom prst="rect">
            <a:avLst/>
          </a:prstGeom>
          <a:noFill/>
        </p:spPr>
        <p:txBody>
          <a:bodyPr wrap="square" rtlCol="0">
            <a:spAutoFit/>
          </a:bodyPr>
          <a:lstStyle/>
          <a:p>
            <a:pPr algn="ctr"/>
            <a:r>
              <a:rPr lang="en-CA" b="1" dirty="0">
                <a:solidFill>
                  <a:srgbClr val="002060"/>
                </a:solidFill>
              </a:rPr>
              <a:t>HIGH ORDER POLYNOMIAL MODEL</a:t>
            </a:r>
          </a:p>
        </p:txBody>
      </p:sp>
      <p:sp>
        <p:nvSpPr>
          <p:cNvPr id="15" name="Freeform 14">
            <a:extLst>
              <a:ext uri="{FF2B5EF4-FFF2-40B4-BE49-F238E27FC236}">
                <a16:creationId xmlns:a16="http://schemas.microsoft.com/office/drawing/2014/main" id="{A198CDAB-8628-8540-B067-B3FE76861058}"/>
              </a:ext>
            </a:extLst>
          </p:cNvPr>
          <p:cNvSpPr/>
          <p:nvPr/>
        </p:nvSpPr>
        <p:spPr>
          <a:xfrm>
            <a:off x="6938391" y="1515572"/>
            <a:ext cx="4990583" cy="2897404"/>
          </a:xfrm>
          <a:custGeom>
            <a:avLst/>
            <a:gdLst>
              <a:gd name="connsiteX0" fmla="*/ 9008 w 4990583"/>
              <a:gd name="connsiteY0" fmla="*/ 2897404 h 2897404"/>
              <a:gd name="connsiteX1" fmla="*/ 132833 w 4990583"/>
              <a:gd name="connsiteY1" fmla="*/ 2325904 h 2897404"/>
              <a:gd name="connsiteX2" fmla="*/ 932933 w 4990583"/>
              <a:gd name="connsiteY2" fmla="*/ 2754529 h 2897404"/>
              <a:gd name="connsiteX3" fmla="*/ 809108 w 4990583"/>
              <a:gd name="connsiteY3" fmla="*/ 1287679 h 2897404"/>
              <a:gd name="connsiteX4" fmla="*/ 1752083 w 4990583"/>
              <a:gd name="connsiteY4" fmla="*/ 1306729 h 2897404"/>
              <a:gd name="connsiteX5" fmla="*/ 2199758 w 4990583"/>
              <a:gd name="connsiteY5" fmla="*/ 392329 h 2897404"/>
              <a:gd name="connsiteX6" fmla="*/ 3390383 w 4990583"/>
              <a:gd name="connsiteY6" fmla="*/ 649504 h 2897404"/>
              <a:gd name="connsiteX7" fmla="*/ 3895208 w 4990583"/>
              <a:gd name="connsiteY7" fmla="*/ 1804 h 2897404"/>
              <a:gd name="connsiteX8" fmla="*/ 4990583 w 4990583"/>
              <a:gd name="connsiteY8" fmla="*/ 478054 h 289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0583" h="2897404">
                <a:moveTo>
                  <a:pt x="9008" y="2897404"/>
                </a:moveTo>
                <a:cubicBezTo>
                  <a:pt x="-6073" y="2623560"/>
                  <a:pt x="-21154" y="2349716"/>
                  <a:pt x="132833" y="2325904"/>
                </a:cubicBezTo>
                <a:cubicBezTo>
                  <a:pt x="286820" y="2302092"/>
                  <a:pt x="820221" y="2927567"/>
                  <a:pt x="932933" y="2754529"/>
                </a:cubicBezTo>
                <a:cubicBezTo>
                  <a:pt x="1045646" y="2581491"/>
                  <a:pt x="672583" y="1528979"/>
                  <a:pt x="809108" y="1287679"/>
                </a:cubicBezTo>
                <a:cubicBezTo>
                  <a:pt x="945633" y="1046379"/>
                  <a:pt x="1520308" y="1455954"/>
                  <a:pt x="1752083" y="1306729"/>
                </a:cubicBezTo>
                <a:cubicBezTo>
                  <a:pt x="1983858" y="1157504"/>
                  <a:pt x="1926708" y="501866"/>
                  <a:pt x="2199758" y="392329"/>
                </a:cubicBezTo>
                <a:cubicBezTo>
                  <a:pt x="2472808" y="282792"/>
                  <a:pt x="3107808" y="714591"/>
                  <a:pt x="3390383" y="649504"/>
                </a:cubicBezTo>
                <a:cubicBezTo>
                  <a:pt x="3672958" y="584416"/>
                  <a:pt x="3628508" y="30379"/>
                  <a:pt x="3895208" y="1804"/>
                </a:cubicBezTo>
                <a:cubicBezTo>
                  <a:pt x="4161908" y="-26771"/>
                  <a:pt x="4882633" y="290729"/>
                  <a:pt x="4990583" y="478054"/>
                </a:cubicBezTo>
              </a:path>
            </a:pathLst>
          </a:cu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6" name="Straight Arrow Connector 15">
            <a:extLst>
              <a:ext uri="{FF2B5EF4-FFF2-40B4-BE49-F238E27FC236}">
                <a16:creationId xmlns:a16="http://schemas.microsoft.com/office/drawing/2014/main" id="{7439B3A7-D7A4-D948-85D8-F63A0D28AE95}"/>
              </a:ext>
            </a:extLst>
          </p:cNvPr>
          <p:cNvCxnSpPr/>
          <p:nvPr/>
        </p:nvCxnSpPr>
        <p:spPr>
          <a:xfrm flipV="1">
            <a:off x="951148" y="4864197"/>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1DED96-142E-0D4D-9FA4-4B3471036F51}"/>
              </a:ext>
            </a:extLst>
          </p:cNvPr>
          <p:cNvCxnSpPr/>
          <p:nvPr/>
        </p:nvCxnSpPr>
        <p:spPr>
          <a:xfrm flipH="1" flipV="1">
            <a:off x="952245" y="1212179"/>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5B5D1DD-EA0A-4C40-8167-6A0D608229D3}"/>
              </a:ext>
            </a:extLst>
          </p:cNvPr>
          <p:cNvSpPr/>
          <p:nvPr/>
        </p:nvSpPr>
        <p:spPr>
          <a:xfrm>
            <a:off x="1789425" y="280571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9" name="Oval 18">
            <a:extLst>
              <a:ext uri="{FF2B5EF4-FFF2-40B4-BE49-F238E27FC236}">
                <a16:creationId xmlns:a16="http://schemas.microsoft.com/office/drawing/2014/main" id="{95107E48-73ED-7E46-9A3D-E7D1EEA9F02A}"/>
              </a:ext>
            </a:extLst>
          </p:cNvPr>
          <p:cNvSpPr/>
          <p:nvPr/>
        </p:nvSpPr>
        <p:spPr>
          <a:xfrm>
            <a:off x="3085922" y="354343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0" name="Oval 19">
            <a:extLst>
              <a:ext uri="{FF2B5EF4-FFF2-40B4-BE49-F238E27FC236}">
                <a16:creationId xmlns:a16="http://schemas.microsoft.com/office/drawing/2014/main" id="{4A4ABDA8-C089-6542-BFE2-028A192CE56E}"/>
              </a:ext>
            </a:extLst>
          </p:cNvPr>
          <p:cNvSpPr/>
          <p:nvPr/>
        </p:nvSpPr>
        <p:spPr>
          <a:xfrm>
            <a:off x="3279390" y="194702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1" name="TextBox 20">
            <a:extLst>
              <a:ext uri="{FF2B5EF4-FFF2-40B4-BE49-F238E27FC236}">
                <a16:creationId xmlns:a16="http://schemas.microsoft.com/office/drawing/2014/main" id="{F006041B-5332-BD45-B32F-DBE266FFF515}"/>
              </a:ext>
            </a:extLst>
          </p:cNvPr>
          <p:cNvSpPr txBox="1"/>
          <p:nvPr/>
        </p:nvSpPr>
        <p:spPr>
          <a:xfrm>
            <a:off x="1910357" y="4951290"/>
            <a:ext cx="1764394" cy="400110"/>
          </a:xfrm>
          <a:prstGeom prst="rect">
            <a:avLst/>
          </a:prstGeom>
          <a:noFill/>
        </p:spPr>
        <p:txBody>
          <a:bodyPr wrap="none" rtlCol="0">
            <a:spAutoFit/>
          </a:bodyPr>
          <a:lstStyle/>
          <a:p>
            <a:r>
              <a:rPr lang="en-CA" sz="2000" b="1" dirty="0">
                <a:solidFill>
                  <a:srgbClr val="002060"/>
                </a:solidFill>
              </a:rPr>
              <a:t>TEMPERATURE</a:t>
            </a:r>
          </a:p>
        </p:txBody>
      </p:sp>
      <p:sp>
        <p:nvSpPr>
          <p:cNvPr id="22" name="TextBox 21">
            <a:extLst>
              <a:ext uri="{FF2B5EF4-FFF2-40B4-BE49-F238E27FC236}">
                <a16:creationId xmlns:a16="http://schemas.microsoft.com/office/drawing/2014/main" id="{67198D11-675C-2F44-BBF0-3EE270738DA1}"/>
              </a:ext>
            </a:extLst>
          </p:cNvPr>
          <p:cNvSpPr txBox="1"/>
          <p:nvPr/>
        </p:nvSpPr>
        <p:spPr>
          <a:xfrm rot="16200000">
            <a:off x="-181712" y="2773102"/>
            <a:ext cx="1770678" cy="400110"/>
          </a:xfrm>
          <a:prstGeom prst="rect">
            <a:avLst/>
          </a:prstGeom>
          <a:noFill/>
        </p:spPr>
        <p:txBody>
          <a:bodyPr wrap="none" rtlCol="0">
            <a:spAutoFit/>
          </a:bodyPr>
          <a:lstStyle/>
          <a:p>
            <a:r>
              <a:rPr lang="en-CA" sz="2000" b="1" dirty="0">
                <a:solidFill>
                  <a:srgbClr val="002060"/>
                </a:solidFill>
              </a:rPr>
              <a:t>WEEKLY SALES</a:t>
            </a:r>
          </a:p>
        </p:txBody>
      </p:sp>
      <p:sp>
        <p:nvSpPr>
          <p:cNvPr id="23" name="Oval 22">
            <a:extLst>
              <a:ext uri="{FF2B5EF4-FFF2-40B4-BE49-F238E27FC236}">
                <a16:creationId xmlns:a16="http://schemas.microsoft.com/office/drawing/2014/main" id="{EB60E634-251B-764F-96DF-ABD8DD63F516}"/>
              </a:ext>
            </a:extLst>
          </p:cNvPr>
          <p:cNvSpPr/>
          <p:nvPr/>
        </p:nvSpPr>
        <p:spPr>
          <a:xfrm>
            <a:off x="4917843" y="122610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4" name="Oval 23">
            <a:extLst>
              <a:ext uri="{FF2B5EF4-FFF2-40B4-BE49-F238E27FC236}">
                <a16:creationId xmlns:a16="http://schemas.microsoft.com/office/drawing/2014/main" id="{4DCE5719-86BB-614B-861B-33204A508570}"/>
              </a:ext>
            </a:extLst>
          </p:cNvPr>
          <p:cNvSpPr/>
          <p:nvPr/>
        </p:nvSpPr>
        <p:spPr>
          <a:xfrm>
            <a:off x="4734130" y="217508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5" name="Freeform 24">
            <a:extLst>
              <a:ext uri="{FF2B5EF4-FFF2-40B4-BE49-F238E27FC236}">
                <a16:creationId xmlns:a16="http://schemas.microsoft.com/office/drawing/2014/main" id="{9C6EBCBA-480C-4945-AE68-86EB1800CB2E}"/>
              </a:ext>
            </a:extLst>
          </p:cNvPr>
          <p:cNvSpPr/>
          <p:nvPr/>
        </p:nvSpPr>
        <p:spPr>
          <a:xfrm>
            <a:off x="1917076" y="1635512"/>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6" name="Straight Connector 25">
            <a:extLst>
              <a:ext uri="{FF2B5EF4-FFF2-40B4-BE49-F238E27FC236}">
                <a16:creationId xmlns:a16="http://schemas.microsoft.com/office/drawing/2014/main" id="{396FFEBC-24F9-354E-AD28-A91C857A8B04}"/>
              </a:ext>
            </a:extLst>
          </p:cNvPr>
          <p:cNvCxnSpPr/>
          <p:nvPr/>
        </p:nvCxnSpPr>
        <p:spPr>
          <a:xfrm flipV="1">
            <a:off x="384674" y="1496580"/>
            <a:ext cx="5362090" cy="2683055"/>
          </a:xfrm>
          <a:prstGeom prst="line">
            <a:avLst/>
          </a:prstGeom>
          <a:ln w="762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F18F9E06-8CAE-3E40-91F0-3A90C0B218B8}"/>
              </a:ext>
            </a:extLst>
          </p:cNvPr>
          <p:cNvCxnSpPr/>
          <p:nvPr/>
        </p:nvCxnSpPr>
        <p:spPr>
          <a:xfrm rot="10800000">
            <a:off x="3679379" y="1452545"/>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F4FAB8B-0B74-9D4D-B43F-5E9F020171BE}"/>
              </a:ext>
            </a:extLst>
          </p:cNvPr>
          <p:cNvSpPr txBox="1"/>
          <p:nvPr/>
        </p:nvSpPr>
        <p:spPr>
          <a:xfrm>
            <a:off x="2398096" y="969313"/>
            <a:ext cx="1617520" cy="923330"/>
          </a:xfrm>
          <a:prstGeom prst="rect">
            <a:avLst/>
          </a:prstGeom>
          <a:noFill/>
        </p:spPr>
        <p:txBody>
          <a:bodyPr wrap="square" rtlCol="0">
            <a:spAutoFit/>
          </a:bodyPr>
          <a:lstStyle/>
          <a:p>
            <a:pPr algn="ctr"/>
            <a:r>
              <a:rPr lang="en-CA" b="1" dirty="0">
                <a:solidFill>
                  <a:srgbClr val="002060"/>
                </a:solidFill>
              </a:rPr>
              <a:t>PERFECT (TRUE) MODEL!</a:t>
            </a:r>
          </a:p>
        </p:txBody>
      </p:sp>
      <p:cxnSp>
        <p:nvCxnSpPr>
          <p:cNvPr id="29" name="Curved Connector 28">
            <a:extLst>
              <a:ext uri="{FF2B5EF4-FFF2-40B4-BE49-F238E27FC236}">
                <a16:creationId xmlns:a16="http://schemas.microsoft.com/office/drawing/2014/main" id="{CF28F8F3-D044-9445-9188-A0FE18CEE2FE}"/>
              </a:ext>
            </a:extLst>
          </p:cNvPr>
          <p:cNvCxnSpPr/>
          <p:nvPr/>
        </p:nvCxnSpPr>
        <p:spPr>
          <a:xfrm>
            <a:off x="3600409" y="2576012"/>
            <a:ext cx="1418932" cy="1182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08084F7-062E-FE4D-AFF4-1FA5EE143028}"/>
              </a:ext>
            </a:extLst>
          </p:cNvPr>
          <p:cNvSpPr txBox="1"/>
          <p:nvPr/>
        </p:nvSpPr>
        <p:spPr>
          <a:xfrm>
            <a:off x="3801203" y="3880908"/>
            <a:ext cx="2246348" cy="646331"/>
          </a:xfrm>
          <a:prstGeom prst="rect">
            <a:avLst/>
          </a:prstGeom>
          <a:noFill/>
        </p:spPr>
        <p:txBody>
          <a:bodyPr wrap="square" rtlCol="0">
            <a:spAutoFit/>
          </a:bodyPr>
          <a:lstStyle/>
          <a:p>
            <a:pPr algn="ctr"/>
            <a:r>
              <a:rPr lang="en-CA" b="1" dirty="0">
                <a:solidFill>
                  <a:srgbClr val="002060"/>
                </a:solidFill>
              </a:rPr>
              <a:t>LINEAR REGRESSION MODEL</a:t>
            </a:r>
          </a:p>
        </p:txBody>
      </p:sp>
      <p:cxnSp>
        <p:nvCxnSpPr>
          <p:cNvPr id="31" name="Straight Connector 30">
            <a:extLst>
              <a:ext uri="{FF2B5EF4-FFF2-40B4-BE49-F238E27FC236}">
                <a16:creationId xmlns:a16="http://schemas.microsoft.com/office/drawing/2014/main" id="{3FD6A6DE-DE55-DB46-8364-95AE4FE69859}"/>
              </a:ext>
            </a:extLst>
          </p:cNvPr>
          <p:cNvCxnSpPr>
            <a:stCxn id="18" idx="4"/>
          </p:cNvCxnSpPr>
          <p:nvPr/>
        </p:nvCxnSpPr>
        <p:spPr>
          <a:xfrm flipH="1">
            <a:off x="1931110" y="3105835"/>
            <a:ext cx="415"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CC59577-483F-4649-AB88-7AEB04ABD83F}"/>
              </a:ext>
            </a:extLst>
          </p:cNvPr>
          <p:cNvCxnSpPr>
            <a:endCxn id="19" idx="0"/>
          </p:cNvCxnSpPr>
          <p:nvPr/>
        </p:nvCxnSpPr>
        <p:spPr>
          <a:xfrm flipH="1">
            <a:off x="3228022" y="2757295"/>
            <a:ext cx="949" cy="78613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75E239-B426-354E-90ED-33D5ADECC764}"/>
              </a:ext>
            </a:extLst>
          </p:cNvPr>
          <p:cNvCxnSpPr>
            <a:stCxn id="20" idx="4"/>
          </p:cNvCxnSpPr>
          <p:nvPr/>
        </p:nvCxnSpPr>
        <p:spPr>
          <a:xfrm flipH="1">
            <a:off x="3421489" y="2247143"/>
            <a:ext cx="1" cy="44813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26DE25-5C65-1F4B-AA0D-BA7DEDF28006}"/>
              </a:ext>
            </a:extLst>
          </p:cNvPr>
          <p:cNvCxnSpPr>
            <a:endCxn id="35" idx="0"/>
          </p:cNvCxnSpPr>
          <p:nvPr/>
        </p:nvCxnSpPr>
        <p:spPr>
          <a:xfrm flipH="1">
            <a:off x="1399477" y="3710723"/>
            <a:ext cx="3715" cy="38652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ACA7AFF-BA12-AC49-B977-F9E5C05F8B11}"/>
              </a:ext>
            </a:extLst>
          </p:cNvPr>
          <p:cNvSpPr/>
          <p:nvPr/>
        </p:nvSpPr>
        <p:spPr>
          <a:xfrm>
            <a:off x="1257377" y="409724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36" name="Straight Connector 35">
            <a:extLst>
              <a:ext uri="{FF2B5EF4-FFF2-40B4-BE49-F238E27FC236}">
                <a16:creationId xmlns:a16="http://schemas.microsoft.com/office/drawing/2014/main" id="{500C2118-C28B-1F4F-A49D-B0DF706F920F}"/>
              </a:ext>
            </a:extLst>
          </p:cNvPr>
          <p:cNvCxnSpPr/>
          <p:nvPr/>
        </p:nvCxnSpPr>
        <p:spPr>
          <a:xfrm flipH="1">
            <a:off x="4876230" y="1904582"/>
            <a:ext cx="415"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9BC15C8-A50E-0B4F-901C-B0A28FDCB25E}"/>
              </a:ext>
            </a:extLst>
          </p:cNvPr>
          <p:cNvCxnSpPr>
            <a:stCxn id="23" idx="4"/>
          </p:cNvCxnSpPr>
          <p:nvPr/>
        </p:nvCxnSpPr>
        <p:spPr>
          <a:xfrm flipH="1">
            <a:off x="5050955" y="1526227"/>
            <a:ext cx="8988" cy="38209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BC72298-29E1-2A41-B8BB-955F189FD539}"/>
              </a:ext>
            </a:extLst>
          </p:cNvPr>
          <p:cNvSpPr txBox="1"/>
          <p:nvPr/>
        </p:nvSpPr>
        <p:spPr>
          <a:xfrm>
            <a:off x="1607634" y="5271285"/>
            <a:ext cx="340937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a:solidFill>
                  <a:srgbClr val="002060"/>
                </a:solidFill>
              </a:rPr>
              <a:t>SUM OF SQUARES (SMALL)</a:t>
            </a:r>
          </a:p>
        </p:txBody>
      </p:sp>
      <p:sp>
        <p:nvSpPr>
          <p:cNvPr id="39" name="TextBox 38">
            <a:extLst>
              <a:ext uri="{FF2B5EF4-FFF2-40B4-BE49-F238E27FC236}">
                <a16:creationId xmlns:a16="http://schemas.microsoft.com/office/drawing/2014/main" id="{F5F1635B-7277-AD4A-9589-CEB99A26A393}"/>
              </a:ext>
            </a:extLst>
          </p:cNvPr>
          <p:cNvSpPr txBox="1"/>
          <p:nvPr/>
        </p:nvSpPr>
        <p:spPr>
          <a:xfrm>
            <a:off x="6220421" y="5297018"/>
            <a:ext cx="313432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a:solidFill>
                  <a:srgbClr val="002060"/>
                </a:solidFill>
              </a:rPr>
              <a:t>SUM OF SQUARES (LARGE)</a:t>
            </a:r>
          </a:p>
        </p:txBody>
      </p:sp>
      <p:pic>
        <p:nvPicPr>
          <p:cNvPr id="40" name="Picture 39">
            <a:extLst>
              <a:ext uri="{FF2B5EF4-FFF2-40B4-BE49-F238E27FC236}">
                <a16:creationId xmlns:a16="http://schemas.microsoft.com/office/drawing/2014/main" id="{F64547D9-E4DB-8E4A-8E39-65AFC91783C3}"/>
              </a:ext>
            </a:extLst>
          </p:cNvPr>
          <p:cNvPicPr>
            <a:picLocks noChangeAspect="1"/>
          </p:cNvPicPr>
          <p:nvPr/>
        </p:nvPicPr>
        <p:blipFill>
          <a:blip r:embed="rId2">
            <a:clrChange>
              <a:clrFrom>
                <a:srgbClr val="262626"/>
              </a:clrFrom>
              <a:clrTo>
                <a:srgbClr val="262626">
                  <a:alpha val="0"/>
                </a:srgbClr>
              </a:clrTo>
            </a:clrChange>
          </a:blip>
          <a:stretch>
            <a:fillRect/>
          </a:stretch>
        </p:blipFill>
        <p:spPr>
          <a:xfrm>
            <a:off x="5018329" y="4992837"/>
            <a:ext cx="803737" cy="756649"/>
          </a:xfrm>
          <a:prstGeom prst="rect">
            <a:avLst/>
          </a:prstGeom>
        </p:spPr>
      </p:pic>
      <p:pic>
        <p:nvPicPr>
          <p:cNvPr id="41" name="Picture 40">
            <a:extLst>
              <a:ext uri="{FF2B5EF4-FFF2-40B4-BE49-F238E27FC236}">
                <a16:creationId xmlns:a16="http://schemas.microsoft.com/office/drawing/2014/main" id="{C261E5F6-F6CD-0D47-B1FA-E32EA6507A3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52224" y="5039793"/>
            <a:ext cx="784893" cy="817102"/>
          </a:xfrm>
          <a:prstGeom prst="rect">
            <a:avLst/>
          </a:prstGeom>
        </p:spPr>
      </p:pic>
      <p:sp>
        <p:nvSpPr>
          <p:cNvPr id="42" name="Oval 41">
            <a:extLst>
              <a:ext uri="{FF2B5EF4-FFF2-40B4-BE49-F238E27FC236}">
                <a16:creationId xmlns:a16="http://schemas.microsoft.com/office/drawing/2014/main" id="{65438A08-B3C8-E34F-B3AA-533DE515BFF1}"/>
              </a:ext>
            </a:extLst>
          </p:cNvPr>
          <p:cNvSpPr/>
          <p:nvPr/>
        </p:nvSpPr>
        <p:spPr>
          <a:xfrm>
            <a:off x="8293328" y="216112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43" name="Oval 42">
            <a:extLst>
              <a:ext uri="{FF2B5EF4-FFF2-40B4-BE49-F238E27FC236}">
                <a16:creationId xmlns:a16="http://schemas.microsoft.com/office/drawing/2014/main" id="{4F63D4D8-3858-7947-9867-D50FB7998FB4}"/>
              </a:ext>
            </a:extLst>
          </p:cNvPr>
          <p:cNvSpPr/>
          <p:nvPr/>
        </p:nvSpPr>
        <p:spPr>
          <a:xfrm>
            <a:off x="7207721" y="316211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44" name="Oval 43">
            <a:extLst>
              <a:ext uri="{FF2B5EF4-FFF2-40B4-BE49-F238E27FC236}">
                <a16:creationId xmlns:a16="http://schemas.microsoft.com/office/drawing/2014/main" id="{8E92C7CF-E99A-CB4B-B3CB-4C46CFB4D6B9}"/>
              </a:ext>
            </a:extLst>
          </p:cNvPr>
          <p:cNvSpPr/>
          <p:nvPr/>
        </p:nvSpPr>
        <p:spPr>
          <a:xfrm>
            <a:off x="8195171" y="333722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45" name="Oval 44">
            <a:extLst>
              <a:ext uri="{FF2B5EF4-FFF2-40B4-BE49-F238E27FC236}">
                <a16:creationId xmlns:a16="http://schemas.microsoft.com/office/drawing/2014/main" id="{66B5CE30-E069-FF4C-8F7E-070A5F5CACAA}"/>
              </a:ext>
            </a:extLst>
          </p:cNvPr>
          <p:cNvSpPr/>
          <p:nvPr/>
        </p:nvSpPr>
        <p:spPr>
          <a:xfrm>
            <a:off x="9212649" y="232234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46" name="Oval 45">
            <a:extLst>
              <a:ext uri="{FF2B5EF4-FFF2-40B4-BE49-F238E27FC236}">
                <a16:creationId xmlns:a16="http://schemas.microsoft.com/office/drawing/2014/main" id="{9C5D5C7A-B2D5-5A4F-B89B-7CC8C8173F4F}"/>
              </a:ext>
            </a:extLst>
          </p:cNvPr>
          <p:cNvSpPr/>
          <p:nvPr/>
        </p:nvSpPr>
        <p:spPr>
          <a:xfrm>
            <a:off x="10055649" y="137182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47" name="Straight Connector 46">
            <a:extLst>
              <a:ext uri="{FF2B5EF4-FFF2-40B4-BE49-F238E27FC236}">
                <a16:creationId xmlns:a16="http://schemas.microsoft.com/office/drawing/2014/main" id="{EE946792-4556-0E4A-A5F3-CF9BFBFC5CBF}"/>
              </a:ext>
            </a:extLst>
          </p:cNvPr>
          <p:cNvCxnSpPr/>
          <p:nvPr/>
        </p:nvCxnSpPr>
        <p:spPr>
          <a:xfrm>
            <a:off x="8329215" y="2857748"/>
            <a:ext cx="16110" cy="52240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BA82332-38BC-6242-B0D6-2D74127A9F7A}"/>
              </a:ext>
            </a:extLst>
          </p:cNvPr>
          <p:cNvCxnSpPr>
            <a:stCxn id="43" idx="4"/>
          </p:cNvCxnSpPr>
          <p:nvPr/>
        </p:nvCxnSpPr>
        <p:spPr>
          <a:xfrm flipH="1">
            <a:off x="7345918" y="3462230"/>
            <a:ext cx="3903" cy="496956"/>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5941301-4CB2-A141-864D-C6412AA2C9FD}"/>
              </a:ext>
            </a:extLst>
          </p:cNvPr>
          <p:cNvCxnSpPr/>
          <p:nvPr/>
        </p:nvCxnSpPr>
        <p:spPr>
          <a:xfrm>
            <a:off x="8455206" y="2476223"/>
            <a:ext cx="16110" cy="33859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EBB116F-0DE9-704A-A103-E1C3097DD2A8}"/>
              </a:ext>
            </a:extLst>
          </p:cNvPr>
          <p:cNvCxnSpPr>
            <a:endCxn id="45" idx="0"/>
          </p:cNvCxnSpPr>
          <p:nvPr/>
        </p:nvCxnSpPr>
        <p:spPr>
          <a:xfrm>
            <a:off x="9349043" y="1937495"/>
            <a:ext cx="5706" cy="38485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F5A945-92F3-5549-950E-DD7E391DC6AC}"/>
              </a:ext>
            </a:extLst>
          </p:cNvPr>
          <p:cNvCxnSpPr>
            <a:stCxn id="46" idx="4"/>
          </p:cNvCxnSpPr>
          <p:nvPr/>
        </p:nvCxnSpPr>
        <p:spPr>
          <a:xfrm>
            <a:off x="10197749" y="1671938"/>
            <a:ext cx="5705" cy="5148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E7B80D9-0651-134F-83FE-4816B83785B9}"/>
              </a:ext>
            </a:extLst>
          </p:cNvPr>
          <p:cNvSpPr txBox="1"/>
          <p:nvPr/>
        </p:nvSpPr>
        <p:spPr>
          <a:xfrm>
            <a:off x="250077" y="5763415"/>
            <a:ext cx="9221755" cy="369332"/>
          </a:xfrm>
          <a:prstGeom prst="rect">
            <a:avLst/>
          </a:prstGeom>
          <a:noFill/>
        </p:spPr>
        <p:txBody>
          <a:bodyPr wrap="none" rtlCol="0">
            <a:spAutoFit/>
          </a:bodyPr>
          <a:lstStyle/>
          <a:p>
            <a:r>
              <a:rPr lang="en-CA" dirty="0">
                <a:solidFill>
                  <a:srgbClr val="002060"/>
                </a:solidFill>
                <a:latin typeface="Montserrat"/>
              </a:rPr>
              <a:t>The polynomial model performs poorly on the testing dataset and therefore it has large variance</a:t>
            </a:r>
          </a:p>
        </p:txBody>
      </p:sp>
    </p:spTree>
    <p:extLst>
      <p:ext uri="{BB962C8B-B14F-4D97-AF65-F5344CB8AC3E}">
        <p14:creationId xmlns:p14="http://schemas.microsoft.com/office/powerpoint/2010/main" val="2995453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FDA8A67B-C5DF-AD43-B378-AF28BDED70C9}"/>
              </a:ext>
            </a:extLst>
          </p:cNvPr>
          <p:cNvSpPr/>
          <p:nvPr/>
        </p:nvSpPr>
        <p:spPr>
          <a:xfrm>
            <a:off x="411786" y="89752"/>
            <a:ext cx="11856414" cy="584775"/>
          </a:xfrm>
          <a:prstGeom prst="rect">
            <a:avLst/>
          </a:prstGeom>
        </p:spPr>
        <p:txBody>
          <a:bodyPr wrap="square">
            <a:spAutoFit/>
          </a:bodyPr>
          <a:lstStyle/>
          <a:p>
            <a:r>
              <a:rPr lang="en-CA" sz="2800" b="1" dirty="0">
                <a:solidFill>
                  <a:srgbClr val="FF9900"/>
                </a:solidFill>
                <a:latin typeface="Montserrat" charset="0"/>
              </a:rPr>
              <a:t>MODEL COMPLEXITY VS. ERROR</a:t>
            </a:r>
          </a:p>
        </p:txBody>
      </p:sp>
      <p:cxnSp>
        <p:nvCxnSpPr>
          <p:cNvPr id="5" name="Straight Arrow Connector 4">
            <a:extLst>
              <a:ext uri="{FF2B5EF4-FFF2-40B4-BE49-F238E27FC236}">
                <a16:creationId xmlns:a16="http://schemas.microsoft.com/office/drawing/2014/main" id="{EE22178E-810B-7D46-A632-8C51AE599FF0}"/>
              </a:ext>
            </a:extLst>
          </p:cNvPr>
          <p:cNvCxnSpPr/>
          <p:nvPr/>
        </p:nvCxnSpPr>
        <p:spPr>
          <a:xfrm flipV="1">
            <a:off x="2592392" y="5348881"/>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44ECDFD-4CA3-7B40-B676-77F6295420BC}"/>
              </a:ext>
            </a:extLst>
          </p:cNvPr>
          <p:cNvCxnSpPr/>
          <p:nvPr/>
        </p:nvCxnSpPr>
        <p:spPr>
          <a:xfrm flipH="1" flipV="1">
            <a:off x="2593489" y="1696863"/>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9415E86-3F80-B743-AA82-5C6A71CD3872}"/>
              </a:ext>
            </a:extLst>
          </p:cNvPr>
          <p:cNvSpPr txBox="1"/>
          <p:nvPr/>
        </p:nvSpPr>
        <p:spPr>
          <a:xfrm>
            <a:off x="3093919" y="5403818"/>
            <a:ext cx="4187172" cy="646331"/>
          </a:xfrm>
          <a:prstGeom prst="rect">
            <a:avLst/>
          </a:prstGeom>
          <a:noFill/>
        </p:spPr>
        <p:txBody>
          <a:bodyPr wrap="none" rtlCol="0">
            <a:spAutoFit/>
          </a:bodyPr>
          <a:lstStyle/>
          <a:p>
            <a:r>
              <a:rPr lang="en-CA" sz="3600" b="1" dirty="0">
                <a:solidFill>
                  <a:srgbClr val="002060"/>
                </a:solidFill>
              </a:rPr>
              <a:t>MODEL COMPLEXITY</a:t>
            </a:r>
          </a:p>
        </p:txBody>
      </p:sp>
      <p:sp>
        <p:nvSpPr>
          <p:cNvPr id="8" name="TextBox 7">
            <a:extLst>
              <a:ext uri="{FF2B5EF4-FFF2-40B4-BE49-F238E27FC236}">
                <a16:creationId xmlns:a16="http://schemas.microsoft.com/office/drawing/2014/main" id="{482CC654-2902-ED43-8C00-E6046588DC7D}"/>
              </a:ext>
            </a:extLst>
          </p:cNvPr>
          <p:cNvSpPr txBox="1"/>
          <p:nvPr/>
        </p:nvSpPr>
        <p:spPr>
          <a:xfrm rot="16200000">
            <a:off x="1524199" y="3063205"/>
            <a:ext cx="1350819" cy="584775"/>
          </a:xfrm>
          <a:prstGeom prst="rect">
            <a:avLst/>
          </a:prstGeom>
          <a:noFill/>
        </p:spPr>
        <p:txBody>
          <a:bodyPr wrap="none" rtlCol="0">
            <a:spAutoFit/>
          </a:bodyPr>
          <a:lstStyle/>
          <a:p>
            <a:r>
              <a:rPr lang="en-CA" sz="3200" b="1" dirty="0">
                <a:solidFill>
                  <a:srgbClr val="002060"/>
                </a:solidFill>
              </a:rPr>
              <a:t>ERROR</a:t>
            </a:r>
          </a:p>
        </p:txBody>
      </p:sp>
      <p:sp>
        <p:nvSpPr>
          <p:cNvPr id="9" name="Freeform 8">
            <a:extLst>
              <a:ext uri="{FF2B5EF4-FFF2-40B4-BE49-F238E27FC236}">
                <a16:creationId xmlns:a16="http://schemas.microsoft.com/office/drawing/2014/main" id="{1A43816A-7C28-954E-B171-FDE29BE734D8}"/>
              </a:ext>
            </a:extLst>
          </p:cNvPr>
          <p:cNvSpPr/>
          <p:nvPr/>
        </p:nvSpPr>
        <p:spPr>
          <a:xfrm>
            <a:off x="2774721" y="1856048"/>
            <a:ext cx="4374292" cy="3453409"/>
          </a:xfrm>
          <a:custGeom>
            <a:avLst/>
            <a:gdLst>
              <a:gd name="connsiteX0" fmla="*/ 0 w 4374292"/>
              <a:gd name="connsiteY0" fmla="*/ 0 h 3453409"/>
              <a:gd name="connsiteX1" fmla="*/ 436606 w 4374292"/>
              <a:gd name="connsiteY1" fmla="*/ 2166552 h 3453409"/>
              <a:gd name="connsiteX2" fmla="*/ 1515763 w 4374292"/>
              <a:gd name="connsiteY2" fmla="*/ 3171568 h 3453409"/>
              <a:gd name="connsiteX3" fmla="*/ 4374292 w 4374292"/>
              <a:gd name="connsiteY3" fmla="*/ 3361038 h 3453409"/>
            </a:gdLst>
            <a:ahLst/>
            <a:cxnLst>
              <a:cxn ang="0">
                <a:pos x="connsiteX0" y="connsiteY0"/>
              </a:cxn>
              <a:cxn ang="0">
                <a:pos x="connsiteX1" y="connsiteY1"/>
              </a:cxn>
              <a:cxn ang="0">
                <a:pos x="connsiteX2" y="connsiteY2"/>
              </a:cxn>
              <a:cxn ang="0">
                <a:pos x="connsiteX3" y="connsiteY3"/>
              </a:cxn>
            </a:cxnLst>
            <a:rect l="l" t="t" r="r" b="b"/>
            <a:pathLst>
              <a:path w="4374292" h="3453409">
                <a:moveTo>
                  <a:pt x="0" y="0"/>
                </a:moveTo>
                <a:cubicBezTo>
                  <a:pt x="91989" y="818978"/>
                  <a:pt x="183979" y="1637957"/>
                  <a:pt x="436606" y="2166552"/>
                </a:cubicBezTo>
                <a:cubicBezTo>
                  <a:pt x="689233" y="2695147"/>
                  <a:pt x="859482" y="2972487"/>
                  <a:pt x="1515763" y="3171568"/>
                </a:cubicBezTo>
                <a:cubicBezTo>
                  <a:pt x="2172044" y="3370649"/>
                  <a:pt x="4153244" y="3577968"/>
                  <a:pt x="4374292" y="3361038"/>
                </a:cubicBezTo>
              </a:path>
            </a:pathLst>
          </a:custGeom>
          <a:noFill/>
          <a:ln w="762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0" name="Freeform 9">
            <a:extLst>
              <a:ext uri="{FF2B5EF4-FFF2-40B4-BE49-F238E27FC236}">
                <a16:creationId xmlns:a16="http://schemas.microsoft.com/office/drawing/2014/main" id="{A6A4EC51-4297-EA4F-9345-FF16E99FB408}"/>
              </a:ext>
            </a:extLst>
          </p:cNvPr>
          <p:cNvSpPr/>
          <p:nvPr/>
        </p:nvSpPr>
        <p:spPr>
          <a:xfrm flipH="1">
            <a:off x="2567665" y="1856048"/>
            <a:ext cx="4374292" cy="3453409"/>
          </a:xfrm>
          <a:custGeom>
            <a:avLst/>
            <a:gdLst>
              <a:gd name="connsiteX0" fmla="*/ 0 w 4374292"/>
              <a:gd name="connsiteY0" fmla="*/ 0 h 3453409"/>
              <a:gd name="connsiteX1" fmla="*/ 436606 w 4374292"/>
              <a:gd name="connsiteY1" fmla="*/ 2166552 h 3453409"/>
              <a:gd name="connsiteX2" fmla="*/ 1515763 w 4374292"/>
              <a:gd name="connsiteY2" fmla="*/ 3171568 h 3453409"/>
              <a:gd name="connsiteX3" fmla="*/ 4374292 w 4374292"/>
              <a:gd name="connsiteY3" fmla="*/ 3361038 h 3453409"/>
            </a:gdLst>
            <a:ahLst/>
            <a:cxnLst>
              <a:cxn ang="0">
                <a:pos x="connsiteX0" y="connsiteY0"/>
              </a:cxn>
              <a:cxn ang="0">
                <a:pos x="connsiteX1" y="connsiteY1"/>
              </a:cxn>
              <a:cxn ang="0">
                <a:pos x="connsiteX2" y="connsiteY2"/>
              </a:cxn>
              <a:cxn ang="0">
                <a:pos x="connsiteX3" y="connsiteY3"/>
              </a:cxn>
            </a:cxnLst>
            <a:rect l="l" t="t" r="r" b="b"/>
            <a:pathLst>
              <a:path w="4374292" h="3453409">
                <a:moveTo>
                  <a:pt x="0" y="0"/>
                </a:moveTo>
                <a:cubicBezTo>
                  <a:pt x="91989" y="818978"/>
                  <a:pt x="183979" y="1637957"/>
                  <a:pt x="436606" y="2166552"/>
                </a:cubicBezTo>
                <a:cubicBezTo>
                  <a:pt x="689233" y="2695147"/>
                  <a:pt x="859482" y="2972487"/>
                  <a:pt x="1515763" y="3171568"/>
                </a:cubicBezTo>
                <a:cubicBezTo>
                  <a:pt x="2172044" y="3370649"/>
                  <a:pt x="4153244" y="3577968"/>
                  <a:pt x="4374292" y="3361038"/>
                </a:cubicBezTo>
              </a:path>
            </a:pathLst>
          </a:cu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1" name="TextBox 10">
            <a:extLst>
              <a:ext uri="{FF2B5EF4-FFF2-40B4-BE49-F238E27FC236}">
                <a16:creationId xmlns:a16="http://schemas.microsoft.com/office/drawing/2014/main" id="{B225A330-15F1-D143-9F24-17BFA5A314CE}"/>
              </a:ext>
            </a:extLst>
          </p:cNvPr>
          <p:cNvSpPr txBox="1"/>
          <p:nvPr/>
        </p:nvSpPr>
        <p:spPr>
          <a:xfrm>
            <a:off x="6873174" y="2370086"/>
            <a:ext cx="1164614" cy="369332"/>
          </a:xfrm>
          <a:prstGeom prst="rect">
            <a:avLst/>
          </a:prstGeom>
          <a:noFill/>
        </p:spPr>
        <p:txBody>
          <a:bodyPr wrap="none" rtlCol="0">
            <a:spAutoFit/>
          </a:bodyPr>
          <a:lstStyle/>
          <a:p>
            <a:r>
              <a:rPr lang="en-CA" b="1" dirty="0">
                <a:solidFill>
                  <a:srgbClr val="002060"/>
                </a:solidFill>
              </a:rPr>
              <a:t>VARIANCE</a:t>
            </a:r>
          </a:p>
        </p:txBody>
      </p:sp>
      <p:sp>
        <p:nvSpPr>
          <p:cNvPr id="12" name="TextBox 11">
            <a:extLst>
              <a:ext uri="{FF2B5EF4-FFF2-40B4-BE49-F238E27FC236}">
                <a16:creationId xmlns:a16="http://schemas.microsoft.com/office/drawing/2014/main" id="{82542EA0-F8FB-9A45-9B86-B27FB648EE23}"/>
              </a:ext>
            </a:extLst>
          </p:cNvPr>
          <p:cNvSpPr txBox="1"/>
          <p:nvPr/>
        </p:nvSpPr>
        <p:spPr>
          <a:xfrm>
            <a:off x="6501653" y="4892194"/>
            <a:ext cx="623889" cy="369332"/>
          </a:xfrm>
          <a:prstGeom prst="rect">
            <a:avLst/>
          </a:prstGeom>
          <a:noFill/>
        </p:spPr>
        <p:txBody>
          <a:bodyPr wrap="none" rtlCol="0">
            <a:spAutoFit/>
          </a:bodyPr>
          <a:lstStyle/>
          <a:p>
            <a:r>
              <a:rPr lang="en-CA" b="1" dirty="0">
                <a:solidFill>
                  <a:srgbClr val="002060"/>
                </a:solidFill>
              </a:rPr>
              <a:t>BIAS</a:t>
            </a:r>
          </a:p>
        </p:txBody>
      </p:sp>
      <p:sp>
        <p:nvSpPr>
          <p:cNvPr id="13" name="TextBox 12">
            <a:extLst>
              <a:ext uri="{FF2B5EF4-FFF2-40B4-BE49-F238E27FC236}">
                <a16:creationId xmlns:a16="http://schemas.microsoft.com/office/drawing/2014/main" id="{DCC9B414-C1BB-E34A-8F84-A8E94F72AF18}"/>
              </a:ext>
            </a:extLst>
          </p:cNvPr>
          <p:cNvSpPr txBox="1"/>
          <p:nvPr/>
        </p:nvSpPr>
        <p:spPr>
          <a:xfrm>
            <a:off x="2656748" y="5995473"/>
            <a:ext cx="874342" cy="369332"/>
          </a:xfrm>
          <a:prstGeom prst="rect">
            <a:avLst/>
          </a:prstGeom>
          <a:noFill/>
        </p:spPr>
        <p:txBody>
          <a:bodyPr wrap="none" rtlCol="0">
            <a:spAutoFit/>
          </a:bodyPr>
          <a:lstStyle/>
          <a:p>
            <a:r>
              <a:rPr lang="en-CA" b="1" dirty="0">
                <a:solidFill>
                  <a:srgbClr val="002060"/>
                </a:solidFill>
              </a:rPr>
              <a:t>LINEAR</a:t>
            </a:r>
          </a:p>
        </p:txBody>
      </p:sp>
      <p:sp>
        <p:nvSpPr>
          <p:cNvPr id="14" name="TextBox 13">
            <a:extLst>
              <a:ext uri="{FF2B5EF4-FFF2-40B4-BE49-F238E27FC236}">
                <a16:creationId xmlns:a16="http://schemas.microsoft.com/office/drawing/2014/main" id="{D034E879-70C7-F145-B0C5-9902CD792BE8}"/>
              </a:ext>
            </a:extLst>
          </p:cNvPr>
          <p:cNvSpPr txBox="1"/>
          <p:nvPr/>
        </p:nvSpPr>
        <p:spPr>
          <a:xfrm>
            <a:off x="6364468" y="5995473"/>
            <a:ext cx="1522148" cy="369332"/>
          </a:xfrm>
          <a:prstGeom prst="rect">
            <a:avLst/>
          </a:prstGeom>
          <a:noFill/>
        </p:spPr>
        <p:txBody>
          <a:bodyPr wrap="none" rtlCol="0">
            <a:spAutoFit/>
          </a:bodyPr>
          <a:lstStyle/>
          <a:p>
            <a:r>
              <a:rPr lang="en-CA" b="1" dirty="0">
                <a:solidFill>
                  <a:srgbClr val="002060"/>
                </a:solidFill>
              </a:rPr>
              <a:t>POLYNOMIAL</a:t>
            </a:r>
          </a:p>
        </p:txBody>
      </p:sp>
      <p:sp>
        <p:nvSpPr>
          <p:cNvPr id="15" name="Right Arrow 14">
            <a:extLst>
              <a:ext uri="{FF2B5EF4-FFF2-40B4-BE49-F238E27FC236}">
                <a16:creationId xmlns:a16="http://schemas.microsoft.com/office/drawing/2014/main" id="{46F62F7A-ECF6-074C-8B7A-33E81489F337}"/>
              </a:ext>
            </a:extLst>
          </p:cNvPr>
          <p:cNvSpPr/>
          <p:nvPr/>
        </p:nvSpPr>
        <p:spPr>
          <a:xfrm>
            <a:off x="3531090" y="6050149"/>
            <a:ext cx="2833378" cy="254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6" name="Straight Connector 15">
            <a:extLst>
              <a:ext uri="{FF2B5EF4-FFF2-40B4-BE49-F238E27FC236}">
                <a16:creationId xmlns:a16="http://schemas.microsoft.com/office/drawing/2014/main" id="{3EA1450F-B2C1-B442-B03F-9894008F5DF1}"/>
              </a:ext>
            </a:extLst>
          </p:cNvPr>
          <p:cNvCxnSpPr/>
          <p:nvPr/>
        </p:nvCxnSpPr>
        <p:spPr>
          <a:xfrm>
            <a:off x="4803289" y="2311189"/>
            <a:ext cx="0" cy="3037692"/>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Freeform 16">
            <a:extLst>
              <a:ext uri="{FF2B5EF4-FFF2-40B4-BE49-F238E27FC236}">
                <a16:creationId xmlns:a16="http://schemas.microsoft.com/office/drawing/2014/main" id="{3988E707-45DC-244B-A6C1-9C6D5AE530A2}"/>
              </a:ext>
            </a:extLst>
          </p:cNvPr>
          <p:cNvSpPr/>
          <p:nvPr/>
        </p:nvSpPr>
        <p:spPr>
          <a:xfrm>
            <a:off x="2908337" y="1869899"/>
            <a:ext cx="1899139" cy="3272339"/>
          </a:xfrm>
          <a:custGeom>
            <a:avLst/>
            <a:gdLst>
              <a:gd name="connsiteX0" fmla="*/ 0 w 1899139"/>
              <a:gd name="connsiteY0" fmla="*/ 0 h 3272339"/>
              <a:gd name="connsiteX1" fmla="*/ 321548 w 1899139"/>
              <a:gd name="connsiteY1" fmla="*/ 1798655 h 3272339"/>
              <a:gd name="connsiteX2" fmla="*/ 894304 w 1899139"/>
              <a:gd name="connsiteY2" fmla="*/ 2773345 h 3272339"/>
              <a:gd name="connsiteX3" fmla="*/ 1798655 w 1899139"/>
              <a:gd name="connsiteY3" fmla="*/ 3195376 h 3272339"/>
              <a:gd name="connsiteX4" fmla="*/ 1899139 w 1899139"/>
              <a:gd name="connsiteY4" fmla="*/ 3215472 h 327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139" h="3272339">
                <a:moveTo>
                  <a:pt x="0" y="0"/>
                </a:moveTo>
                <a:cubicBezTo>
                  <a:pt x="86248" y="668215"/>
                  <a:pt x="172497" y="1336431"/>
                  <a:pt x="321548" y="1798655"/>
                </a:cubicBezTo>
                <a:cubicBezTo>
                  <a:pt x="470599" y="2260879"/>
                  <a:pt x="648120" y="2540558"/>
                  <a:pt x="894304" y="2773345"/>
                </a:cubicBezTo>
                <a:cubicBezTo>
                  <a:pt x="1140488" y="3006132"/>
                  <a:pt x="1631183" y="3121688"/>
                  <a:pt x="1798655" y="3195376"/>
                </a:cubicBezTo>
                <a:cubicBezTo>
                  <a:pt x="1966128" y="3269064"/>
                  <a:pt x="1637882" y="3314281"/>
                  <a:pt x="1899139" y="3215472"/>
                </a:cubicBezTo>
              </a:path>
            </a:pathLst>
          </a:cu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8" name="Freeform 17">
            <a:extLst>
              <a:ext uri="{FF2B5EF4-FFF2-40B4-BE49-F238E27FC236}">
                <a16:creationId xmlns:a16="http://schemas.microsoft.com/office/drawing/2014/main" id="{FDC408FF-4A70-E040-9AAD-F2A220538A05}"/>
              </a:ext>
            </a:extLst>
          </p:cNvPr>
          <p:cNvSpPr/>
          <p:nvPr/>
        </p:nvSpPr>
        <p:spPr>
          <a:xfrm flipH="1">
            <a:off x="4803289" y="1869899"/>
            <a:ext cx="1899139" cy="3272339"/>
          </a:xfrm>
          <a:custGeom>
            <a:avLst/>
            <a:gdLst>
              <a:gd name="connsiteX0" fmla="*/ 0 w 1899139"/>
              <a:gd name="connsiteY0" fmla="*/ 0 h 3272339"/>
              <a:gd name="connsiteX1" fmla="*/ 321548 w 1899139"/>
              <a:gd name="connsiteY1" fmla="*/ 1798655 h 3272339"/>
              <a:gd name="connsiteX2" fmla="*/ 894304 w 1899139"/>
              <a:gd name="connsiteY2" fmla="*/ 2773345 h 3272339"/>
              <a:gd name="connsiteX3" fmla="*/ 1798655 w 1899139"/>
              <a:gd name="connsiteY3" fmla="*/ 3195376 h 3272339"/>
              <a:gd name="connsiteX4" fmla="*/ 1899139 w 1899139"/>
              <a:gd name="connsiteY4" fmla="*/ 3215472 h 327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139" h="3272339">
                <a:moveTo>
                  <a:pt x="0" y="0"/>
                </a:moveTo>
                <a:cubicBezTo>
                  <a:pt x="86248" y="668215"/>
                  <a:pt x="172497" y="1336431"/>
                  <a:pt x="321548" y="1798655"/>
                </a:cubicBezTo>
                <a:cubicBezTo>
                  <a:pt x="470599" y="2260879"/>
                  <a:pt x="648120" y="2540558"/>
                  <a:pt x="894304" y="2773345"/>
                </a:cubicBezTo>
                <a:cubicBezTo>
                  <a:pt x="1140488" y="3006132"/>
                  <a:pt x="1631183" y="3121688"/>
                  <a:pt x="1798655" y="3195376"/>
                </a:cubicBezTo>
                <a:cubicBezTo>
                  <a:pt x="1966128" y="3269064"/>
                  <a:pt x="1637882" y="3314281"/>
                  <a:pt x="1899139" y="3215472"/>
                </a:cubicBezTo>
              </a:path>
            </a:pathLst>
          </a:cu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9" name="TextBox 18">
            <a:extLst>
              <a:ext uri="{FF2B5EF4-FFF2-40B4-BE49-F238E27FC236}">
                <a16:creationId xmlns:a16="http://schemas.microsoft.com/office/drawing/2014/main" id="{4B2FA0B8-5125-D340-8CA5-07043CBB8BF2}"/>
              </a:ext>
            </a:extLst>
          </p:cNvPr>
          <p:cNvSpPr txBox="1"/>
          <p:nvPr/>
        </p:nvSpPr>
        <p:spPr>
          <a:xfrm>
            <a:off x="5832213" y="1966920"/>
            <a:ext cx="1014188" cy="646331"/>
          </a:xfrm>
          <a:prstGeom prst="rect">
            <a:avLst/>
          </a:prstGeom>
          <a:noFill/>
        </p:spPr>
        <p:txBody>
          <a:bodyPr wrap="square" rtlCol="0">
            <a:spAutoFit/>
          </a:bodyPr>
          <a:lstStyle/>
          <a:p>
            <a:r>
              <a:rPr lang="en-CA" b="1" dirty="0">
                <a:solidFill>
                  <a:srgbClr val="002060"/>
                </a:solidFill>
              </a:rPr>
              <a:t>TOTAL ERROR</a:t>
            </a:r>
          </a:p>
        </p:txBody>
      </p:sp>
      <p:sp>
        <p:nvSpPr>
          <p:cNvPr id="20" name="TextBox 19">
            <a:extLst>
              <a:ext uri="{FF2B5EF4-FFF2-40B4-BE49-F238E27FC236}">
                <a16:creationId xmlns:a16="http://schemas.microsoft.com/office/drawing/2014/main" id="{4F514EA4-8089-0941-87F6-2BDCCF3EDB7D}"/>
              </a:ext>
            </a:extLst>
          </p:cNvPr>
          <p:cNvSpPr txBox="1"/>
          <p:nvPr/>
        </p:nvSpPr>
        <p:spPr>
          <a:xfrm>
            <a:off x="4024925" y="1719089"/>
            <a:ext cx="1556725" cy="646331"/>
          </a:xfrm>
          <a:prstGeom prst="rect">
            <a:avLst/>
          </a:prstGeom>
          <a:noFill/>
        </p:spPr>
        <p:txBody>
          <a:bodyPr wrap="square" rtlCol="0">
            <a:spAutoFit/>
          </a:bodyPr>
          <a:lstStyle/>
          <a:p>
            <a:pPr algn="ctr"/>
            <a:r>
              <a:rPr lang="en-CA" b="1" dirty="0">
                <a:solidFill>
                  <a:srgbClr val="002060"/>
                </a:solidFill>
              </a:rPr>
              <a:t>OPTIMUM MODEL </a:t>
            </a:r>
          </a:p>
        </p:txBody>
      </p:sp>
      <p:sp>
        <p:nvSpPr>
          <p:cNvPr id="21" name="Rectangle 20">
            <a:extLst>
              <a:ext uri="{FF2B5EF4-FFF2-40B4-BE49-F238E27FC236}">
                <a16:creationId xmlns:a16="http://schemas.microsoft.com/office/drawing/2014/main" id="{6EA1414C-5F03-2B40-9957-4C2EC1E9A29D}"/>
              </a:ext>
            </a:extLst>
          </p:cNvPr>
          <p:cNvSpPr/>
          <p:nvPr/>
        </p:nvSpPr>
        <p:spPr>
          <a:xfrm>
            <a:off x="375113" y="639752"/>
            <a:ext cx="11742823" cy="1477328"/>
          </a:xfrm>
          <a:prstGeom prst="rect">
            <a:avLst/>
          </a:prstGeom>
        </p:spPr>
        <p:txBody>
          <a:bodyPr vert="horz" lIns="91440" tIns="45720" rIns="91440" bIns="45720" rtlCol="0">
            <a:normAutofit/>
          </a:bodyPr>
          <a:lstStyle/>
          <a:p>
            <a:pPr marL="342900" indent="-342900">
              <a:lnSpc>
                <a:spcPct val="90000"/>
              </a:lnSpc>
              <a:spcBef>
                <a:spcPts val="1000"/>
              </a:spcBef>
              <a:buFont typeface="Arial" panose="020B0604020202020204" pitchFamily="34" charset="0"/>
              <a:buChar char="•"/>
            </a:pPr>
            <a:r>
              <a:rPr lang="en-CA" sz="2000" kern="1200" dirty="0">
                <a:solidFill>
                  <a:schemeClr val="tx1"/>
                </a:solidFill>
                <a:latin typeface="Montserrat" charset="0"/>
              </a:rPr>
              <a:t>Regularization works by reducing variance at cost of adding some bias to the model. </a:t>
            </a:r>
          </a:p>
          <a:p>
            <a:pPr marL="342900" indent="-342900">
              <a:lnSpc>
                <a:spcPct val="90000"/>
              </a:lnSpc>
              <a:spcBef>
                <a:spcPts val="1000"/>
              </a:spcBef>
              <a:buFont typeface="Arial" panose="020B0604020202020204" pitchFamily="34" charset="0"/>
              <a:buChar char="•"/>
            </a:pPr>
            <a:r>
              <a:rPr lang="en-CA" sz="2000" kern="1200" dirty="0">
                <a:solidFill>
                  <a:schemeClr val="tx1"/>
                </a:solidFill>
                <a:latin typeface="Montserrat" charset="0"/>
              </a:rPr>
              <a:t>A trade-off between variance and bias occurs.</a:t>
            </a:r>
          </a:p>
        </p:txBody>
      </p:sp>
    </p:spTree>
    <p:extLst>
      <p:ext uri="{BB962C8B-B14F-4D97-AF65-F5344CB8AC3E}">
        <p14:creationId xmlns:p14="http://schemas.microsoft.com/office/powerpoint/2010/main" val="54249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A6B4B7FE-11E6-F84A-8600-214C463EA14A}"/>
              </a:ext>
            </a:extLst>
          </p:cNvPr>
          <p:cNvSpPr/>
          <p:nvPr/>
        </p:nvSpPr>
        <p:spPr>
          <a:xfrm>
            <a:off x="419100" y="95706"/>
            <a:ext cx="11856414" cy="584775"/>
          </a:xfrm>
          <a:prstGeom prst="rect">
            <a:avLst/>
          </a:prstGeom>
        </p:spPr>
        <p:txBody>
          <a:bodyPr wrap="square">
            <a:spAutoFit/>
          </a:bodyPr>
          <a:lstStyle/>
          <a:p>
            <a:r>
              <a:rPr lang="en-CA" sz="2800" b="1" dirty="0">
                <a:solidFill>
                  <a:srgbClr val="FF9900"/>
                </a:solidFill>
                <a:latin typeface="Montserrat" charset="0"/>
              </a:rPr>
              <a:t>MODEL COMPLEXITY VS. ERROR</a:t>
            </a:r>
          </a:p>
        </p:txBody>
      </p:sp>
      <p:graphicFrame>
        <p:nvGraphicFramePr>
          <p:cNvPr id="5" name="Content Placeholder 2">
            <a:extLst>
              <a:ext uri="{FF2B5EF4-FFF2-40B4-BE49-F238E27FC236}">
                <a16:creationId xmlns:a16="http://schemas.microsoft.com/office/drawing/2014/main" id="{ABD5ECD8-CEF2-7E4A-932D-72F2C8D3C19B}"/>
              </a:ext>
            </a:extLst>
          </p:cNvPr>
          <p:cNvGraphicFramePr>
            <a:graphicFrameLocks/>
          </p:cNvGraphicFramePr>
          <p:nvPr>
            <p:extLst>
              <p:ext uri="{D42A27DB-BD31-4B8C-83A1-F6EECF244321}">
                <p14:modId xmlns:p14="http://schemas.microsoft.com/office/powerpoint/2010/main" val="3274075391"/>
              </p:ext>
            </p:extLst>
          </p:nvPr>
        </p:nvGraphicFramePr>
        <p:xfrm>
          <a:off x="451568" y="680481"/>
          <a:ext cx="10972800" cy="2936240"/>
        </p:xfrm>
        <a:graphic>
          <a:graphicData uri="http://schemas.openxmlformats.org/drawingml/2006/table">
            <a:tbl>
              <a:tblPr firstRow="1" bandRow="1">
                <a:tableStyleId>{21E4AEA4-8DFA-4A89-87EB-49C32662AFE0}</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CA" dirty="0"/>
                        <a:t>MODEL #1 (LINEAR</a:t>
                      </a:r>
                      <a:r>
                        <a:rPr lang="en-CA" baseline="0" dirty="0"/>
                        <a:t> REGRESSION) (SIMPLE)</a:t>
                      </a:r>
                      <a:endParaRPr lang="en-CA" dirty="0"/>
                    </a:p>
                  </a:txBody>
                  <a:tcPr/>
                </a:tc>
                <a:tc>
                  <a:txBody>
                    <a:bodyPr/>
                    <a:lstStyle/>
                    <a:p>
                      <a:r>
                        <a:rPr lang="en-CA" dirty="0"/>
                        <a:t>MODEL #2 (HIGH</a:t>
                      </a:r>
                      <a:r>
                        <a:rPr lang="en-CA" baseline="0" dirty="0"/>
                        <a:t> ORDER POLYNOMIAL) (COMPLEX)</a:t>
                      </a:r>
                      <a:endParaRPr lang="en-CA" dirty="0"/>
                    </a:p>
                  </a:txBody>
                  <a:tcPr/>
                </a:tc>
                <a:extLst>
                  <a:ext uri="{0D108BD9-81ED-4DB2-BD59-A6C34878D82A}">
                    <a16:rowId xmlns:a16="http://schemas.microsoft.com/office/drawing/2014/main" val="10000"/>
                  </a:ext>
                </a:extLst>
              </a:tr>
              <a:tr h="370840">
                <a:tc>
                  <a:txBody>
                    <a:bodyPr/>
                    <a:lstStyle/>
                    <a:p>
                      <a:r>
                        <a:rPr lang="en-CA" b="0" dirty="0"/>
                        <a:t>Model has </a:t>
                      </a:r>
                      <a:r>
                        <a:rPr lang="en-CA" b="1" dirty="0"/>
                        <a:t>High</a:t>
                      </a:r>
                      <a:r>
                        <a:rPr lang="en-CA" b="1" baseline="0" dirty="0"/>
                        <a:t> bias </a:t>
                      </a:r>
                      <a:r>
                        <a:rPr lang="en-CA" baseline="0" dirty="0"/>
                        <a:t>because it is very rigid (not flexible) and cannot fit the training dataset well</a:t>
                      </a:r>
                      <a:endParaRPr lang="en-CA" dirty="0"/>
                    </a:p>
                  </a:txBody>
                  <a:tcPr/>
                </a:tc>
                <a:tc>
                  <a:txBody>
                    <a:bodyPr/>
                    <a:lstStyle/>
                    <a:p>
                      <a:r>
                        <a:rPr lang="en-CA" dirty="0"/>
                        <a:t>Model has </a:t>
                      </a:r>
                      <a:r>
                        <a:rPr lang="en-CA" b="1" dirty="0"/>
                        <a:t>small</a:t>
                      </a:r>
                      <a:r>
                        <a:rPr lang="en-CA" b="1" baseline="0" dirty="0"/>
                        <a:t> bias </a:t>
                      </a:r>
                      <a:r>
                        <a:rPr lang="en-CA" baseline="0" dirty="0"/>
                        <a:t>because it is flexible and can fit the training dataset very well.</a:t>
                      </a:r>
                      <a:endParaRPr lang="en-CA" dirty="0"/>
                    </a:p>
                  </a:txBody>
                  <a:tcPr/>
                </a:tc>
                <a:extLst>
                  <a:ext uri="{0D108BD9-81ED-4DB2-BD59-A6C34878D82A}">
                    <a16:rowId xmlns:a16="http://schemas.microsoft.com/office/drawing/2014/main" val="10001"/>
                  </a:ext>
                </a:extLst>
              </a:tr>
              <a:tr h="370840">
                <a:tc>
                  <a:txBody>
                    <a:bodyPr/>
                    <a:lstStyle/>
                    <a:p>
                      <a:r>
                        <a:rPr lang="en-CA" dirty="0"/>
                        <a:t>Has </a:t>
                      </a:r>
                      <a:r>
                        <a:rPr lang="en-CA" b="1" dirty="0"/>
                        <a:t>small variance</a:t>
                      </a:r>
                      <a:r>
                        <a:rPr lang="en-CA" b="1" baseline="0" dirty="0"/>
                        <a:t> (variability) </a:t>
                      </a:r>
                      <a:r>
                        <a:rPr lang="en-CA" baseline="0" dirty="0"/>
                        <a:t>because it can fit the training data and the testing data with similar level (the model is able to generalize better) and avoids overfitting</a:t>
                      </a:r>
                      <a:endParaRPr lang="en-CA" dirty="0"/>
                    </a:p>
                  </a:txBody>
                  <a:tcPr/>
                </a:tc>
                <a:tc>
                  <a:txBody>
                    <a:bodyPr/>
                    <a:lstStyle/>
                    <a:p>
                      <a:r>
                        <a:rPr lang="en-CA" dirty="0"/>
                        <a:t>Has </a:t>
                      </a:r>
                      <a:r>
                        <a:rPr lang="en-CA" b="1" dirty="0"/>
                        <a:t>large</a:t>
                      </a:r>
                      <a:r>
                        <a:rPr lang="en-CA" b="1" baseline="0" dirty="0"/>
                        <a:t> variance (variability) </a:t>
                      </a:r>
                      <a:r>
                        <a:rPr lang="en-CA" baseline="0" dirty="0"/>
                        <a:t>because the model over fitted the training dataset and it performs poorly on the testing dataset</a:t>
                      </a:r>
                      <a:endParaRPr lang="en-CA" dirty="0"/>
                    </a:p>
                  </a:txBody>
                  <a:tcPr/>
                </a:tc>
                <a:extLst>
                  <a:ext uri="{0D108BD9-81ED-4DB2-BD59-A6C34878D82A}">
                    <a16:rowId xmlns:a16="http://schemas.microsoft.com/office/drawing/2014/main" val="10002"/>
                  </a:ext>
                </a:extLst>
              </a:tr>
              <a:tr h="370840">
                <a:tc>
                  <a:txBody>
                    <a:bodyPr/>
                    <a:lstStyle/>
                    <a:p>
                      <a:r>
                        <a:rPr lang="en-CA" baseline="0" dirty="0"/>
                        <a:t>Performance is consistent between the training dataset and the testing dataset</a:t>
                      </a:r>
                      <a:endParaRPr lang="en-CA" dirty="0"/>
                    </a:p>
                  </a:txBody>
                  <a:tcPr/>
                </a:tc>
                <a:tc>
                  <a:txBody>
                    <a:bodyPr/>
                    <a:lstStyle/>
                    <a:p>
                      <a:r>
                        <a:rPr lang="en-CA" dirty="0"/>
                        <a:t>Performance</a:t>
                      </a:r>
                      <a:r>
                        <a:rPr lang="en-CA" baseline="0" dirty="0"/>
                        <a:t> varies greatly between the training dataset and the testing dataset (high variability)</a:t>
                      </a:r>
                      <a:endParaRPr lang="en-CA" dirty="0"/>
                    </a:p>
                  </a:txBody>
                  <a:tcPr/>
                </a:tc>
                <a:extLst>
                  <a:ext uri="{0D108BD9-81ED-4DB2-BD59-A6C34878D82A}">
                    <a16:rowId xmlns:a16="http://schemas.microsoft.com/office/drawing/2014/main" val="10003"/>
                  </a:ext>
                </a:extLst>
              </a:tr>
              <a:tr h="370840">
                <a:tc>
                  <a:txBody>
                    <a:bodyPr/>
                    <a:lstStyle/>
                    <a:p>
                      <a:r>
                        <a:rPr lang="en-CA" dirty="0"/>
                        <a:t>Good</a:t>
                      </a:r>
                      <a:r>
                        <a:rPr lang="en-CA" baseline="0" dirty="0"/>
                        <a:t> generalization</a:t>
                      </a:r>
                      <a:endParaRPr lang="en-CA" dirty="0"/>
                    </a:p>
                  </a:txBody>
                  <a:tcPr/>
                </a:tc>
                <a:tc>
                  <a:txBody>
                    <a:bodyPr/>
                    <a:lstStyle/>
                    <a:p>
                      <a:r>
                        <a:rPr lang="en-CA" dirty="0"/>
                        <a:t>Over fitted</a:t>
                      </a:r>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B9526E5E-CBE6-DB4F-8FD9-25A44B87BB17}"/>
              </a:ext>
            </a:extLst>
          </p:cNvPr>
          <p:cNvSpPr txBox="1"/>
          <p:nvPr/>
        </p:nvSpPr>
        <p:spPr>
          <a:xfrm>
            <a:off x="298858" y="3662887"/>
            <a:ext cx="8187116" cy="1569660"/>
          </a:xfrm>
          <a:prstGeom prst="rect">
            <a:avLst/>
          </a:prstGeom>
          <a:noFill/>
        </p:spPr>
        <p:txBody>
          <a:bodyPr wrap="square" rtlCol="0">
            <a:spAutoFit/>
          </a:bodyPr>
          <a:lstStyle/>
          <a:p>
            <a:pPr marL="285750" indent="-285750">
              <a:buFont typeface="Arial" panose="020B0604020202020204" pitchFamily="34" charset="0"/>
              <a:buChar char="•"/>
            </a:pPr>
            <a:r>
              <a:rPr lang="en-CA" sz="1600" i="1" dirty="0">
                <a:solidFill>
                  <a:schemeClr val="tx1"/>
                </a:solidFill>
                <a:latin typeface="Montserrat"/>
              </a:rPr>
              <a:t>Variance measures the difference in fits between the training dataset and the testing dataset</a:t>
            </a:r>
          </a:p>
          <a:p>
            <a:pPr marL="285750" indent="-285750">
              <a:buFont typeface="Arial" panose="020B0604020202020204" pitchFamily="34" charset="0"/>
              <a:buChar char="•"/>
            </a:pPr>
            <a:r>
              <a:rPr lang="en-CA" sz="1600" i="1" dirty="0">
                <a:solidFill>
                  <a:schemeClr val="tx1"/>
                </a:solidFill>
                <a:latin typeface="Montserrat"/>
              </a:rPr>
              <a:t>If the model generalizes better, the model has small variance which means the model performance is consistent among the training and testing datasets</a:t>
            </a:r>
          </a:p>
          <a:p>
            <a:pPr marL="285750" indent="-285750">
              <a:buFont typeface="Arial" panose="020B0604020202020204" pitchFamily="34" charset="0"/>
              <a:buChar char="•"/>
            </a:pPr>
            <a:r>
              <a:rPr lang="en-CA" sz="1600" i="1" dirty="0">
                <a:solidFill>
                  <a:schemeClr val="tx1"/>
                </a:solidFill>
                <a:latin typeface="Montserrat"/>
              </a:rPr>
              <a:t>If the model over fits the training dataset, the model has large variance</a:t>
            </a:r>
          </a:p>
        </p:txBody>
      </p:sp>
      <p:sp>
        <p:nvSpPr>
          <p:cNvPr id="7" name="TextBox 6">
            <a:extLst>
              <a:ext uri="{FF2B5EF4-FFF2-40B4-BE49-F238E27FC236}">
                <a16:creationId xmlns:a16="http://schemas.microsoft.com/office/drawing/2014/main" id="{C0F19333-E65F-7D41-8D0D-0676BBE10115}"/>
              </a:ext>
            </a:extLst>
          </p:cNvPr>
          <p:cNvSpPr txBox="1"/>
          <p:nvPr/>
        </p:nvSpPr>
        <p:spPr>
          <a:xfrm>
            <a:off x="230847" y="5340066"/>
            <a:ext cx="7426185" cy="954107"/>
          </a:xfrm>
          <a:prstGeom prst="rect">
            <a:avLst/>
          </a:prstGeom>
          <a:noFill/>
          <a:ln w="57150">
            <a:solidFill>
              <a:srgbClr val="FF0000"/>
            </a:solidFill>
          </a:ln>
        </p:spPr>
        <p:txBody>
          <a:bodyPr wrap="square" rtlCol="0">
            <a:spAutoFit/>
          </a:bodyPr>
          <a:lstStyle/>
          <a:p>
            <a:pPr algn="ctr"/>
            <a:r>
              <a:rPr lang="en-CA" sz="1400" b="1" dirty="0">
                <a:solidFill>
                  <a:srgbClr val="002060"/>
                </a:solidFill>
                <a:latin typeface="Montserrat"/>
              </a:rPr>
              <a:t>PERFECT REGRESSION MODEL SHALL HAVE SMALL BIAS AND SMALL VARIABILITY!</a:t>
            </a:r>
          </a:p>
          <a:p>
            <a:pPr algn="ctr"/>
            <a:r>
              <a:rPr lang="en-CA" sz="1400" b="1" dirty="0">
                <a:solidFill>
                  <a:srgbClr val="002060"/>
                </a:solidFill>
                <a:latin typeface="Montserrat"/>
              </a:rPr>
              <a:t>A TRADEOFF BETWEEN THE BIAS AND VARIANCE SHALL BE PERFORMED FOR ULTIMATE RESULTS</a:t>
            </a:r>
          </a:p>
        </p:txBody>
      </p:sp>
    </p:spTree>
    <p:extLst>
      <p:ext uri="{BB962C8B-B14F-4D97-AF65-F5344CB8AC3E}">
        <p14:creationId xmlns:p14="http://schemas.microsoft.com/office/powerpoint/2010/main" val="364075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2" y="1633727"/>
            <a:ext cx="6151418" cy="2202410"/>
            <a:chOff x="544022" y="1501647"/>
            <a:chExt cx="6151418" cy="2202410"/>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2" y="1501647"/>
              <a:ext cx="6151418" cy="1938992"/>
            </a:xfrm>
            <a:prstGeom prst="rect">
              <a:avLst/>
            </a:prstGeom>
          </p:spPr>
          <p:txBody>
            <a:bodyPr wrap="square">
              <a:spAutoFit/>
            </a:bodyPr>
            <a:lstStyle/>
            <a:p>
              <a:pPr>
                <a:buClrTx/>
              </a:pPr>
              <a:r>
                <a:rPr lang="en-CA" sz="4000" kern="1200" dirty="0">
                  <a:solidFill>
                    <a:schemeClr val="tx1"/>
                  </a:solidFill>
                  <a:latin typeface="Montserrat SemiBold" pitchFamily="2" charset="-52"/>
                </a:rPr>
                <a:t>BASICS: L2 REGULARIZATION </a:t>
              </a:r>
            </a:p>
            <a:p>
              <a:pPr>
                <a:buClrTx/>
              </a:pPr>
              <a:r>
                <a:rPr lang="en-CA" sz="4000" kern="1200" dirty="0">
                  <a:solidFill>
                    <a:schemeClr val="tx1"/>
                  </a:solidFill>
                  <a:latin typeface="Montserrat SemiBold" pitchFamily="2" charset="-52"/>
                </a:rPr>
                <a:t>(RIDGE REGRESSION)</a:t>
              </a:r>
            </a:p>
          </p:txBody>
        </p:sp>
        <p:cxnSp>
          <p:nvCxnSpPr>
            <p:cNvPr id="5" name="Прямая соединительная линия 4"/>
            <p:cNvCxnSpPr/>
            <p:nvPr/>
          </p:nvCxnSpPr>
          <p:spPr>
            <a:xfrm>
              <a:off x="620222" y="3704057"/>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14" name="Rectangle: Rounded Corners 13">
            <a:extLst>
              <a:ext uri="{FF2B5EF4-FFF2-40B4-BE49-F238E27FC236}">
                <a16:creationId xmlns:a16="http://schemas.microsoft.com/office/drawing/2014/main" id="{BC8743B0-0ECF-4089-BF3E-9CF5D453B885}"/>
              </a:ext>
            </a:extLst>
          </p:cNvPr>
          <p:cNvSpPr/>
          <p:nvPr/>
        </p:nvSpPr>
        <p:spPr>
          <a:xfrm>
            <a:off x="620222" y="4843184"/>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Rounded Corners 14">
            <a:extLst>
              <a:ext uri="{FF2B5EF4-FFF2-40B4-BE49-F238E27FC236}">
                <a16:creationId xmlns:a16="http://schemas.microsoft.com/office/drawing/2014/main" id="{107028A1-03CF-4E54-95B9-58D665BED253}"/>
              </a:ext>
            </a:extLst>
          </p:cNvPr>
          <p:cNvSpPr/>
          <p:nvPr/>
        </p:nvSpPr>
        <p:spPr>
          <a:xfrm>
            <a:off x="620221" y="4840188"/>
            <a:ext cx="2174253"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DDD94DC1-D110-4661-9A34-EDACED9A6CE6}"/>
              </a:ext>
            </a:extLst>
          </p:cNvPr>
          <p:cNvSpPr txBox="1"/>
          <p:nvPr/>
        </p:nvSpPr>
        <p:spPr>
          <a:xfrm>
            <a:off x="544022" y="5143777"/>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79FB5046-9423-4DD7-B1E9-066DEB0C0382}"/>
              </a:ext>
            </a:extLst>
          </p:cNvPr>
          <p:cNvSpPr txBox="1"/>
          <p:nvPr/>
        </p:nvSpPr>
        <p:spPr>
          <a:xfrm>
            <a:off x="3534872" y="5143777"/>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8" name="Isosceles Triangle 17">
            <a:extLst>
              <a:ext uri="{FF2B5EF4-FFF2-40B4-BE49-F238E27FC236}">
                <a16:creationId xmlns:a16="http://schemas.microsoft.com/office/drawing/2014/main" id="{99C63E5A-641C-4737-ACD5-CD91929A47D0}"/>
              </a:ext>
            </a:extLst>
          </p:cNvPr>
          <p:cNvSpPr/>
          <p:nvPr/>
        </p:nvSpPr>
        <p:spPr>
          <a:xfrm>
            <a:off x="2642074" y="5175033"/>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9" name="Picture 18">
            <a:extLst>
              <a:ext uri="{FF2B5EF4-FFF2-40B4-BE49-F238E27FC236}">
                <a16:creationId xmlns:a16="http://schemas.microsoft.com/office/drawing/2014/main" id="{62873E30-4E85-4585-A2F4-27E401F8823A}"/>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608890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4">
            <a:extLst>
              <a:ext uri="{FF2B5EF4-FFF2-40B4-BE49-F238E27FC236}">
                <a16:creationId xmlns:a16="http://schemas.microsoft.com/office/drawing/2014/main" id="{44D2B382-449A-DF42-A695-16FB764C8234}"/>
              </a:ext>
            </a:extLst>
          </p:cNvPr>
          <p:cNvSpPr/>
          <p:nvPr/>
        </p:nvSpPr>
        <p:spPr>
          <a:xfrm>
            <a:off x="416128" y="89963"/>
            <a:ext cx="12175089" cy="523220"/>
          </a:xfrm>
          <a:prstGeom prst="rect">
            <a:avLst/>
          </a:prstGeom>
        </p:spPr>
        <p:txBody>
          <a:bodyPr wrap="square">
            <a:spAutoFit/>
          </a:bodyPr>
          <a:lstStyle/>
          <a:p>
            <a:r>
              <a:rPr lang="en-US" sz="2800" b="1" dirty="0">
                <a:solidFill>
                  <a:srgbClr val="FF9900"/>
                </a:solidFill>
                <a:latin typeface="Montserrat" charset="0"/>
              </a:rPr>
              <a:t>REGULARIZATION: INTUITION</a:t>
            </a:r>
            <a:endParaRPr lang="ru-RU" sz="2800" b="1" dirty="0">
              <a:solidFill>
                <a:srgbClr val="FF9900"/>
              </a:solidFill>
              <a:latin typeface="Montserrat" charset="0"/>
            </a:endParaRPr>
          </a:p>
        </p:txBody>
      </p:sp>
      <p:sp>
        <p:nvSpPr>
          <p:cNvPr id="5" name="Прямоугольник 11">
            <a:extLst>
              <a:ext uri="{FF2B5EF4-FFF2-40B4-BE49-F238E27FC236}">
                <a16:creationId xmlns:a16="http://schemas.microsoft.com/office/drawing/2014/main" id="{AE7EDBE0-C66A-1841-9A2A-CAC5F295F570}"/>
              </a:ext>
            </a:extLst>
          </p:cNvPr>
          <p:cNvSpPr/>
          <p:nvPr/>
        </p:nvSpPr>
        <p:spPr>
          <a:xfrm>
            <a:off x="502240" y="967372"/>
            <a:ext cx="5127036" cy="4708981"/>
          </a:xfrm>
          <a:prstGeom prst="rect">
            <a:avLst/>
          </a:prstGeom>
        </p:spPr>
        <p:txBody>
          <a:bodyPr wrap="square">
            <a:spAutoFit/>
          </a:bodyPr>
          <a:lstStyle/>
          <a:p>
            <a:pPr marL="342900" indent="-342900">
              <a:buFont typeface="Arial" panose="020B0604020202020204" pitchFamily="34" charset="0"/>
              <a:buChar char="•"/>
            </a:pPr>
            <a:r>
              <a:rPr lang="en-CA" sz="2000" dirty="0">
                <a:latin typeface="Montserrat" charset="0"/>
                <a:ea typeface="Montserrat" charset="0"/>
                <a:cs typeface="Montserrat" charset="0"/>
              </a:rPr>
              <a:t>Regularization techniques are used to avoid networks overfitting</a:t>
            </a:r>
          </a:p>
          <a:p>
            <a:pPr marL="342900" indent="-342900">
              <a:buFont typeface="Arial" panose="020B0604020202020204" pitchFamily="34" charset="0"/>
              <a:buChar char="•"/>
            </a:pPr>
            <a:r>
              <a:rPr lang="en-CA" sz="2000" dirty="0">
                <a:latin typeface="Montserrat" charset="0"/>
                <a:ea typeface="Montserrat" charset="0"/>
                <a:cs typeface="Montserrat" charset="0"/>
              </a:rPr>
              <a:t>Overfitting occurs when the model provide great results on the training data but performs poorly on testing dataset.</a:t>
            </a:r>
          </a:p>
          <a:p>
            <a:pPr marL="342900" indent="-342900">
              <a:buFont typeface="Arial" panose="020B0604020202020204" pitchFamily="34" charset="0"/>
              <a:buChar char="•"/>
            </a:pPr>
            <a:r>
              <a:rPr lang="en-CA" sz="2000" dirty="0">
                <a:latin typeface="Montserrat" charset="0"/>
                <a:ea typeface="Montserrat" charset="0"/>
                <a:cs typeface="Montserrat" charset="0"/>
              </a:rPr>
              <a:t>Overfitting occurs when the model learns all the patterns of the training dataset but fails to generalize. </a:t>
            </a:r>
          </a:p>
          <a:p>
            <a:pPr marL="342900" indent="-342900">
              <a:buFont typeface="Arial" panose="020B0604020202020204" pitchFamily="34" charset="0"/>
              <a:buChar char="•"/>
            </a:pPr>
            <a:r>
              <a:rPr lang="en-CA" sz="2000" dirty="0">
                <a:latin typeface="Montserrat" charset="0"/>
                <a:ea typeface="Montserrat" charset="0"/>
                <a:cs typeface="Montserrat" charset="0"/>
              </a:rPr>
              <a:t>Overfitted models generally provide high accuracy on training dataset but low accuracy on testing and validation (evaluation) datasets </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pic>
        <p:nvPicPr>
          <p:cNvPr id="6" name="Picture 2" descr="File:Overfitted Data.png">
            <a:extLst>
              <a:ext uri="{FF2B5EF4-FFF2-40B4-BE49-F238E27FC236}">
                <a16:creationId xmlns:a16="http://schemas.microsoft.com/office/drawing/2014/main" id="{6A47DF2C-E29E-6741-99E7-2C89E78B5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231" y="89963"/>
            <a:ext cx="4935725" cy="33515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79403F5-187A-E547-AC91-20186B5BBBD2}"/>
              </a:ext>
            </a:extLst>
          </p:cNvPr>
          <p:cNvSpPr/>
          <p:nvPr/>
        </p:nvSpPr>
        <p:spPr>
          <a:xfrm>
            <a:off x="3338040" y="5772736"/>
            <a:ext cx="7366312" cy="369332"/>
          </a:xfrm>
          <a:prstGeom prst="rect">
            <a:avLst/>
          </a:prstGeom>
        </p:spPr>
        <p:txBody>
          <a:bodyPr wrap="none">
            <a:spAutoFit/>
          </a:bodyPr>
          <a:lstStyle/>
          <a:p>
            <a:r>
              <a:rPr lang="en-US" dirty="0">
                <a:solidFill>
                  <a:srgbClr val="002060"/>
                </a:solidFill>
                <a:hlinkClick r:id="rId3">
                  <a:extLst>
                    <a:ext uri="{A12FA001-AC4F-418D-AE19-62706E023703}">
                      <ahyp:hlinkClr xmlns:ahyp="http://schemas.microsoft.com/office/drawing/2018/hyperlinkcolor" val="tx"/>
                    </a:ext>
                  </a:extLst>
                </a:hlinkClick>
              </a:rPr>
              <a:t>Photo Credit: https://commons.wikimedia.org/wiki/File:Overfitted_Data.png</a:t>
            </a:r>
            <a:endParaRPr lang="en-US" dirty="0">
              <a:solidFill>
                <a:srgbClr val="002060"/>
              </a:solidFill>
            </a:endParaRPr>
          </a:p>
        </p:txBody>
      </p:sp>
    </p:spTree>
    <p:extLst>
      <p:ext uri="{BB962C8B-B14F-4D97-AF65-F5344CB8AC3E}">
        <p14:creationId xmlns:p14="http://schemas.microsoft.com/office/powerpoint/2010/main" val="4027792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2E82B20D-A324-AC46-B6D6-51299081E3FA}"/>
              </a:ext>
            </a:extLst>
          </p:cNvPr>
          <p:cNvSpPr/>
          <p:nvPr/>
        </p:nvSpPr>
        <p:spPr>
          <a:xfrm>
            <a:off x="449688" y="80656"/>
            <a:ext cx="4079584" cy="954107"/>
          </a:xfrm>
          <a:prstGeom prst="rect">
            <a:avLst/>
          </a:prstGeom>
        </p:spPr>
        <p:txBody>
          <a:bodyPr wrap="square">
            <a:spAutoFit/>
          </a:bodyPr>
          <a:lstStyle/>
          <a:p>
            <a:r>
              <a:rPr lang="en-CA" sz="2800" b="1" dirty="0">
                <a:solidFill>
                  <a:srgbClr val="FF9900"/>
                </a:solidFill>
                <a:latin typeface="Montserrat" charset="0"/>
              </a:rPr>
              <a:t>RIDGE REGRESSION (L2): INTUITION</a:t>
            </a:r>
          </a:p>
        </p:txBody>
      </p:sp>
      <p:cxnSp>
        <p:nvCxnSpPr>
          <p:cNvPr id="5" name="Straight Arrow Connector 4">
            <a:extLst>
              <a:ext uri="{FF2B5EF4-FFF2-40B4-BE49-F238E27FC236}">
                <a16:creationId xmlns:a16="http://schemas.microsoft.com/office/drawing/2014/main" id="{2C544D3F-E14F-2048-813D-5F06A7B41C58}"/>
              </a:ext>
            </a:extLst>
          </p:cNvPr>
          <p:cNvCxnSpPr/>
          <p:nvPr/>
        </p:nvCxnSpPr>
        <p:spPr>
          <a:xfrm flipV="1">
            <a:off x="5924389" y="4026990"/>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EEF8A5-924E-F940-AEEE-5F2388549407}"/>
              </a:ext>
            </a:extLst>
          </p:cNvPr>
          <p:cNvCxnSpPr/>
          <p:nvPr/>
        </p:nvCxnSpPr>
        <p:spPr>
          <a:xfrm flipH="1" flipV="1">
            <a:off x="5925486" y="374972"/>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021084A-F5EC-F442-8DED-CDB6E9BA8879}"/>
              </a:ext>
            </a:extLst>
          </p:cNvPr>
          <p:cNvSpPr/>
          <p:nvPr/>
        </p:nvSpPr>
        <p:spPr>
          <a:xfrm>
            <a:off x="7789118" y="258565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8" name="Oval 7">
            <a:extLst>
              <a:ext uri="{FF2B5EF4-FFF2-40B4-BE49-F238E27FC236}">
                <a16:creationId xmlns:a16="http://schemas.microsoft.com/office/drawing/2014/main" id="{6AD3F6A5-C0B3-324F-AC05-5AE1CFFD54D2}"/>
              </a:ext>
            </a:extLst>
          </p:cNvPr>
          <p:cNvSpPr/>
          <p:nvPr/>
        </p:nvSpPr>
        <p:spPr>
          <a:xfrm>
            <a:off x="8406198" y="167583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9" name="Oval 8">
            <a:extLst>
              <a:ext uri="{FF2B5EF4-FFF2-40B4-BE49-F238E27FC236}">
                <a16:creationId xmlns:a16="http://schemas.microsoft.com/office/drawing/2014/main" id="{9424416C-AD4F-1340-A631-2F4472DA02C9}"/>
              </a:ext>
            </a:extLst>
          </p:cNvPr>
          <p:cNvSpPr/>
          <p:nvPr/>
        </p:nvSpPr>
        <p:spPr>
          <a:xfrm>
            <a:off x="6362823" y="346006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0" name="Oval 9">
            <a:extLst>
              <a:ext uri="{FF2B5EF4-FFF2-40B4-BE49-F238E27FC236}">
                <a16:creationId xmlns:a16="http://schemas.microsoft.com/office/drawing/2014/main" id="{221DA48D-A3D2-5D41-9DA7-179F9381F353}"/>
              </a:ext>
            </a:extLst>
          </p:cNvPr>
          <p:cNvSpPr/>
          <p:nvPr/>
        </p:nvSpPr>
        <p:spPr>
          <a:xfrm>
            <a:off x="7504919" y="304526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1" name="Oval 10">
            <a:extLst>
              <a:ext uri="{FF2B5EF4-FFF2-40B4-BE49-F238E27FC236}">
                <a16:creationId xmlns:a16="http://schemas.microsoft.com/office/drawing/2014/main" id="{1499D3C3-BBB7-C340-850E-8601425FA57C}"/>
              </a:ext>
            </a:extLst>
          </p:cNvPr>
          <p:cNvSpPr/>
          <p:nvPr/>
        </p:nvSpPr>
        <p:spPr>
          <a:xfrm>
            <a:off x="9431772" y="147477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Oval 11">
            <a:extLst>
              <a:ext uri="{FF2B5EF4-FFF2-40B4-BE49-F238E27FC236}">
                <a16:creationId xmlns:a16="http://schemas.microsoft.com/office/drawing/2014/main" id="{8B430249-B0EE-2B41-9A0E-8F9C839C5CCB}"/>
              </a:ext>
            </a:extLst>
          </p:cNvPr>
          <p:cNvSpPr/>
          <p:nvPr/>
        </p:nvSpPr>
        <p:spPr>
          <a:xfrm>
            <a:off x="6991544" y="322658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3" name="Oval 12">
            <a:extLst>
              <a:ext uri="{FF2B5EF4-FFF2-40B4-BE49-F238E27FC236}">
                <a16:creationId xmlns:a16="http://schemas.microsoft.com/office/drawing/2014/main" id="{A54C616E-E2A8-2E4D-B791-CD97238DCFF2}"/>
              </a:ext>
            </a:extLst>
          </p:cNvPr>
          <p:cNvSpPr/>
          <p:nvPr/>
        </p:nvSpPr>
        <p:spPr>
          <a:xfrm>
            <a:off x="9736056" y="107820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4" name="TextBox 13">
            <a:extLst>
              <a:ext uri="{FF2B5EF4-FFF2-40B4-BE49-F238E27FC236}">
                <a16:creationId xmlns:a16="http://schemas.microsoft.com/office/drawing/2014/main" id="{0576852C-B1BE-5F44-A6C7-B5C890FCB386}"/>
              </a:ext>
            </a:extLst>
          </p:cNvPr>
          <p:cNvSpPr txBox="1"/>
          <p:nvPr/>
        </p:nvSpPr>
        <p:spPr>
          <a:xfrm>
            <a:off x="5731509" y="4005071"/>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15" name="TextBox 14">
            <a:extLst>
              <a:ext uri="{FF2B5EF4-FFF2-40B4-BE49-F238E27FC236}">
                <a16:creationId xmlns:a16="http://schemas.microsoft.com/office/drawing/2014/main" id="{326C36F9-F593-8D4F-8E96-3354663B548A}"/>
              </a:ext>
            </a:extLst>
          </p:cNvPr>
          <p:cNvSpPr txBox="1"/>
          <p:nvPr/>
        </p:nvSpPr>
        <p:spPr>
          <a:xfrm rot="16200000">
            <a:off x="4172230" y="1741314"/>
            <a:ext cx="2718758" cy="584775"/>
          </a:xfrm>
          <a:prstGeom prst="rect">
            <a:avLst/>
          </a:prstGeom>
          <a:noFill/>
        </p:spPr>
        <p:txBody>
          <a:bodyPr wrap="none" rtlCol="0">
            <a:spAutoFit/>
          </a:bodyPr>
          <a:lstStyle/>
          <a:p>
            <a:r>
              <a:rPr lang="en-CA" sz="3200" b="1" dirty="0">
                <a:solidFill>
                  <a:srgbClr val="002060"/>
                </a:solidFill>
              </a:rPr>
              <a:t>WEEKLY SALES</a:t>
            </a:r>
          </a:p>
        </p:txBody>
      </p:sp>
      <p:cxnSp>
        <p:nvCxnSpPr>
          <p:cNvPr id="16" name="Straight Connector 15">
            <a:extLst>
              <a:ext uri="{FF2B5EF4-FFF2-40B4-BE49-F238E27FC236}">
                <a16:creationId xmlns:a16="http://schemas.microsoft.com/office/drawing/2014/main" id="{33508B4C-BA65-A34D-83D8-6B44EB9EC18C}"/>
              </a:ext>
            </a:extLst>
          </p:cNvPr>
          <p:cNvCxnSpPr/>
          <p:nvPr/>
        </p:nvCxnSpPr>
        <p:spPr>
          <a:xfrm flipH="1">
            <a:off x="6045586" y="971708"/>
            <a:ext cx="4318140" cy="2949753"/>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7103476-A7E4-664F-AC79-83A24014C7BB}"/>
              </a:ext>
            </a:extLst>
          </p:cNvPr>
          <p:cNvSpPr/>
          <p:nvPr/>
        </p:nvSpPr>
        <p:spPr>
          <a:xfrm>
            <a:off x="8990035" y="152134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8" name="Oval 17">
            <a:extLst>
              <a:ext uri="{FF2B5EF4-FFF2-40B4-BE49-F238E27FC236}">
                <a16:creationId xmlns:a16="http://schemas.microsoft.com/office/drawing/2014/main" id="{8643DF88-FC7F-CD40-912E-BEF568300CD6}"/>
              </a:ext>
            </a:extLst>
          </p:cNvPr>
          <p:cNvSpPr/>
          <p:nvPr/>
        </p:nvSpPr>
        <p:spPr>
          <a:xfrm>
            <a:off x="8264099" y="249120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9" name="Freeform 18">
            <a:extLst>
              <a:ext uri="{FF2B5EF4-FFF2-40B4-BE49-F238E27FC236}">
                <a16:creationId xmlns:a16="http://schemas.microsoft.com/office/drawing/2014/main" id="{08F22D9F-30C5-594A-879F-D47E34094F21}"/>
              </a:ext>
            </a:extLst>
          </p:cNvPr>
          <p:cNvSpPr/>
          <p:nvPr/>
        </p:nvSpPr>
        <p:spPr>
          <a:xfrm rot="4218535">
            <a:off x="7499008" y="387463"/>
            <a:ext cx="1114478" cy="4343946"/>
          </a:xfrm>
          <a:custGeom>
            <a:avLst/>
            <a:gdLst>
              <a:gd name="connsiteX0" fmla="*/ 282950 w 1114478"/>
              <a:gd name="connsiteY0" fmla="*/ 0 h 3744685"/>
              <a:gd name="connsiteX1" fmla="*/ 21693 w 1114478"/>
              <a:gd name="connsiteY1" fmla="*/ 1186542 h 3744685"/>
              <a:gd name="connsiteX2" fmla="*/ 783693 w 1114478"/>
              <a:gd name="connsiteY2" fmla="*/ 1502228 h 3744685"/>
              <a:gd name="connsiteX3" fmla="*/ 685722 w 1114478"/>
              <a:gd name="connsiteY3" fmla="*/ 2046514 h 3744685"/>
              <a:gd name="connsiteX4" fmla="*/ 1099379 w 1114478"/>
              <a:gd name="connsiteY4" fmla="*/ 2514600 h 3744685"/>
              <a:gd name="connsiteX5" fmla="*/ 1023179 w 1114478"/>
              <a:gd name="connsiteY5" fmla="*/ 3744685 h 374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478" h="3744685">
                <a:moveTo>
                  <a:pt x="282950" y="0"/>
                </a:moveTo>
                <a:cubicBezTo>
                  <a:pt x="110593" y="468085"/>
                  <a:pt x="-61764" y="936171"/>
                  <a:pt x="21693" y="1186542"/>
                </a:cubicBezTo>
                <a:cubicBezTo>
                  <a:pt x="105150" y="1436913"/>
                  <a:pt x="673022" y="1358899"/>
                  <a:pt x="783693" y="1502228"/>
                </a:cubicBezTo>
                <a:cubicBezTo>
                  <a:pt x="894364" y="1645557"/>
                  <a:pt x="633108" y="1877785"/>
                  <a:pt x="685722" y="2046514"/>
                </a:cubicBezTo>
                <a:cubicBezTo>
                  <a:pt x="738336" y="2215243"/>
                  <a:pt x="1043136" y="2231572"/>
                  <a:pt x="1099379" y="2514600"/>
                </a:cubicBezTo>
                <a:cubicBezTo>
                  <a:pt x="1155622" y="2797629"/>
                  <a:pt x="1037693" y="3519714"/>
                  <a:pt x="1023179" y="3744685"/>
                </a:cubicBezTo>
              </a:path>
            </a:pathLst>
          </a:custGeom>
          <a:ln w="57150">
            <a:solidFill>
              <a:srgbClr val="188EF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002060"/>
              </a:solidFill>
            </a:endParaRPr>
          </a:p>
        </p:txBody>
      </p:sp>
      <p:cxnSp>
        <p:nvCxnSpPr>
          <p:cNvPr id="20" name="Curved Connector 19">
            <a:extLst>
              <a:ext uri="{FF2B5EF4-FFF2-40B4-BE49-F238E27FC236}">
                <a16:creationId xmlns:a16="http://schemas.microsoft.com/office/drawing/2014/main" id="{EDBD5CF1-74D4-8847-BC30-8533C3CEA00E}"/>
              </a:ext>
            </a:extLst>
          </p:cNvPr>
          <p:cNvCxnSpPr/>
          <p:nvPr/>
        </p:nvCxnSpPr>
        <p:spPr>
          <a:xfrm rot="10800000">
            <a:off x="7931218" y="1141698"/>
            <a:ext cx="889868" cy="534140"/>
          </a:xfrm>
          <a:prstGeom prst="curved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5A0A4C2-810C-FE4E-8F4C-EBBAF045B1B5}"/>
              </a:ext>
            </a:extLst>
          </p:cNvPr>
          <p:cNvSpPr txBox="1"/>
          <p:nvPr/>
        </p:nvSpPr>
        <p:spPr>
          <a:xfrm>
            <a:off x="6446986" y="744991"/>
            <a:ext cx="1617520" cy="646331"/>
          </a:xfrm>
          <a:prstGeom prst="rect">
            <a:avLst/>
          </a:prstGeom>
          <a:noFill/>
        </p:spPr>
        <p:txBody>
          <a:bodyPr wrap="square" rtlCol="0">
            <a:spAutoFit/>
          </a:bodyPr>
          <a:lstStyle/>
          <a:p>
            <a:pPr algn="ctr"/>
            <a:r>
              <a:rPr lang="en-CA" b="1" dirty="0">
                <a:solidFill>
                  <a:srgbClr val="002060"/>
                </a:solidFill>
              </a:rPr>
              <a:t>OVERFITTED MODEL</a:t>
            </a:r>
          </a:p>
        </p:txBody>
      </p:sp>
      <p:cxnSp>
        <p:nvCxnSpPr>
          <p:cNvPr id="22" name="Curved Connector 21">
            <a:extLst>
              <a:ext uri="{FF2B5EF4-FFF2-40B4-BE49-F238E27FC236}">
                <a16:creationId xmlns:a16="http://schemas.microsoft.com/office/drawing/2014/main" id="{5AC01B6B-B2EC-0743-8E17-0E8CFF52078A}"/>
              </a:ext>
            </a:extLst>
          </p:cNvPr>
          <p:cNvCxnSpPr/>
          <p:nvPr/>
        </p:nvCxnSpPr>
        <p:spPr>
          <a:xfrm>
            <a:off x="9019275" y="1902721"/>
            <a:ext cx="1131940" cy="962145"/>
          </a:xfrm>
          <a:prstGeom prst="curved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BAE298-394A-4E4E-9A24-8D1B9C27E0D6}"/>
              </a:ext>
            </a:extLst>
          </p:cNvPr>
          <p:cNvSpPr txBox="1"/>
          <p:nvPr/>
        </p:nvSpPr>
        <p:spPr>
          <a:xfrm>
            <a:off x="9480211" y="2852859"/>
            <a:ext cx="1356494" cy="923330"/>
          </a:xfrm>
          <a:prstGeom prst="rect">
            <a:avLst/>
          </a:prstGeom>
          <a:noFill/>
        </p:spPr>
        <p:txBody>
          <a:bodyPr wrap="square" rtlCol="0">
            <a:spAutoFit/>
          </a:bodyPr>
          <a:lstStyle/>
          <a:p>
            <a:pPr algn="ctr"/>
            <a:r>
              <a:rPr lang="en-CA" b="1" dirty="0">
                <a:solidFill>
                  <a:srgbClr val="002060"/>
                </a:solidFill>
              </a:rPr>
              <a:t>BALANCED/GENERAL MODEL</a:t>
            </a:r>
          </a:p>
        </p:txBody>
      </p:sp>
      <p:sp>
        <p:nvSpPr>
          <p:cNvPr id="24" name="Content Placeholder 2">
            <a:extLst>
              <a:ext uri="{FF2B5EF4-FFF2-40B4-BE49-F238E27FC236}">
                <a16:creationId xmlns:a16="http://schemas.microsoft.com/office/drawing/2014/main" id="{CEBF41B0-321E-524E-B1CC-73AD0B255E91}"/>
              </a:ext>
            </a:extLst>
          </p:cNvPr>
          <p:cNvSpPr txBox="1">
            <a:spLocks/>
          </p:cNvSpPr>
          <p:nvPr/>
        </p:nvSpPr>
        <p:spPr>
          <a:xfrm>
            <a:off x="438063" y="1302523"/>
            <a:ext cx="4091209" cy="47291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Ridge regression advantage is to avoid overfitting.</a:t>
            </a:r>
          </a:p>
          <a:p>
            <a:pPr marL="342900" indent="-342900" algn="l">
              <a:buFont typeface="Arial" panose="020B0604020202020204" pitchFamily="34" charset="0"/>
              <a:buChar char="•"/>
            </a:pPr>
            <a:r>
              <a:rPr lang="en-CA" sz="1800" dirty="0">
                <a:latin typeface="Montserrat" charset="0"/>
                <a:ea typeface="Montserrat" charset="0"/>
                <a:cs typeface="Montserrat" charset="0"/>
              </a:rPr>
              <a:t>Our ultimate model is the one that could generalize patterns; i.e.: works best on the training and testing dataset </a:t>
            </a:r>
          </a:p>
          <a:p>
            <a:pPr marL="342900" indent="-342900" algn="l">
              <a:buFont typeface="Arial" panose="020B0604020202020204" pitchFamily="34" charset="0"/>
              <a:buChar char="•"/>
            </a:pPr>
            <a:r>
              <a:rPr lang="en-CA" sz="1800" dirty="0">
                <a:latin typeface="Montserrat" charset="0"/>
                <a:ea typeface="Montserrat" charset="0"/>
                <a:cs typeface="Montserrat" charset="0"/>
              </a:rPr>
              <a:t>Overfitting occurs when the trained model performs well on the training data and performs poorly on the testing datasets </a:t>
            </a:r>
          </a:p>
          <a:p>
            <a:pPr marL="342900" indent="-342900" algn="l">
              <a:buFont typeface="Arial" panose="020B0604020202020204" pitchFamily="34" charset="0"/>
              <a:buChar char="•"/>
            </a:pPr>
            <a:r>
              <a:rPr lang="en-CA" sz="1800" dirty="0">
                <a:latin typeface="Montserrat" charset="0"/>
                <a:ea typeface="Montserrat" charset="0"/>
                <a:cs typeface="Montserrat" charset="0"/>
              </a:rPr>
              <a:t>Ridge regression works by applying a penalizing term (reducing the weights and biases) to overcome overfitting.</a:t>
            </a:r>
          </a:p>
        </p:txBody>
      </p:sp>
    </p:spTree>
    <p:extLst>
      <p:ext uri="{BB962C8B-B14F-4D97-AF65-F5344CB8AC3E}">
        <p14:creationId xmlns:p14="http://schemas.microsoft.com/office/powerpoint/2010/main" val="577191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66D437B5-9180-DD47-943C-AC3DDC4C8E70}"/>
              </a:ext>
            </a:extLst>
          </p:cNvPr>
          <p:cNvSpPr/>
          <p:nvPr/>
        </p:nvSpPr>
        <p:spPr>
          <a:xfrm>
            <a:off x="335586" y="278327"/>
            <a:ext cx="4091135" cy="954107"/>
          </a:xfrm>
          <a:prstGeom prst="rect">
            <a:avLst/>
          </a:prstGeom>
        </p:spPr>
        <p:txBody>
          <a:bodyPr wrap="square">
            <a:spAutoFit/>
          </a:bodyPr>
          <a:lstStyle/>
          <a:p>
            <a:r>
              <a:rPr lang="en-CA" sz="2800" b="1" dirty="0">
                <a:solidFill>
                  <a:srgbClr val="FF9900"/>
                </a:solidFill>
                <a:latin typeface="Montserrat" charset="0"/>
              </a:rPr>
              <a:t>RIDGE REGRESSION (L2): INTUITION</a:t>
            </a:r>
          </a:p>
        </p:txBody>
      </p:sp>
      <p:cxnSp>
        <p:nvCxnSpPr>
          <p:cNvPr id="5" name="Straight Arrow Connector 4">
            <a:extLst>
              <a:ext uri="{FF2B5EF4-FFF2-40B4-BE49-F238E27FC236}">
                <a16:creationId xmlns:a16="http://schemas.microsoft.com/office/drawing/2014/main" id="{9A6297A4-BF15-C94B-964E-E2340961A81F}"/>
              </a:ext>
            </a:extLst>
          </p:cNvPr>
          <p:cNvCxnSpPr/>
          <p:nvPr/>
        </p:nvCxnSpPr>
        <p:spPr>
          <a:xfrm flipV="1">
            <a:off x="5846074" y="4923616"/>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443925B-5311-5843-88E6-1078BF5AF168}"/>
              </a:ext>
            </a:extLst>
          </p:cNvPr>
          <p:cNvCxnSpPr/>
          <p:nvPr/>
        </p:nvCxnSpPr>
        <p:spPr>
          <a:xfrm flipH="1" flipV="1">
            <a:off x="5847171" y="1271598"/>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6C526AB-A26C-D344-A32C-8D9DB0A970E6}"/>
              </a:ext>
            </a:extLst>
          </p:cNvPr>
          <p:cNvSpPr txBox="1"/>
          <p:nvPr/>
        </p:nvSpPr>
        <p:spPr>
          <a:xfrm>
            <a:off x="5745924" y="4895618"/>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8" name="TextBox 7">
            <a:extLst>
              <a:ext uri="{FF2B5EF4-FFF2-40B4-BE49-F238E27FC236}">
                <a16:creationId xmlns:a16="http://schemas.microsoft.com/office/drawing/2014/main" id="{365C2774-0EBF-2246-95A8-3D8E564999E8}"/>
              </a:ext>
            </a:extLst>
          </p:cNvPr>
          <p:cNvSpPr txBox="1"/>
          <p:nvPr/>
        </p:nvSpPr>
        <p:spPr>
          <a:xfrm rot="16200000">
            <a:off x="4094157" y="1863429"/>
            <a:ext cx="2718758" cy="584775"/>
          </a:xfrm>
          <a:prstGeom prst="rect">
            <a:avLst/>
          </a:prstGeom>
          <a:noFill/>
        </p:spPr>
        <p:txBody>
          <a:bodyPr wrap="none" rtlCol="0">
            <a:spAutoFit/>
          </a:bodyPr>
          <a:lstStyle/>
          <a:p>
            <a:r>
              <a:rPr lang="en-CA" sz="3200" b="1" dirty="0">
                <a:solidFill>
                  <a:srgbClr val="002060"/>
                </a:solidFill>
              </a:rPr>
              <a:t>WEEKLY SALES</a:t>
            </a:r>
          </a:p>
        </p:txBody>
      </p:sp>
      <p:cxnSp>
        <p:nvCxnSpPr>
          <p:cNvPr id="9" name="Straight Connector 8">
            <a:extLst>
              <a:ext uri="{FF2B5EF4-FFF2-40B4-BE49-F238E27FC236}">
                <a16:creationId xmlns:a16="http://schemas.microsoft.com/office/drawing/2014/main" id="{5A934946-9349-ED4F-87CC-F9E781038B10}"/>
              </a:ext>
            </a:extLst>
          </p:cNvPr>
          <p:cNvCxnSpPr/>
          <p:nvPr/>
        </p:nvCxnSpPr>
        <p:spPr>
          <a:xfrm flipH="1">
            <a:off x="6131898" y="94606"/>
            <a:ext cx="4232569" cy="4818138"/>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86DE8B2C-DAF1-0843-B36B-6D5097B6B3A5}"/>
              </a:ext>
            </a:extLst>
          </p:cNvPr>
          <p:cNvCxnSpPr/>
          <p:nvPr/>
        </p:nvCxnSpPr>
        <p:spPr>
          <a:xfrm rot="10800000" flipV="1">
            <a:off x="4742143" y="3762949"/>
            <a:ext cx="2201818" cy="44223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3793FA0-9922-3D45-8FCC-2DAC292BC2A2}"/>
              </a:ext>
            </a:extLst>
          </p:cNvPr>
          <p:cNvSpPr txBox="1"/>
          <p:nvPr/>
        </p:nvSpPr>
        <p:spPr>
          <a:xfrm>
            <a:off x="4434180" y="3445482"/>
            <a:ext cx="1228596" cy="646331"/>
          </a:xfrm>
          <a:prstGeom prst="rect">
            <a:avLst/>
          </a:prstGeom>
          <a:noFill/>
        </p:spPr>
        <p:txBody>
          <a:bodyPr wrap="square" rtlCol="0">
            <a:spAutoFit/>
          </a:bodyPr>
          <a:lstStyle/>
          <a:p>
            <a:pPr algn="ctr"/>
            <a:r>
              <a:rPr lang="en-CA" b="1" dirty="0">
                <a:solidFill>
                  <a:srgbClr val="002060"/>
                </a:solidFill>
              </a:rPr>
              <a:t>TRAINING </a:t>
            </a:r>
          </a:p>
          <a:p>
            <a:pPr algn="ctr"/>
            <a:r>
              <a:rPr lang="en-CA" b="1" dirty="0">
                <a:solidFill>
                  <a:srgbClr val="002060"/>
                </a:solidFill>
              </a:rPr>
              <a:t>DATASET</a:t>
            </a:r>
          </a:p>
        </p:txBody>
      </p:sp>
      <p:cxnSp>
        <p:nvCxnSpPr>
          <p:cNvPr id="12" name="Curved Connector 11">
            <a:extLst>
              <a:ext uri="{FF2B5EF4-FFF2-40B4-BE49-F238E27FC236}">
                <a16:creationId xmlns:a16="http://schemas.microsoft.com/office/drawing/2014/main" id="{9D6D2B61-82FD-2C4E-AAD4-F898B9418BEA}"/>
              </a:ext>
            </a:extLst>
          </p:cNvPr>
          <p:cNvCxnSpPr/>
          <p:nvPr/>
        </p:nvCxnSpPr>
        <p:spPr>
          <a:xfrm>
            <a:off x="7767493" y="2632704"/>
            <a:ext cx="1879291" cy="157248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B1D42D6-7ADD-4949-B07A-6A2F52C6D5CE}"/>
              </a:ext>
            </a:extLst>
          </p:cNvPr>
          <p:cNvSpPr txBox="1"/>
          <p:nvPr/>
        </p:nvSpPr>
        <p:spPr>
          <a:xfrm>
            <a:off x="8043326" y="4244549"/>
            <a:ext cx="2246348" cy="369332"/>
          </a:xfrm>
          <a:prstGeom prst="rect">
            <a:avLst/>
          </a:prstGeom>
          <a:noFill/>
        </p:spPr>
        <p:txBody>
          <a:bodyPr wrap="square" rtlCol="0">
            <a:spAutoFit/>
          </a:bodyPr>
          <a:lstStyle/>
          <a:p>
            <a:pPr algn="ctr"/>
            <a:r>
              <a:rPr lang="en-CA" b="1" dirty="0">
                <a:solidFill>
                  <a:srgbClr val="002060"/>
                </a:solidFill>
              </a:rPr>
              <a:t>TESTING DATASET</a:t>
            </a:r>
          </a:p>
        </p:txBody>
      </p:sp>
      <p:cxnSp>
        <p:nvCxnSpPr>
          <p:cNvPr id="14" name="Curved Connector 13">
            <a:extLst>
              <a:ext uri="{FF2B5EF4-FFF2-40B4-BE49-F238E27FC236}">
                <a16:creationId xmlns:a16="http://schemas.microsoft.com/office/drawing/2014/main" id="{2A1AD5E6-AA36-A147-B8DA-4907C2E1CB70}"/>
              </a:ext>
            </a:extLst>
          </p:cNvPr>
          <p:cNvCxnSpPr/>
          <p:nvPr/>
        </p:nvCxnSpPr>
        <p:spPr>
          <a:xfrm rot="10800000">
            <a:off x="4961268" y="4317629"/>
            <a:ext cx="1673233" cy="46133"/>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A2DBD70A-8033-734E-B059-B624F00A1B01}"/>
              </a:ext>
            </a:extLst>
          </p:cNvPr>
          <p:cNvCxnSpPr/>
          <p:nvPr/>
        </p:nvCxnSpPr>
        <p:spPr>
          <a:xfrm rot="5400000">
            <a:off x="9337179" y="3125373"/>
            <a:ext cx="1527046" cy="5275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0B51F33-6BF3-F14B-BA72-55A88BCB12B7}"/>
              </a:ext>
            </a:extLst>
          </p:cNvPr>
          <p:cNvSpPr/>
          <p:nvPr/>
        </p:nvSpPr>
        <p:spPr>
          <a:xfrm>
            <a:off x="6915878" y="363616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7" name="Oval 16">
            <a:extLst>
              <a:ext uri="{FF2B5EF4-FFF2-40B4-BE49-F238E27FC236}">
                <a16:creationId xmlns:a16="http://schemas.microsoft.com/office/drawing/2014/main" id="{AD92331F-BF09-F549-A86F-52A088616C38}"/>
              </a:ext>
            </a:extLst>
          </p:cNvPr>
          <p:cNvSpPr/>
          <p:nvPr/>
        </p:nvSpPr>
        <p:spPr>
          <a:xfrm>
            <a:off x="6413151" y="425313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8" name="Oval 17">
            <a:extLst>
              <a:ext uri="{FF2B5EF4-FFF2-40B4-BE49-F238E27FC236}">
                <a16:creationId xmlns:a16="http://schemas.microsoft.com/office/drawing/2014/main" id="{D2E82571-9F5B-B545-9072-AD461927021D}"/>
              </a:ext>
            </a:extLst>
          </p:cNvPr>
          <p:cNvSpPr/>
          <p:nvPr/>
        </p:nvSpPr>
        <p:spPr>
          <a:xfrm>
            <a:off x="7371171" y="312507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9" name="Curved Connector 18">
            <a:extLst>
              <a:ext uri="{FF2B5EF4-FFF2-40B4-BE49-F238E27FC236}">
                <a16:creationId xmlns:a16="http://schemas.microsoft.com/office/drawing/2014/main" id="{309E53D5-2178-4449-9828-1C7FAADEDFB3}"/>
              </a:ext>
            </a:extLst>
          </p:cNvPr>
          <p:cNvCxnSpPr>
            <a:stCxn id="18" idx="1"/>
            <a:endCxn id="11" idx="3"/>
          </p:cNvCxnSpPr>
          <p:nvPr/>
        </p:nvCxnSpPr>
        <p:spPr>
          <a:xfrm rot="16200000" flipH="1" flipV="1">
            <a:off x="6237973" y="2593829"/>
            <a:ext cx="599622" cy="1750015"/>
          </a:xfrm>
          <a:prstGeom prst="curvedConnector4">
            <a:avLst>
              <a:gd name="adj1" fmla="val -38124"/>
              <a:gd name="adj2" fmla="val 51189"/>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AD54911-729C-FE4A-8C27-C4B626BBD656}"/>
              </a:ext>
            </a:extLst>
          </p:cNvPr>
          <p:cNvSpPr/>
          <p:nvPr/>
        </p:nvSpPr>
        <p:spPr>
          <a:xfrm>
            <a:off x="7483294" y="232549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1" name="Oval 20">
            <a:extLst>
              <a:ext uri="{FF2B5EF4-FFF2-40B4-BE49-F238E27FC236}">
                <a16:creationId xmlns:a16="http://schemas.microsoft.com/office/drawing/2014/main" id="{83ACBADE-9862-804B-8F76-113869C9771E}"/>
              </a:ext>
            </a:extLst>
          </p:cNvPr>
          <p:cNvSpPr/>
          <p:nvPr/>
        </p:nvSpPr>
        <p:spPr>
          <a:xfrm>
            <a:off x="8072219" y="173997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2" name="Oval 21">
            <a:extLst>
              <a:ext uri="{FF2B5EF4-FFF2-40B4-BE49-F238E27FC236}">
                <a16:creationId xmlns:a16="http://schemas.microsoft.com/office/drawing/2014/main" id="{ADF94954-16CC-2D49-8D3E-6121C7DA9380}"/>
              </a:ext>
            </a:extLst>
          </p:cNvPr>
          <p:cNvSpPr/>
          <p:nvPr/>
        </p:nvSpPr>
        <p:spPr>
          <a:xfrm>
            <a:off x="9836937" y="233482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3" name="Oval 22">
            <a:extLst>
              <a:ext uri="{FF2B5EF4-FFF2-40B4-BE49-F238E27FC236}">
                <a16:creationId xmlns:a16="http://schemas.microsoft.com/office/drawing/2014/main" id="{B790623B-A49C-FD4F-898C-B26DE7F469D5}"/>
              </a:ext>
            </a:extLst>
          </p:cNvPr>
          <p:cNvSpPr/>
          <p:nvPr/>
        </p:nvSpPr>
        <p:spPr>
          <a:xfrm>
            <a:off x="9301200" y="189305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4" name="Oval 23">
            <a:extLst>
              <a:ext uri="{FF2B5EF4-FFF2-40B4-BE49-F238E27FC236}">
                <a16:creationId xmlns:a16="http://schemas.microsoft.com/office/drawing/2014/main" id="{387C52A3-99F2-714E-896E-9FBE71A71852}"/>
              </a:ext>
            </a:extLst>
          </p:cNvPr>
          <p:cNvSpPr/>
          <p:nvPr/>
        </p:nvSpPr>
        <p:spPr>
          <a:xfrm>
            <a:off x="10258401" y="233258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5" name="Curved Connector 24">
            <a:extLst>
              <a:ext uri="{FF2B5EF4-FFF2-40B4-BE49-F238E27FC236}">
                <a16:creationId xmlns:a16="http://schemas.microsoft.com/office/drawing/2014/main" id="{0CF1EE0F-18D8-7D4B-B567-D042CC7408E7}"/>
              </a:ext>
            </a:extLst>
          </p:cNvPr>
          <p:cNvCxnSpPr/>
          <p:nvPr/>
        </p:nvCxnSpPr>
        <p:spPr>
          <a:xfrm rot="16200000" flipH="1">
            <a:off x="7840843" y="2377576"/>
            <a:ext cx="2309745" cy="142419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BC7D51-EEFC-F542-A1A2-F2E949804A7E}"/>
              </a:ext>
            </a:extLst>
          </p:cNvPr>
          <p:cNvCxnSpPr/>
          <p:nvPr/>
        </p:nvCxnSpPr>
        <p:spPr>
          <a:xfrm flipH="1">
            <a:off x="9729577" y="741211"/>
            <a:ext cx="27121" cy="78899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A86730E-9E18-964B-B1DF-0B0DBC29809A}"/>
              </a:ext>
            </a:extLst>
          </p:cNvPr>
          <p:cNvCxnSpPr/>
          <p:nvPr/>
        </p:nvCxnSpPr>
        <p:spPr>
          <a:xfrm flipH="1">
            <a:off x="9445378" y="1127474"/>
            <a:ext cx="27121" cy="78899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84E7E6-17BD-3645-AC02-A2712DF102E1}"/>
              </a:ext>
            </a:extLst>
          </p:cNvPr>
          <p:cNvCxnSpPr>
            <a:endCxn id="22" idx="0"/>
          </p:cNvCxnSpPr>
          <p:nvPr/>
        </p:nvCxnSpPr>
        <p:spPr>
          <a:xfrm flipH="1">
            <a:off x="9979037" y="474655"/>
            <a:ext cx="44251" cy="186017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95B302-2034-4F46-9ABB-AF2BB35CB8D4}"/>
              </a:ext>
            </a:extLst>
          </p:cNvPr>
          <p:cNvCxnSpPr/>
          <p:nvPr/>
        </p:nvCxnSpPr>
        <p:spPr>
          <a:xfrm flipH="1">
            <a:off x="10400501" y="94606"/>
            <a:ext cx="53947" cy="224022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6292C9-50B5-A140-8A18-9915D786E2B7}"/>
              </a:ext>
            </a:extLst>
          </p:cNvPr>
          <p:cNvCxnSpPr/>
          <p:nvPr/>
        </p:nvCxnSpPr>
        <p:spPr>
          <a:xfrm>
            <a:off x="8241116" y="1908427"/>
            <a:ext cx="2766" cy="57421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27CB9E-1B71-3944-924B-DB4AA203713E}"/>
              </a:ext>
            </a:extLst>
          </p:cNvPr>
          <p:cNvCxnSpPr/>
          <p:nvPr/>
        </p:nvCxnSpPr>
        <p:spPr>
          <a:xfrm>
            <a:off x="7653987" y="2611249"/>
            <a:ext cx="2766" cy="57421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A89BE34E-0384-9543-A6B8-8D150C8F9041}"/>
              </a:ext>
            </a:extLst>
          </p:cNvPr>
          <p:cNvSpPr/>
          <p:nvPr/>
        </p:nvSpPr>
        <p:spPr>
          <a:xfrm>
            <a:off x="9587478" y="132864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3" name="Content Placeholder 2">
            <a:extLst>
              <a:ext uri="{FF2B5EF4-FFF2-40B4-BE49-F238E27FC236}">
                <a16:creationId xmlns:a16="http://schemas.microsoft.com/office/drawing/2014/main" id="{4F24E359-D97D-D648-8502-5DA8C9B5C71B}"/>
              </a:ext>
            </a:extLst>
          </p:cNvPr>
          <p:cNvSpPr txBox="1">
            <a:spLocks/>
          </p:cNvSpPr>
          <p:nvPr/>
        </p:nvSpPr>
        <p:spPr>
          <a:xfrm>
            <a:off x="390060" y="1417288"/>
            <a:ext cx="4252044" cy="4729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Least sum of squares is applied to obtain the best fit line</a:t>
            </a:r>
          </a:p>
          <a:p>
            <a:pPr marL="342900" indent="-342900" algn="l">
              <a:buFont typeface="Arial" panose="020B0604020202020204" pitchFamily="34" charset="0"/>
              <a:buChar char="•"/>
            </a:pPr>
            <a:r>
              <a:rPr lang="en-CA" sz="1800" dirty="0">
                <a:latin typeface="Montserrat" charset="0"/>
                <a:ea typeface="Montserrat" charset="0"/>
                <a:cs typeface="Montserrat" charset="0"/>
              </a:rPr>
              <a:t>Since the line passes through the 3 training dataset points, the sum of squared residuals = 0</a:t>
            </a:r>
          </a:p>
          <a:p>
            <a:pPr marL="342900" indent="-342900" algn="l">
              <a:buFont typeface="Arial" panose="020B0604020202020204" pitchFamily="34" charset="0"/>
              <a:buChar char="•"/>
            </a:pPr>
            <a:r>
              <a:rPr lang="en-CA" sz="1800" dirty="0">
                <a:latin typeface="Montserrat" charset="0"/>
                <a:ea typeface="Montserrat" charset="0"/>
                <a:cs typeface="Montserrat" charset="0"/>
              </a:rPr>
              <a:t>However, for the testing dataset, the sum of residuals is large so the line has a high variance. </a:t>
            </a:r>
          </a:p>
          <a:p>
            <a:pPr marL="342900" indent="-342900" algn="l">
              <a:buFont typeface="Arial" panose="020B0604020202020204" pitchFamily="34" charset="0"/>
              <a:buChar char="•"/>
            </a:pPr>
            <a:r>
              <a:rPr lang="en-CA" sz="1800" dirty="0">
                <a:latin typeface="Montserrat" charset="0"/>
                <a:ea typeface="Montserrat" charset="0"/>
                <a:cs typeface="Montserrat" charset="0"/>
              </a:rPr>
              <a:t>Variance means that there is a difference in fit (or variability) between the training dataset and the testing dataset. </a:t>
            </a:r>
          </a:p>
          <a:p>
            <a:pPr marL="342900" indent="-342900" algn="l">
              <a:buFont typeface="Arial" panose="020B0604020202020204" pitchFamily="34" charset="0"/>
              <a:buChar char="•"/>
            </a:pPr>
            <a:r>
              <a:rPr lang="en-CA" sz="1800" dirty="0">
                <a:latin typeface="Montserrat" charset="0"/>
                <a:ea typeface="Montserrat" charset="0"/>
                <a:cs typeface="Montserrat" charset="0"/>
              </a:rPr>
              <a:t>This regression model is overfitting the training dataset</a:t>
            </a:r>
          </a:p>
          <a:p>
            <a:pPr marL="342900" indent="-342900" algn="l">
              <a:buFont typeface="Arial" panose="020B0604020202020204" pitchFamily="34" charset="0"/>
              <a:buChar char="•"/>
            </a:pPr>
            <a:endParaRPr lang="en-CA" sz="1800" dirty="0"/>
          </a:p>
        </p:txBody>
      </p:sp>
    </p:spTree>
    <p:extLst>
      <p:ext uri="{BB962C8B-B14F-4D97-AF65-F5344CB8AC3E}">
        <p14:creationId xmlns:p14="http://schemas.microsoft.com/office/powerpoint/2010/main" val="1372400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DC079E90-C4CF-C445-9351-6EE5ACE69464}"/>
              </a:ext>
            </a:extLst>
          </p:cNvPr>
          <p:cNvSpPr/>
          <p:nvPr/>
        </p:nvSpPr>
        <p:spPr>
          <a:xfrm>
            <a:off x="335585" y="278327"/>
            <a:ext cx="8676969" cy="954107"/>
          </a:xfrm>
          <a:prstGeom prst="rect">
            <a:avLst/>
          </a:prstGeom>
        </p:spPr>
        <p:txBody>
          <a:bodyPr wrap="square">
            <a:spAutoFit/>
          </a:bodyPr>
          <a:lstStyle/>
          <a:p>
            <a:r>
              <a:rPr lang="en-CA" sz="2800" b="1" dirty="0">
                <a:solidFill>
                  <a:srgbClr val="FF9900"/>
                </a:solidFill>
                <a:latin typeface="Montserrat" charset="0"/>
              </a:rPr>
              <a:t>RIDGE REGRESSION (L2 REGULARIZATION): INTUITION</a:t>
            </a:r>
          </a:p>
        </p:txBody>
      </p:sp>
      <p:sp>
        <p:nvSpPr>
          <p:cNvPr id="5" name="Content Placeholder 2">
            <a:extLst>
              <a:ext uri="{FF2B5EF4-FFF2-40B4-BE49-F238E27FC236}">
                <a16:creationId xmlns:a16="http://schemas.microsoft.com/office/drawing/2014/main" id="{C9BC825E-7F55-7B40-A5D8-5544CBE38B87}"/>
              </a:ext>
            </a:extLst>
          </p:cNvPr>
          <p:cNvSpPr txBox="1">
            <a:spLocks/>
          </p:cNvSpPr>
          <p:nvPr/>
        </p:nvSpPr>
        <p:spPr>
          <a:xfrm>
            <a:off x="94119" y="1212266"/>
            <a:ext cx="4455926" cy="4729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Ridge regression works by attempting at increasing the bias to improve variance (generalization capability)</a:t>
            </a:r>
          </a:p>
          <a:p>
            <a:pPr marL="342900" indent="-342900" algn="l">
              <a:buFont typeface="Arial" panose="020B0604020202020204" pitchFamily="34" charset="0"/>
              <a:buChar char="•"/>
            </a:pPr>
            <a:r>
              <a:rPr lang="en-CA" sz="1800" dirty="0">
                <a:latin typeface="Montserrat" charset="0"/>
                <a:ea typeface="Montserrat" charset="0"/>
                <a:cs typeface="Montserrat" charset="0"/>
              </a:rPr>
              <a:t>This works by changing the slope of the line</a:t>
            </a:r>
          </a:p>
          <a:p>
            <a:pPr marL="342900" indent="-342900" algn="l">
              <a:buFont typeface="Arial" panose="020B0604020202020204" pitchFamily="34" charset="0"/>
              <a:buChar char="•"/>
            </a:pPr>
            <a:r>
              <a:rPr lang="en-CA" sz="1800" dirty="0">
                <a:latin typeface="Montserrat" charset="0"/>
                <a:ea typeface="Montserrat" charset="0"/>
                <a:cs typeface="Montserrat" charset="0"/>
              </a:rPr>
              <a:t>The model performance might be little poor on the training set but it will perform consistently well on both the training and testing datasets.</a:t>
            </a:r>
          </a:p>
        </p:txBody>
      </p:sp>
      <p:cxnSp>
        <p:nvCxnSpPr>
          <p:cNvPr id="6" name="Straight Arrow Connector 5">
            <a:extLst>
              <a:ext uri="{FF2B5EF4-FFF2-40B4-BE49-F238E27FC236}">
                <a16:creationId xmlns:a16="http://schemas.microsoft.com/office/drawing/2014/main" id="{656DE2D9-E3DD-3541-9C68-5E0467587FE3}"/>
              </a:ext>
            </a:extLst>
          </p:cNvPr>
          <p:cNvCxnSpPr/>
          <p:nvPr/>
        </p:nvCxnSpPr>
        <p:spPr>
          <a:xfrm flipV="1">
            <a:off x="5026196" y="5482522"/>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2EEE988-B0D2-034B-82A3-17E50117D120}"/>
              </a:ext>
            </a:extLst>
          </p:cNvPr>
          <p:cNvCxnSpPr/>
          <p:nvPr/>
        </p:nvCxnSpPr>
        <p:spPr>
          <a:xfrm flipH="1" flipV="1">
            <a:off x="5027293" y="1830504"/>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9F7D3C-2479-0B43-A649-A4628D8A465E}"/>
              </a:ext>
            </a:extLst>
          </p:cNvPr>
          <p:cNvCxnSpPr/>
          <p:nvPr/>
        </p:nvCxnSpPr>
        <p:spPr>
          <a:xfrm flipH="1">
            <a:off x="5312020" y="387430"/>
            <a:ext cx="4435700" cy="5084220"/>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FB621C-D0CE-8E4B-8BF2-5E9BBC83192E}"/>
              </a:ext>
            </a:extLst>
          </p:cNvPr>
          <p:cNvSpPr txBox="1"/>
          <p:nvPr/>
        </p:nvSpPr>
        <p:spPr>
          <a:xfrm>
            <a:off x="4955707" y="1446783"/>
            <a:ext cx="2246348" cy="369332"/>
          </a:xfrm>
          <a:prstGeom prst="rect">
            <a:avLst/>
          </a:prstGeom>
          <a:noFill/>
        </p:spPr>
        <p:txBody>
          <a:bodyPr wrap="square" rtlCol="0">
            <a:spAutoFit/>
          </a:bodyPr>
          <a:lstStyle/>
          <a:p>
            <a:pPr algn="ctr"/>
            <a:r>
              <a:rPr lang="en-CA" b="1" dirty="0">
                <a:solidFill>
                  <a:srgbClr val="002060"/>
                </a:solidFill>
              </a:rPr>
              <a:t>TRAINING DATASET</a:t>
            </a:r>
          </a:p>
        </p:txBody>
      </p:sp>
      <p:cxnSp>
        <p:nvCxnSpPr>
          <p:cNvPr id="12" name="Curved Connector 11">
            <a:extLst>
              <a:ext uri="{FF2B5EF4-FFF2-40B4-BE49-F238E27FC236}">
                <a16:creationId xmlns:a16="http://schemas.microsoft.com/office/drawing/2014/main" id="{954A870C-9476-DF49-ACC8-47CE7AD1D6E5}"/>
              </a:ext>
            </a:extLst>
          </p:cNvPr>
          <p:cNvCxnSpPr/>
          <p:nvPr/>
        </p:nvCxnSpPr>
        <p:spPr>
          <a:xfrm>
            <a:off x="6871761" y="3114975"/>
            <a:ext cx="1854149" cy="149704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C1DA02-5EFA-B04D-AC57-266BB802BB6E}"/>
              </a:ext>
            </a:extLst>
          </p:cNvPr>
          <p:cNvSpPr txBox="1"/>
          <p:nvPr/>
        </p:nvSpPr>
        <p:spPr>
          <a:xfrm>
            <a:off x="7928625" y="4764802"/>
            <a:ext cx="2246348" cy="369332"/>
          </a:xfrm>
          <a:prstGeom prst="rect">
            <a:avLst/>
          </a:prstGeom>
          <a:noFill/>
        </p:spPr>
        <p:txBody>
          <a:bodyPr wrap="square" rtlCol="0">
            <a:spAutoFit/>
          </a:bodyPr>
          <a:lstStyle/>
          <a:p>
            <a:pPr algn="ctr"/>
            <a:r>
              <a:rPr lang="en-CA" b="1" dirty="0">
                <a:solidFill>
                  <a:srgbClr val="002060"/>
                </a:solidFill>
              </a:rPr>
              <a:t>TESTING DATASET</a:t>
            </a:r>
          </a:p>
        </p:txBody>
      </p:sp>
      <p:sp>
        <p:nvSpPr>
          <p:cNvPr id="14" name="Oval 13">
            <a:extLst>
              <a:ext uri="{FF2B5EF4-FFF2-40B4-BE49-F238E27FC236}">
                <a16:creationId xmlns:a16="http://schemas.microsoft.com/office/drawing/2014/main" id="{66EBCEB7-2A81-234D-8C07-617BF536F9AF}"/>
              </a:ext>
            </a:extLst>
          </p:cNvPr>
          <p:cNvSpPr/>
          <p:nvPr/>
        </p:nvSpPr>
        <p:spPr>
          <a:xfrm>
            <a:off x="6096000" y="419506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DB7E7076-C4E6-2F41-9B3E-BF8765641109}"/>
              </a:ext>
            </a:extLst>
          </p:cNvPr>
          <p:cNvSpPr/>
          <p:nvPr/>
        </p:nvSpPr>
        <p:spPr>
          <a:xfrm>
            <a:off x="5593273" y="481204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Oval 15">
            <a:extLst>
              <a:ext uri="{FF2B5EF4-FFF2-40B4-BE49-F238E27FC236}">
                <a16:creationId xmlns:a16="http://schemas.microsoft.com/office/drawing/2014/main" id="{CC936BB2-3181-224E-9025-257116639CA1}"/>
              </a:ext>
            </a:extLst>
          </p:cNvPr>
          <p:cNvSpPr/>
          <p:nvPr/>
        </p:nvSpPr>
        <p:spPr>
          <a:xfrm>
            <a:off x="6551293" y="368398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7" name="Curved Connector 16">
            <a:extLst>
              <a:ext uri="{FF2B5EF4-FFF2-40B4-BE49-F238E27FC236}">
                <a16:creationId xmlns:a16="http://schemas.microsoft.com/office/drawing/2014/main" id="{2DB54D8F-C016-EF43-A667-EE8524D3055A}"/>
              </a:ext>
            </a:extLst>
          </p:cNvPr>
          <p:cNvCxnSpPr>
            <a:stCxn id="16" idx="1"/>
          </p:cNvCxnSpPr>
          <p:nvPr/>
        </p:nvCxnSpPr>
        <p:spPr>
          <a:xfrm rot="16200000" flipV="1">
            <a:off x="4972264" y="2107282"/>
            <a:ext cx="1921402" cy="1319897"/>
          </a:xfrm>
          <a:prstGeom prst="curved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AEBE045-3E42-EA4E-8331-3BB7D4106B60}"/>
              </a:ext>
            </a:extLst>
          </p:cNvPr>
          <p:cNvSpPr/>
          <p:nvPr/>
        </p:nvSpPr>
        <p:spPr>
          <a:xfrm>
            <a:off x="6663416" y="288440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9" name="Oval 18">
            <a:extLst>
              <a:ext uri="{FF2B5EF4-FFF2-40B4-BE49-F238E27FC236}">
                <a16:creationId xmlns:a16="http://schemas.microsoft.com/office/drawing/2014/main" id="{4195438E-BDB4-BA49-BD01-7C3D0D07135B}"/>
              </a:ext>
            </a:extLst>
          </p:cNvPr>
          <p:cNvSpPr/>
          <p:nvPr/>
        </p:nvSpPr>
        <p:spPr>
          <a:xfrm>
            <a:off x="7252341" y="229888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0" name="Oval 19">
            <a:extLst>
              <a:ext uri="{FF2B5EF4-FFF2-40B4-BE49-F238E27FC236}">
                <a16:creationId xmlns:a16="http://schemas.microsoft.com/office/drawing/2014/main" id="{8210D4F8-DACA-354E-AD9E-FCF09EC47072}"/>
              </a:ext>
            </a:extLst>
          </p:cNvPr>
          <p:cNvSpPr/>
          <p:nvPr/>
        </p:nvSpPr>
        <p:spPr>
          <a:xfrm>
            <a:off x="9017059" y="289373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1" name="Oval 20">
            <a:extLst>
              <a:ext uri="{FF2B5EF4-FFF2-40B4-BE49-F238E27FC236}">
                <a16:creationId xmlns:a16="http://schemas.microsoft.com/office/drawing/2014/main" id="{71E168AE-A9DF-F04C-AD23-F8922A25F53E}"/>
              </a:ext>
            </a:extLst>
          </p:cNvPr>
          <p:cNvSpPr/>
          <p:nvPr/>
        </p:nvSpPr>
        <p:spPr>
          <a:xfrm>
            <a:off x="8481322" y="245195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2" name="Oval 21">
            <a:extLst>
              <a:ext uri="{FF2B5EF4-FFF2-40B4-BE49-F238E27FC236}">
                <a16:creationId xmlns:a16="http://schemas.microsoft.com/office/drawing/2014/main" id="{D5DBE1CA-8FF3-104A-B408-06CC9C961E4D}"/>
              </a:ext>
            </a:extLst>
          </p:cNvPr>
          <p:cNvSpPr/>
          <p:nvPr/>
        </p:nvSpPr>
        <p:spPr>
          <a:xfrm>
            <a:off x="9438523" y="289149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3" name="Straight Connector 22">
            <a:extLst>
              <a:ext uri="{FF2B5EF4-FFF2-40B4-BE49-F238E27FC236}">
                <a16:creationId xmlns:a16="http://schemas.microsoft.com/office/drawing/2014/main" id="{48E02B41-DDAB-D941-B51D-362FD204A2A5}"/>
              </a:ext>
            </a:extLst>
          </p:cNvPr>
          <p:cNvCxnSpPr>
            <a:endCxn id="20" idx="0"/>
          </p:cNvCxnSpPr>
          <p:nvPr/>
        </p:nvCxnSpPr>
        <p:spPr>
          <a:xfrm flipH="1">
            <a:off x="9159159" y="1887551"/>
            <a:ext cx="21762" cy="100618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8968D5-FE3B-3F42-BF9E-224381C104C7}"/>
              </a:ext>
            </a:extLst>
          </p:cNvPr>
          <p:cNvCxnSpPr/>
          <p:nvPr/>
        </p:nvCxnSpPr>
        <p:spPr>
          <a:xfrm flipH="1">
            <a:off x="9580624" y="1606630"/>
            <a:ext cx="928" cy="128710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BDB53AD-0104-6E41-9685-2D87A9272466}"/>
              </a:ext>
            </a:extLst>
          </p:cNvPr>
          <p:cNvSpPr/>
          <p:nvPr/>
        </p:nvSpPr>
        <p:spPr>
          <a:xfrm>
            <a:off x="8767600" y="188755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6" name="Straight Connector 25">
            <a:extLst>
              <a:ext uri="{FF2B5EF4-FFF2-40B4-BE49-F238E27FC236}">
                <a16:creationId xmlns:a16="http://schemas.microsoft.com/office/drawing/2014/main" id="{E6D15CFA-8BA2-EB40-AADB-91FA6CD5D3C0}"/>
              </a:ext>
            </a:extLst>
          </p:cNvPr>
          <p:cNvCxnSpPr/>
          <p:nvPr/>
        </p:nvCxnSpPr>
        <p:spPr>
          <a:xfrm flipH="1">
            <a:off x="4997589" y="1033561"/>
            <a:ext cx="5308942" cy="4139226"/>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27" name="Curved Left Arrow 26">
            <a:extLst>
              <a:ext uri="{FF2B5EF4-FFF2-40B4-BE49-F238E27FC236}">
                <a16:creationId xmlns:a16="http://schemas.microsoft.com/office/drawing/2014/main" id="{1F6A50C7-010B-184E-8D3B-D862BD1D4700}"/>
              </a:ext>
            </a:extLst>
          </p:cNvPr>
          <p:cNvSpPr/>
          <p:nvPr/>
        </p:nvSpPr>
        <p:spPr>
          <a:xfrm rot="17946447">
            <a:off x="9965326" y="-67402"/>
            <a:ext cx="566402" cy="9329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8" name="Straight Connector 27">
            <a:extLst>
              <a:ext uri="{FF2B5EF4-FFF2-40B4-BE49-F238E27FC236}">
                <a16:creationId xmlns:a16="http://schemas.microsoft.com/office/drawing/2014/main" id="{9E800A1B-1F56-324A-BE51-97B948640A9C}"/>
              </a:ext>
            </a:extLst>
          </p:cNvPr>
          <p:cNvCxnSpPr/>
          <p:nvPr/>
        </p:nvCxnSpPr>
        <p:spPr>
          <a:xfrm>
            <a:off x="7404223" y="2599003"/>
            <a:ext cx="0" cy="68542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2F20C6-256C-874E-B7CC-F2304C9FE805}"/>
              </a:ext>
            </a:extLst>
          </p:cNvPr>
          <p:cNvCxnSpPr/>
          <p:nvPr/>
        </p:nvCxnSpPr>
        <p:spPr>
          <a:xfrm>
            <a:off x="6843603" y="3148612"/>
            <a:ext cx="28158" cy="53536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8E76DEA-A1D5-4648-81D0-D0AB2312D425}"/>
              </a:ext>
            </a:extLst>
          </p:cNvPr>
          <p:cNvSpPr txBox="1"/>
          <p:nvPr/>
        </p:nvSpPr>
        <p:spPr>
          <a:xfrm rot="18722621">
            <a:off x="7404271" y="1431938"/>
            <a:ext cx="2044342" cy="276999"/>
          </a:xfrm>
          <a:prstGeom prst="rect">
            <a:avLst/>
          </a:prstGeom>
          <a:noFill/>
        </p:spPr>
        <p:txBody>
          <a:bodyPr wrap="none" rtlCol="0">
            <a:spAutoFit/>
          </a:bodyPr>
          <a:lstStyle/>
          <a:p>
            <a:r>
              <a:rPr lang="en-CA" sz="1200" b="1" dirty="0">
                <a:solidFill>
                  <a:srgbClr val="002060"/>
                </a:solidFill>
              </a:rPr>
              <a:t>LEAST SQUARES REGRESSION</a:t>
            </a:r>
          </a:p>
        </p:txBody>
      </p:sp>
      <p:sp>
        <p:nvSpPr>
          <p:cNvPr id="31" name="TextBox 30">
            <a:extLst>
              <a:ext uri="{FF2B5EF4-FFF2-40B4-BE49-F238E27FC236}">
                <a16:creationId xmlns:a16="http://schemas.microsoft.com/office/drawing/2014/main" id="{13D71FF4-37B8-A64B-986B-F804C80FB767}"/>
              </a:ext>
            </a:extLst>
          </p:cNvPr>
          <p:cNvSpPr txBox="1"/>
          <p:nvPr/>
        </p:nvSpPr>
        <p:spPr>
          <a:xfrm rot="19291139">
            <a:off x="8836972" y="1245758"/>
            <a:ext cx="1463349" cy="276999"/>
          </a:xfrm>
          <a:prstGeom prst="rect">
            <a:avLst/>
          </a:prstGeom>
          <a:noFill/>
        </p:spPr>
        <p:txBody>
          <a:bodyPr wrap="none" rtlCol="0">
            <a:spAutoFit/>
          </a:bodyPr>
          <a:lstStyle/>
          <a:p>
            <a:r>
              <a:rPr lang="en-CA" sz="1200" b="1" dirty="0">
                <a:solidFill>
                  <a:srgbClr val="002060"/>
                </a:solidFill>
              </a:rPr>
              <a:t>RIDGE REGRESSION</a:t>
            </a:r>
          </a:p>
        </p:txBody>
      </p:sp>
      <p:sp>
        <p:nvSpPr>
          <p:cNvPr id="33" name="TextBox 32">
            <a:extLst>
              <a:ext uri="{FF2B5EF4-FFF2-40B4-BE49-F238E27FC236}">
                <a16:creationId xmlns:a16="http://schemas.microsoft.com/office/drawing/2014/main" id="{DE752376-378C-4A1A-883D-A6EB66D4AADA}"/>
              </a:ext>
            </a:extLst>
          </p:cNvPr>
          <p:cNvSpPr txBox="1"/>
          <p:nvPr/>
        </p:nvSpPr>
        <p:spPr>
          <a:xfrm>
            <a:off x="4955707" y="5508230"/>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34" name="TextBox 33">
            <a:extLst>
              <a:ext uri="{FF2B5EF4-FFF2-40B4-BE49-F238E27FC236}">
                <a16:creationId xmlns:a16="http://schemas.microsoft.com/office/drawing/2014/main" id="{A24599A1-F311-4EF7-8B70-3D3D1D0E2B37}"/>
              </a:ext>
            </a:extLst>
          </p:cNvPr>
          <p:cNvSpPr txBox="1"/>
          <p:nvPr/>
        </p:nvSpPr>
        <p:spPr>
          <a:xfrm rot="16200000">
            <a:off x="3375713" y="2942232"/>
            <a:ext cx="2718758" cy="584775"/>
          </a:xfrm>
          <a:prstGeom prst="rect">
            <a:avLst/>
          </a:prstGeom>
          <a:noFill/>
        </p:spPr>
        <p:txBody>
          <a:bodyPr wrap="none" rtlCol="0">
            <a:spAutoFit/>
          </a:bodyPr>
          <a:lstStyle/>
          <a:p>
            <a:r>
              <a:rPr lang="en-CA" sz="3200" b="1" dirty="0">
                <a:solidFill>
                  <a:srgbClr val="002060"/>
                </a:solidFill>
              </a:rPr>
              <a:t>WEEKLY SALES</a:t>
            </a:r>
          </a:p>
        </p:txBody>
      </p:sp>
    </p:spTree>
    <p:extLst>
      <p:ext uri="{BB962C8B-B14F-4D97-AF65-F5344CB8AC3E}">
        <p14:creationId xmlns:p14="http://schemas.microsoft.com/office/powerpoint/2010/main" val="1634838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332239" y="813746"/>
            <a:ext cx="8820308" cy="5387500"/>
          </a:xfrm>
          <a:prstGeom prst="rect">
            <a:avLst/>
          </a:prstGeom>
        </p:spPr>
        <p:txBody>
          <a:bodyPr wrap="square">
            <a:spAutoFit/>
          </a:bodyPr>
          <a:lstStyle/>
          <a:p>
            <a:pPr marL="342900" indent="-342900">
              <a:lnSpc>
                <a:spcPct val="120000"/>
              </a:lnSpc>
              <a:buFont typeface="Arial" panose="020B0604020202020204" pitchFamily="34" charset="0"/>
              <a:buChar char="•"/>
            </a:pPr>
            <a:r>
              <a:rPr lang="en-CA" sz="1600" dirty="0">
                <a:solidFill>
                  <a:schemeClr val="tx1"/>
                </a:solidFill>
                <a:latin typeface="Montserrat" charset="0"/>
                <a:ea typeface="Montserrat" charset="0"/>
                <a:cs typeface="Montserrat" charset="0"/>
              </a:rPr>
              <a:t>Inputs: </a:t>
            </a:r>
          </a:p>
          <a:p>
            <a:pPr marL="800100" lvl="1" indent="-342900">
              <a:lnSpc>
                <a:spcPct val="120000"/>
              </a:lnSpc>
              <a:buFont typeface="Courier New" panose="02070309020205020404" pitchFamily="49" charset="0"/>
              <a:buChar char="o"/>
            </a:pPr>
            <a:r>
              <a:rPr lang="en-CA" sz="1600" dirty="0">
                <a:solidFill>
                  <a:schemeClr val="tx1"/>
                </a:solidFill>
                <a:latin typeface="Montserrat" charset="0"/>
                <a:ea typeface="Montserrat" charset="0"/>
                <a:cs typeface="Montserrat" charset="0"/>
              </a:rPr>
              <a:t>instant: record index</a:t>
            </a:r>
          </a:p>
          <a:p>
            <a:pPr marL="800100" lvl="1" indent="-342900">
              <a:lnSpc>
                <a:spcPct val="120000"/>
              </a:lnSpc>
              <a:buFont typeface="Courier New" panose="02070309020205020404" pitchFamily="49" charset="0"/>
              <a:buChar char="o"/>
            </a:pPr>
            <a:r>
              <a:rPr lang="en-CA" sz="1600" dirty="0" err="1">
                <a:solidFill>
                  <a:schemeClr val="tx1"/>
                </a:solidFill>
                <a:latin typeface="Montserrat" charset="0"/>
                <a:ea typeface="Montserrat" charset="0"/>
                <a:cs typeface="Montserrat" charset="0"/>
              </a:rPr>
              <a:t>dteday</a:t>
            </a:r>
            <a:r>
              <a:rPr lang="en-CA" sz="1600" dirty="0">
                <a:solidFill>
                  <a:schemeClr val="tx1"/>
                </a:solidFill>
                <a:latin typeface="Montserrat" charset="0"/>
                <a:ea typeface="Montserrat" charset="0"/>
                <a:cs typeface="Montserrat" charset="0"/>
              </a:rPr>
              <a:t>: date</a:t>
            </a:r>
          </a:p>
          <a:p>
            <a:pPr marL="800100" lvl="1" indent="-342900">
              <a:lnSpc>
                <a:spcPct val="120000"/>
              </a:lnSpc>
              <a:buFont typeface="Courier New" panose="02070309020205020404" pitchFamily="49" charset="0"/>
              <a:buChar char="o"/>
            </a:pPr>
            <a:r>
              <a:rPr lang="en-CA" sz="1600" dirty="0">
                <a:solidFill>
                  <a:schemeClr val="tx1"/>
                </a:solidFill>
                <a:latin typeface="Montserrat" charset="0"/>
                <a:ea typeface="Montserrat" charset="0"/>
                <a:cs typeface="Montserrat" charset="0"/>
              </a:rPr>
              <a:t>season: season (1: springer, 2: summer, 3: fall, 4: winter)</a:t>
            </a:r>
          </a:p>
          <a:p>
            <a:pPr marL="800100" lvl="1" indent="-342900">
              <a:lnSpc>
                <a:spcPct val="120000"/>
              </a:lnSpc>
              <a:buFont typeface="Courier New" panose="02070309020205020404" pitchFamily="49" charset="0"/>
              <a:buChar char="o"/>
            </a:pPr>
            <a:r>
              <a:rPr lang="en-CA" sz="1600" dirty="0" err="1">
                <a:solidFill>
                  <a:schemeClr val="tx1"/>
                </a:solidFill>
                <a:latin typeface="Montserrat" charset="0"/>
                <a:ea typeface="Montserrat" charset="0"/>
                <a:cs typeface="Montserrat" charset="0"/>
              </a:rPr>
              <a:t>yr</a:t>
            </a:r>
            <a:r>
              <a:rPr lang="en-CA" sz="1600" dirty="0">
                <a:solidFill>
                  <a:schemeClr val="tx1"/>
                </a:solidFill>
                <a:latin typeface="Montserrat" charset="0"/>
                <a:ea typeface="Montserrat" charset="0"/>
                <a:cs typeface="Montserrat" charset="0"/>
              </a:rPr>
              <a:t>: year (0: 2011, 1: 2012)</a:t>
            </a:r>
          </a:p>
          <a:p>
            <a:pPr marL="800100" lvl="1" indent="-342900">
              <a:lnSpc>
                <a:spcPct val="120000"/>
              </a:lnSpc>
              <a:buFont typeface="Courier New" panose="02070309020205020404" pitchFamily="49" charset="0"/>
              <a:buChar char="o"/>
            </a:pPr>
            <a:r>
              <a:rPr lang="en-CA" sz="1600" dirty="0" err="1">
                <a:solidFill>
                  <a:schemeClr val="tx1"/>
                </a:solidFill>
                <a:latin typeface="Montserrat" charset="0"/>
                <a:ea typeface="Montserrat" charset="0"/>
                <a:cs typeface="Montserrat" charset="0"/>
              </a:rPr>
              <a:t>mnth</a:t>
            </a:r>
            <a:r>
              <a:rPr lang="en-CA" sz="1600" dirty="0">
                <a:solidFill>
                  <a:schemeClr val="tx1"/>
                </a:solidFill>
                <a:latin typeface="Montserrat" charset="0"/>
                <a:ea typeface="Montserrat" charset="0"/>
                <a:cs typeface="Montserrat" charset="0"/>
              </a:rPr>
              <a:t>: month ( 1 to 12)</a:t>
            </a:r>
          </a:p>
          <a:p>
            <a:pPr marL="800100" lvl="1" indent="-342900">
              <a:lnSpc>
                <a:spcPct val="120000"/>
              </a:lnSpc>
              <a:buFont typeface="Courier New" panose="02070309020205020404" pitchFamily="49" charset="0"/>
              <a:buChar char="o"/>
            </a:pPr>
            <a:r>
              <a:rPr lang="en-CA" sz="1600" dirty="0">
                <a:solidFill>
                  <a:schemeClr val="tx1"/>
                </a:solidFill>
                <a:latin typeface="Montserrat" charset="0"/>
                <a:ea typeface="Montserrat" charset="0"/>
                <a:cs typeface="Montserrat" charset="0"/>
              </a:rPr>
              <a:t>hr: hour (0 to 23)</a:t>
            </a:r>
          </a:p>
          <a:p>
            <a:pPr marL="800100" lvl="1" indent="-342900">
              <a:lnSpc>
                <a:spcPct val="120000"/>
              </a:lnSpc>
              <a:buFont typeface="Courier New" panose="02070309020205020404" pitchFamily="49" charset="0"/>
              <a:buChar char="o"/>
            </a:pPr>
            <a:r>
              <a:rPr lang="en-CA" sz="1600" dirty="0">
                <a:solidFill>
                  <a:schemeClr val="tx1"/>
                </a:solidFill>
                <a:latin typeface="Montserrat" charset="0"/>
                <a:ea typeface="Montserrat" charset="0"/>
                <a:cs typeface="Montserrat" charset="0"/>
              </a:rPr>
              <a:t>holiday: whether day is holiday or not - weekday : day of the week</a:t>
            </a:r>
          </a:p>
          <a:p>
            <a:pPr marL="800100" lvl="1" indent="-342900">
              <a:lnSpc>
                <a:spcPct val="120000"/>
              </a:lnSpc>
              <a:buFont typeface="Courier New" panose="02070309020205020404" pitchFamily="49" charset="0"/>
              <a:buChar char="o"/>
            </a:pPr>
            <a:r>
              <a:rPr lang="en-CA" sz="1600" dirty="0">
                <a:solidFill>
                  <a:schemeClr val="tx1"/>
                </a:solidFill>
                <a:latin typeface="Montserrat" charset="0"/>
                <a:ea typeface="Montserrat" charset="0"/>
                <a:cs typeface="Montserrat" charset="0"/>
              </a:rPr>
              <a:t>Working day: if day is neither weekend nor holiday is 1, otherwise is 0.</a:t>
            </a:r>
          </a:p>
          <a:p>
            <a:pPr marL="800100" lvl="1" indent="-342900">
              <a:lnSpc>
                <a:spcPct val="120000"/>
              </a:lnSpc>
              <a:buFont typeface="Courier New" panose="02070309020205020404" pitchFamily="49" charset="0"/>
              <a:buChar char="o"/>
            </a:pPr>
            <a:r>
              <a:rPr lang="en-CA" sz="1600" dirty="0" err="1">
                <a:solidFill>
                  <a:schemeClr val="tx1"/>
                </a:solidFill>
                <a:latin typeface="Montserrat" charset="0"/>
                <a:ea typeface="Montserrat" charset="0"/>
                <a:cs typeface="Montserrat" charset="0"/>
              </a:rPr>
              <a:t>weathersit</a:t>
            </a:r>
            <a:r>
              <a:rPr lang="en-CA" sz="1600" dirty="0">
                <a:solidFill>
                  <a:schemeClr val="tx1"/>
                </a:solidFill>
                <a:latin typeface="Montserrat" charset="0"/>
                <a:ea typeface="Montserrat" charset="0"/>
                <a:cs typeface="Montserrat" charset="0"/>
              </a:rPr>
              <a:t> : </a:t>
            </a:r>
          </a:p>
          <a:p>
            <a:pPr marL="1257300" lvl="2" indent="-342900">
              <a:lnSpc>
                <a:spcPct val="120000"/>
              </a:lnSpc>
              <a:buFont typeface="Wingdings" panose="05000000000000000000" pitchFamily="2" charset="2"/>
              <a:buChar char="v"/>
            </a:pPr>
            <a:r>
              <a:rPr lang="en-CA" sz="1600" dirty="0">
                <a:solidFill>
                  <a:schemeClr val="tx1"/>
                </a:solidFill>
                <a:latin typeface="Montserrat" charset="0"/>
                <a:ea typeface="Montserrat" charset="0"/>
                <a:cs typeface="Montserrat" charset="0"/>
              </a:rPr>
              <a:t>1: Clear, Few clouds, Partly cloudy</a:t>
            </a:r>
          </a:p>
          <a:p>
            <a:pPr marL="1257300" lvl="2" indent="-342900">
              <a:lnSpc>
                <a:spcPct val="120000"/>
              </a:lnSpc>
              <a:buFont typeface="Wingdings" panose="05000000000000000000" pitchFamily="2" charset="2"/>
              <a:buChar char="v"/>
            </a:pPr>
            <a:r>
              <a:rPr lang="en-CA" sz="1600" dirty="0">
                <a:solidFill>
                  <a:schemeClr val="tx1"/>
                </a:solidFill>
                <a:latin typeface="Montserrat" charset="0"/>
                <a:ea typeface="Montserrat" charset="0"/>
                <a:cs typeface="Montserrat" charset="0"/>
              </a:rPr>
              <a:t>2: Mist + Cloudy, Mist + Broken clouds, Mist + Few clouds, Mist</a:t>
            </a:r>
          </a:p>
          <a:p>
            <a:pPr marL="1257300" lvl="2" indent="-342900">
              <a:lnSpc>
                <a:spcPct val="120000"/>
              </a:lnSpc>
              <a:buFont typeface="Wingdings" panose="05000000000000000000" pitchFamily="2" charset="2"/>
              <a:buChar char="v"/>
            </a:pPr>
            <a:r>
              <a:rPr lang="en-CA" sz="1600" dirty="0">
                <a:solidFill>
                  <a:schemeClr val="tx1"/>
                </a:solidFill>
                <a:latin typeface="Montserrat" charset="0"/>
                <a:ea typeface="Montserrat" charset="0"/>
                <a:cs typeface="Montserrat" charset="0"/>
              </a:rPr>
              <a:t>3: Light Snow, Light Rain + Thunderstorm + Scattered clouds, Light Rain + Scattered clouds</a:t>
            </a:r>
          </a:p>
          <a:p>
            <a:pPr marL="1257300" lvl="2" indent="-342900">
              <a:lnSpc>
                <a:spcPct val="120000"/>
              </a:lnSpc>
              <a:buFont typeface="Wingdings" panose="05000000000000000000" pitchFamily="2" charset="2"/>
              <a:buChar char="v"/>
            </a:pPr>
            <a:r>
              <a:rPr lang="en-CA" sz="1600" dirty="0">
                <a:solidFill>
                  <a:schemeClr val="tx1"/>
                </a:solidFill>
                <a:latin typeface="Montserrat" charset="0"/>
                <a:ea typeface="Montserrat" charset="0"/>
                <a:cs typeface="Montserrat" charset="0"/>
              </a:rPr>
              <a:t>4: Heavy Rain + Ice Pallets + Thunderstorm + Mist, Snow + Fog</a:t>
            </a:r>
          </a:p>
          <a:p>
            <a:pPr marL="800100" lvl="1" indent="-342900">
              <a:lnSpc>
                <a:spcPct val="120000"/>
              </a:lnSpc>
              <a:buFont typeface="Courier New" panose="02070309020205020404" pitchFamily="49" charset="0"/>
              <a:buChar char="o"/>
            </a:pPr>
            <a:r>
              <a:rPr lang="en-CA" sz="1600" dirty="0">
                <a:solidFill>
                  <a:schemeClr val="tx1"/>
                </a:solidFill>
                <a:latin typeface="Montserrat" charset="0"/>
                <a:ea typeface="Montserrat" charset="0"/>
                <a:cs typeface="Montserrat" charset="0"/>
              </a:rPr>
              <a:t>temp : Normalized temperature in Celsius. The values are divided to 41 (max)</a:t>
            </a:r>
          </a:p>
          <a:p>
            <a:pPr marL="800100" lvl="1" indent="-342900">
              <a:lnSpc>
                <a:spcPct val="120000"/>
              </a:lnSpc>
              <a:buFont typeface="Courier New" panose="02070309020205020404" pitchFamily="49" charset="0"/>
              <a:buChar char="o"/>
            </a:pPr>
            <a:r>
              <a:rPr lang="en-CA" sz="1600" dirty="0">
                <a:solidFill>
                  <a:schemeClr val="tx1"/>
                </a:solidFill>
                <a:latin typeface="Montserrat" charset="0"/>
                <a:ea typeface="Montserrat" charset="0"/>
                <a:cs typeface="Montserrat" charset="0"/>
              </a:rPr>
              <a:t>windspeed: Normalized wind speed. The values are divided to 67 (max)</a:t>
            </a:r>
          </a:p>
          <a:p>
            <a:pPr marL="800100" lvl="1" indent="-342900">
              <a:lnSpc>
                <a:spcPct val="120000"/>
              </a:lnSpc>
              <a:buFont typeface="Courier New" panose="02070309020205020404" pitchFamily="49" charset="0"/>
              <a:buChar char="o"/>
            </a:pPr>
            <a:endParaRPr lang="en-CA" sz="1600" dirty="0">
              <a:solidFill>
                <a:schemeClr val="tx1"/>
              </a:solidFill>
              <a:latin typeface="Montserrat" charset="0"/>
              <a:ea typeface="Montserrat" charset="0"/>
              <a:cs typeface="Montserrat" charset="0"/>
            </a:endParaRPr>
          </a:p>
        </p:txBody>
      </p:sp>
      <p:sp>
        <p:nvSpPr>
          <p:cNvPr id="4" name="Title 1">
            <a:extLst>
              <a:ext uri="{FF2B5EF4-FFF2-40B4-BE49-F238E27FC236}">
                <a16:creationId xmlns:a16="http://schemas.microsoft.com/office/drawing/2014/main" id="{E513EC47-71A0-4884-B305-D290CA891A82}"/>
              </a:ext>
            </a:extLst>
          </p:cNvPr>
          <p:cNvSpPr txBox="1">
            <a:spLocks/>
          </p:cNvSpPr>
          <p:nvPr/>
        </p:nvSpPr>
        <p:spPr>
          <a:xfrm>
            <a:off x="152399" y="108031"/>
            <a:ext cx="9201151" cy="523220"/>
          </a:xfrm>
          <a:prstGeom prst="rect">
            <a:avLst/>
          </a:prstGeom>
        </p:spPr>
        <p:txBody>
          <a:bodyPr wrap="square">
            <a:spAutoFit/>
          </a:bodyPr>
          <a:lstStyle>
            <a:defPPr marR="0" lvl="0" algn="l" rtl="0">
              <a:lnSpc>
                <a:spcPct val="100000"/>
              </a:lnSpc>
              <a:spcBef>
                <a:spcPts val="0"/>
              </a:spcBef>
              <a:spcAft>
                <a:spcPts val="0"/>
              </a:spcAft>
              <a:defRPr/>
            </a:defPPr>
            <a:lvl1pPr>
              <a:defRPr sz="2800" b="1">
                <a:solidFill>
                  <a:srgbClr val="FF9900"/>
                </a:solidFill>
                <a:latin typeface="Montserrat" charset="0"/>
              </a:defRPr>
            </a:lvl1pPr>
          </a:lstStyle>
          <a:p>
            <a:r>
              <a:rPr lang="en-CA" dirty="0"/>
              <a:t>DATA EXPLORATION: INPUTS</a:t>
            </a:r>
          </a:p>
        </p:txBody>
      </p:sp>
    </p:spTree>
    <p:extLst>
      <p:ext uri="{BB962C8B-B14F-4D97-AF65-F5344CB8AC3E}">
        <p14:creationId xmlns:p14="http://schemas.microsoft.com/office/powerpoint/2010/main" val="3363710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1948703E-0FA9-0F48-B3CF-F157FC8551E4}"/>
              </a:ext>
            </a:extLst>
          </p:cNvPr>
          <p:cNvSpPr/>
          <p:nvPr/>
        </p:nvSpPr>
        <p:spPr>
          <a:xfrm>
            <a:off x="446866" y="53736"/>
            <a:ext cx="10900403" cy="523220"/>
          </a:xfrm>
          <a:prstGeom prst="rect">
            <a:avLst/>
          </a:prstGeom>
        </p:spPr>
        <p:txBody>
          <a:bodyPr wrap="square">
            <a:spAutoFit/>
          </a:bodyPr>
          <a:lstStyle/>
          <a:p>
            <a:r>
              <a:rPr lang="en-CA" sz="2800" b="1" dirty="0">
                <a:solidFill>
                  <a:srgbClr val="FF9900"/>
                </a:solidFill>
                <a:latin typeface="Montserrat" charset="0"/>
              </a:rPr>
              <a:t>RIDGE REGRESSION (L2 REGULARIZATION): MATH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A5EEF43-7F97-DC44-93F9-201D518DEC62}"/>
                  </a:ext>
                </a:extLst>
              </p:cNvPr>
              <p:cNvSpPr txBox="1">
                <a:spLocks/>
              </p:cNvSpPr>
              <p:nvPr/>
            </p:nvSpPr>
            <p:spPr>
              <a:xfrm>
                <a:off x="-549425" y="3887266"/>
                <a:ext cx="6486397" cy="4729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2000" b="1" u="sng" dirty="0">
                    <a:solidFill>
                      <a:srgbClr val="002060"/>
                    </a:solidFill>
                  </a:rPr>
                  <a:t>Least Squares Regression: </a:t>
                </a:r>
              </a:p>
              <a:p>
                <a:pPr/>
                <a14:m>
                  <m:oMathPara xmlns:m="http://schemas.openxmlformats.org/officeDocument/2006/math">
                    <m:oMathParaPr>
                      <m:jc m:val="centerGroup"/>
                    </m:oMathParaPr>
                    <m:oMath xmlns:m="http://schemas.openxmlformats.org/officeDocument/2006/math">
                      <m:r>
                        <a:rPr lang="en-CA" sz="2000" i="1" dirty="0" smtClean="0">
                          <a:solidFill>
                            <a:srgbClr val="002060"/>
                          </a:solidFill>
                          <a:latin typeface="Cambria Math" panose="02040503050406030204" pitchFamily="18" charset="0"/>
                        </a:rPr>
                        <m:t>𝑀𝑖𝑛</m:t>
                      </m:r>
                      <m:r>
                        <a:rPr lang="en-CA" sz="2000" i="1" dirty="0" smtClean="0">
                          <a:solidFill>
                            <a:srgbClr val="002060"/>
                          </a:solidFill>
                          <a:latin typeface="Cambria Math" panose="02040503050406030204" pitchFamily="18" charset="0"/>
                        </a:rPr>
                        <m:t>(</m:t>
                      </m:r>
                      <m:r>
                        <a:rPr lang="en-CA" sz="2000" i="1" dirty="0" smtClean="0">
                          <a:solidFill>
                            <a:srgbClr val="002060"/>
                          </a:solidFill>
                          <a:latin typeface="Cambria Math" panose="02040503050406030204" pitchFamily="18" charset="0"/>
                        </a:rPr>
                        <m:t>𝑠𝑢𝑚</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𝑜𝑓</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𝑡h𝑒</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𝑠𝑞𝑢𝑎𝑟𝑒𝑑</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𝑟𝑒𝑠𝑖𝑑𝑢𝑎𝑙𝑠</m:t>
                      </m:r>
                      <m:r>
                        <a:rPr lang="en-CA" sz="2000" i="1" dirty="0" smtClean="0">
                          <a:solidFill>
                            <a:srgbClr val="002060"/>
                          </a:solidFill>
                          <a:latin typeface="Cambria Math" panose="02040503050406030204" pitchFamily="18" charset="0"/>
                        </a:rPr>
                        <m:t>)</m:t>
                      </m:r>
                    </m:oMath>
                  </m:oMathPara>
                </a14:m>
                <a:endParaRPr lang="en-CA" sz="2000" dirty="0">
                  <a:solidFill>
                    <a:srgbClr val="002060"/>
                  </a:solidFill>
                </a:endParaRPr>
              </a:p>
              <a:p>
                <a:endParaRPr lang="en-CA" sz="2000" dirty="0">
                  <a:solidFill>
                    <a:srgbClr val="002060"/>
                  </a:solidFill>
                </a:endParaRPr>
              </a:p>
              <a:p>
                <a:r>
                  <a:rPr lang="en-CA" sz="2000" b="1" u="sng" dirty="0">
                    <a:solidFill>
                      <a:srgbClr val="002060"/>
                    </a:solidFill>
                  </a:rPr>
                  <a:t>Ridge Regression:</a:t>
                </a:r>
              </a:p>
              <a:p>
                <a:pPr/>
                <a14:m>
                  <m:oMathPara xmlns:m="http://schemas.openxmlformats.org/officeDocument/2006/math">
                    <m:oMathParaPr>
                      <m:jc m:val="centerGroup"/>
                    </m:oMathParaPr>
                    <m:oMath xmlns:m="http://schemas.openxmlformats.org/officeDocument/2006/math">
                      <m:r>
                        <a:rPr lang="en-CA" sz="2000" i="1" dirty="0" smtClean="0">
                          <a:solidFill>
                            <a:srgbClr val="002060"/>
                          </a:solidFill>
                          <a:latin typeface="Cambria Math" panose="02040503050406030204" pitchFamily="18" charset="0"/>
                        </a:rPr>
                        <m:t>𝑀𝑖𝑛</m:t>
                      </m:r>
                      <m:r>
                        <a:rPr lang="en-CA" sz="2000" i="1" dirty="0" smtClean="0">
                          <a:solidFill>
                            <a:srgbClr val="002060"/>
                          </a:solidFill>
                          <a:latin typeface="Cambria Math" panose="02040503050406030204" pitchFamily="18" charset="0"/>
                        </a:rPr>
                        <m:t>(</m:t>
                      </m:r>
                      <m:r>
                        <a:rPr lang="en-CA" sz="2000" i="1" dirty="0" smtClean="0">
                          <a:solidFill>
                            <a:srgbClr val="002060"/>
                          </a:solidFill>
                          <a:latin typeface="Cambria Math" panose="02040503050406030204" pitchFamily="18" charset="0"/>
                        </a:rPr>
                        <m:t>𝑠𝑢𝑚</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𝑜𝑓</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𝑠𝑞𝑢𝑎𝑟𝑒𝑑</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𝑟𝑒𝑠𝑖𝑑𝑢𝑎𝑙𝑠</m:t>
                      </m:r>
                      <m:r>
                        <a:rPr lang="en-CA" sz="2000" dirty="0" smtClean="0">
                          <a:solidFill>
                            <a:srgbClr val="002060"/>
                          </a:solidFill>
                          <a:latin typeface="Cambria Math" panose="02040503050406030204" pitchFamily="18" charset="0"/>
                        </a:rPr>
                        <m:t>+ </m:t>
                      </m:r>
                      <m:r>
                        <a:rPr lang="el-GR" sz="2000" i="1" dirty="0">
                          <a:solidFill>
                            <a:srgbClr val="002060"/>
                          </a:solidFill>
                          <a:latin typeface="Cambria Math" panose="02040503050406030204" pitchFamily="18" charset="0"/>
                          <a:ea typeface="Cambria Math" panose="02040503050406030204" pitchFamily="18" charset="0"/>
                        </a:rPr>
                        <m:t>𝛼</m:t>
                      </m:r>
                      <m:r>
                        <a:rPr lang="en-CA" sz="2000" i="1" dirty="0" smtClean="0">
                          <a:solidFill>
                            <a:srgbClr val="002060"/>
                          </a:solidFill>
                          <a:latin typeface="Cambria Math" panose="02040503050406030204" pitchFamily="18" charset="0"/>
                          <a:ea typeface="Cambria Math" panose="02040503050406030204" pitchFamily="18" charset="0"/>
                        </a:rPr>
                        <m:t> ∗ </m:t>
                      </m:r>
                      <m:r>
                        <a:rPr lang="en-CA" sz="2000" i="1" dirty="0" smtClean="0">
                          <a:solidFill>
                            <a:srgbClr val="002060"/>
                          </a:solidFill>
                          <a:latin typeface="Cambria Math" panose="02040503050406030204" pitchFamily="18" charset="0"/>
                          <a:ea typeface="Cambria Math" panose="02040503050406030204" pitchFamily="18" charset="0"/>
                        </a:rPr>
                        <m:t>𝑠𝑙𝑜𝑝</m:t>
                      </m:r>
                      <m:sSup>
                        <m:sSupPr>
                          <m:ctrlPr>
                            <a:rPr lang="en-CA" sz="2000" i="1" dirty="0" smtClean="0">
                              <a:solidFill>
                                <a:srgbClr val="002060"/>
                              </a:solidFill>
                              <a:latin typeface="Cambria Math" panose="02040503050406030204" pitchFamily="18" charset="0"/>
                              <a:ea typeface="Cambria Math" panose="02040503050406030204" pitchFamily="18" charset="0"/>
                            </a:rPr>
                          </m:ctrlPr>
                        </m:sSupPr>
                        <m:e>
                          <m:r>
                            <a:rPr lang="en-CA" sz="2000" i="1" dirty="0" smtClean="0">
                              <a:solidFill>
                                <a:srgbClr val="002060"/>
                              </a:solidFill>
                              <a:latin typeface="Cambria Math" panose="02040503050406030204" pitchFamily="18" charset="0"/>
                              <a:ea typeface="Cambria Math" panose="02040503050406030204" pitchFamily="18" charset="0"/>
                            </a:rPr>
                            <m:t>𝑒</m:t>
                          </m:r>
                        </m:e>
                        <m:sup>
                          <m:r>
                            <a:rPr lang="en-CA" sz="2000" i="1" dirty="0" smtClean="0">
                              <a:solidFill>
                                <a:srgbClr val="002060"/>
                              </a:solidFill>
                              <a:latin typeface="Cambria Math" panose="02040503050406030204" pitchFamily="18" charset="0"/>
                              <a:ea typeface="Cambria Math" panose="02040503050406030204" pitchFamily="18" charset="0"/>
                            </a:rPr>
                            <m:t>2</m:t>
                          </m:r>
                        </m:sup>
                      </m:sSup>
                      <m:r>
                        <a:rPr lang="en-CA" sz="2000" i="1" dirty="0" smtClean="0">
                          <a:solidFill>
                            <a:srgbClr val="002060"/>
                          </a:solidFill>
                          <a:latin typeface="Cambria Math" panose="02040503050406030204" pitchFamily="18" charset="0"/>
                          <a:ea typeface="Cambria Math" panose="02040503050406030204" pitchFamily="18" charset="0"/>
                        </a:rPr>
                        <m:t>)</m:t>
                      </m:r>
                    </m:oMath>
                  </m:oMathPara>
                </a14:m>
                <a:endParaRPr lang="en-CA" sz="2000" dirty="0">
                  <a:solidFill>
                    <a:srgbClr val="002060"/>
                  </a:solidFill>
                </a:endParaRPr>
              </a:p>
              <a:p>
                <a:endParaRPr lang="en-CA" sz="2000" dirty="0">
                  <a:solidFill>
                    <a:srgbClr val="002060"/>
                  </a:solidFill>
                </a:endParaRPr>
              </a:p>
              <a:p>
                <a:endParaRPr lang="en-CA" sz="2000" dirty="0">
                  <a:solidFill>
                    <a:srgbClr val="002060"/>
                  </a:solidFill>
                </a:endParaRPr>
              </a:p>
              <a:p>
                <a:endParaRPr lang="en-CA" sz="2000" dirty="0">
                  <a:solidFill>
                    <a:srgbClr val="002060"/>
                  </a:solidFill>
                </a:endParaRPr>
              </a:p>
            </p:txBody>
          </p:sp>
        </mc:Choice>
        <mc:Fallback xmlns="">
          <p:sp>
            <p:nvSpPr>
              <p:cNvPr id="5" name="Content Placeholder 2">
                <a:extLst>
                  <a:ext uri="{FF2B5EF4-FFF2-40B4-BE49-F238E27FC236}">
                    <a16:creationId xmlns:a16="http://schemas.microsoft.com/office/drawing/2014/main" id="{6A5EEF43-7F97-DC44-93F9-201D518DEC62}"/>
                  </a:ext>
                </a:extLst>
              </p:cNvPr>
              <p:cNvSpPr txBox="1">
                <a:spLocks noRot="1" noChangeAspect="1" noMove="1" noResize="1" noEditPoints="1" noAdjustHandles="1" noChangeArrowheads="1" noChangeShapeType="1" noTextEdit="1"/>
              </p:cNvSpPr>
              <p:nvPr/>
            </p:nvSpPr>
            <p:spPr>
              <a:xfrm>
                <a:off x="-549425" y="3887266"/>
                <a:ext cx="6486397" cy="4729126"/>
              </a:xfrm>
              <a:prstGeom prst="rect">
                <a:avLst/>
              </a:prstGeom>
              <a:blipFill>
                <a:blip r:embed="rId2"/>
                <a:stretch>
                  <a:fillRect t="-141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0DB36B51-A07E-1447-AE60-A270ABF6EF1B}"/>
              </a:ext>
            </a:extLst>
          </p:cNvPr>
          <p:cNvCxnSpPr/>
          <p:nvPr/>
        </p:nvCxnSpPr>
        <p:spPr>
          <a:xfrm flipV="1">
            <a:off x="5355997" y="5578121"/>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3684CE2-4E6D-6C41-9E03-37BC05AF05C2}"/>
              </a:ext>
            </a:extLst>
          </p:cNvPr>
          <p:cNvCxnSpPr/>
          <p:nvPr/>
        </p:nvCxnSpPr>
        <p:spPr>
          <a:xfrm flipH="1" flipV="1">
            <a:off x="5357094" y="1926103"/>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6CBDBCF-F343-B442-9864-04CE67F22256}"/>
              </a:ext>
            </a:extLst>
          </p:cNvPr>
          <p:cNvCxnSpPr/>
          <p:nvPr/>
        </p:nvCxnSpPr>
        <p:spPr>
          <a:xfrm flipH="1">
            <a:off x="5641821" y="483029"/>
            <a:ext cx="4435700" cy="5084220"/>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CF5DF43-13FE-BB41-8F70-79153A65CAD2}"/>
              </a:ext>
            </a:extLst>
          </p:cNvPr>
          <p:cNvSpPr/>
          <p:nvPr/>
        </p:nvSpPr>
        <p:spPr>
          <a:xfrm>
            <a:off x="6408289" y="439810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Oval 11">
            <a:extLst>
              <a:ext uri="{FF2B5EF4-FFF2-40B4-BE49-F238E27FC236}">
                <a16:creationId xmlns:a16="http://schemas.microsoft.com/office/drawing/2014/main" id="{C28FC0D3-7D84-5941-8D87-C6481DFC5DF4}"/>
              </a:ext>
            </a:extLst>
          </p:cNvPr>
          <p:cNvSpPr/>
          <p:nvPr/>
        </p:nvSpPr>
        <p:spPr>
          <a:xfrm>
            <a:off x="6006457" y="487716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3" name="Oval 12">
            <a:extLst>
              <a:ext uri="{FF2B5EF4-FFF2-40B4-BE49-F238E27FC236}">
                <a16:creationId xmlns:a16="http://schemas.microsoft.com/office/drawing/2014/main" id="{5FCECB35-F60F-8A4D-B6FD-EA5FFCC3CB25}"/>
              </a:ext>
            </a:extLst>
          </p:cNvPr>
          <p:cNvSpPr/>
          <p:nvPr/>
        </p:nvSpPr>
        <p:spPr>
          <a:xfrm>
            <a:off x="6881094" y="377958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4" name="Oval 13">
            <a:extLst>
              <a:ext uri="{FF2B5EF4-FFF2-40B4-BE49-F238E27FC236}">
                <a16:creationId xmlns:a16="http://schemas.microsoft.com/office/drawing/2014/main" id="{94679FAA-227C-0240-BCB7-62F7BA948441}"/>
              </a:ext>
            </a:extLst>
          </p:cNvPr>
          <p:cNvSpPr/>
          <p:nvPr/>
        </p:nvSpPr>
        <p:spPr>
          <a:xfrm>
            <a:off x="6993217" y="298000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137CE914-C4DD-9744-B657-331C8E7DFF82}"/>
              </a:ext>
            </a:extLst>
          </p:cNvPr>
          <p:cNvSpPr/>
          <p:nvPr/>
        </p:nvSpPr>
        <p:spPr>
          <a:xfrm>
            <a:off x="7582142" y="239448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Oval 15">
            <a:extLst>
              <a:ext uri="{FF2B5EF4-FFF2-40B4-BE49-F238E27FC236}">
                <a16:creationId xmlns:a16="http://schemas.microsoft.com/office/drawing/2014/main" id="{97C6518E-8ECE-5341-B52B-AEA98855F37B}"/>
              </a:ext>
            </a:extLst>
          </p:cNvPr>
          <p:cNvSpPr/>
          <p:nvPr/>
        </p:nvSpPr>
        <p:spPr>
          <a:xfrm>
            <a:off x="9346860" y="298933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7" name="Oval 16">
            <a:extLst>
              <a:ext uri="{FF2B5EF4-FFF2-40B4-BE49-F238E27FC236}">
                <a16:creationId xmlns:a16="http://schemas.microsoft.com/office/drawing/2014/main" id="{3E906797-FB87-0D48-AD55-2202BB3C00C6}"/>
              </a:ext>
            </a:extLst>
          </p:cNvPr>
          <p:cNvSpPr/>
          <p:nvPr/>
        </p:nvSpPr>
        <p:spPr>
          <a:xfrm>
            <a:off x="8811123" y="254755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8" name="Oval 17">
            <a:extLst>
              <a:ext uri="{FF2B5EF4-FFF2-40B4-BE49-F238E27FC236}">
                <a16:creationId xmlns:a16="http://schemas.microsoft.com/office/drawing/2014/main" id="{68F75752-834B-8D45-B707-1C1F5AE27D6E}"/>
              </a:ext>
            </a:extLst>
          </p:cNvPr>
          <p:cNvSpPr/>
          <p:nvPr/>
        </p:nvSpPr>
        <p:spPr>
          <a:xfrm>
            <a:off x="9768324" y="298709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9" name="Straight Connector 18">
            <a:extLst>
              <a:ext uri="{FF2B5EF4-FFF2-40B4-BE49-F238E27FC236}">
                <a16:creationId xmlns:a16="http://schemas.microsoft.com/office/drawing/2014/main" id="{3EBF643A-A938-D44A-80C2-B2A50D4D9927}"/>
              </a:ext>
            </a:extLst>
          </p:cNvPr>
          <p:cNvCxnSpPr>
            <a:endCxn id="16" idx="0"/>
          </p:cNvCxnSpPr>
          <p:nvPr/>
        </p:nvCxnSpPr>
        <p:spPr>
          <a:xfrm flipH="1">
            <a:off x="9488960" y="1983150"/>
            <a:ext cx="21762" cy="100618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DC9D43-5A5B-A548-A5E6-6D56E6DC276D}"/>
              </a:ext>
            </a:extLst>
          </p:cNvPr>
          <p:cNvCxnSpPr/>
          <p:nvPr/>
        </p:nvCxnSpPr>
        <p:spPr>
          <a:xfrm flipH="1">
            <a:off x="9910425" y="1702229"/>
            <a:ext cx="928" cy="128710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5D9EFDB-34B7-B54B-82B8-8B6AB17DD5DD}"/>
              </a:ext>
            </a:extLst>
          </p:cNvPr>
          <p:cNvSpPr/>
          <p:nvPr/>
        </p:nvSpPr>
        <p:spPr>
          <a:xfrm>
            <a:off x="9097401" y="198315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2" name="Straight Connector 21">
            <a:extLst>
              <a:ext uri="{FF2B5EF4-FFF2-40B4-BE49-F238E27FC236}">
                <a16:creationId xmlns:a16="http://schemas.microsoft.com/office/drawing/2014/main" id="{DAA61CCD-578C-A24F-9612-94FE1EED843B}"/>
              </a:ext>
            </a:extLst>
          </p:cNvPr>
          <p:cNvCxnSpPr/>
          <p:nvPr/>
        </p:nvCxnSpPr>
        <p:spPr>
          <a:xfrm flipH="1">
            <a:off x="5327390" y="1129160"/>
            <a:ext cx="5308942" cy="4139226"/>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23" name="Curved Left Arrow 22">
            <a:extLst>
              <a:ext uri="{FF2B5EF4-FFF2-40B4-BE49-F238E27FC236}">
                <a16:creationId xmlns:a16="http://schemas.microsoft.com/office/drawing/2014/main" id="{AF9A7E34-49E8-D84B-8098-FB9E5FFD9CA2}"/>
              </a:ext>
            </a:extLst>
          </p:cNvPr>
          <p:cNvSpPr/>
          <p:nvPr/>
        </p:nvSpPr>
        <p:spPr>
          <a:xfrm rot="17946447">
            <a:off x="10236148" y="33475"/>
            <a:ext cx="566402" cy="9329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4" name="Straight Connector 23">
            <a:extLst>
              <a:ext uri="{FF2B5EF4-FFF2-40B4-BE49-F238E27FC236}">
                <a16:creationId xmlns:a16="http://schemas.microsoft.com/office/drawing/2014/main" id="{D187CB32-3CB2-CC4E-9BD9-DCCECA61283C}"/>
              </a:ext>
            </a:extLst>
          </p:cNvPr>
          <p:cNvCxnSpPr/>
          <p:nvPr/>
        </p:nvCxnSpPr>
        <p:spPr>
          <a:xfrm>
            <a:off x="7734024" y="2694602"/>
            <a:ext cx="0" cy="68542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643899-513A-F647-BA4C-D2EF0F056D6A}"/>
              </a:ext>
            </a:extLst>
          </p:cNvPr>
          <p:cNvCxnSpPr/>
          <p:nvPr/>
        </p:nvCxnSpPr>
        <p:spPr>
          <a:xfrm>
            <a:off x="7173404" y="3244211"/>
            <a:ext cx="28158" cy="53536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3718573-8387-6D4D-8E55-DE923A0E4136}"/>
              </a:ext>
            </a:extLst>
          </p:cNvPr>
          <p:cNvSpPr txBox="1"/>
          <p:nvPr/>
        </p:nvSpPr>
        <p:spPr>
          <a:xfrm rot="18722621">
            <a:off x="7734072" y="1527537"/>
            <a:ext cx="2044342" cy="276999"/>
          </a:xfrm>
          <a:prstGeom prst="rect">
            <a:avLst/>
          </a:prstGeom>
          <a:noFill/>
        </p:spPr>
        <p:txBody>
          <a:bodyPr wrap="none" rtlCol="0">
            <a:spAutoFit/>
          </a:bodyPr>
          <a:lstStyle/>
          <a:p>
            <a:r>
              <a:rPr lang="en-CA" sz="1200" b="1" dirty="0">
                <a:solidFill>
                  <a:srgbClr val="002060"/>
                </a:solidFill>
              </a:rPr>
              <a:t>LEAST SQUARES REGRESSION</a:t>
            </a:r>
          </a:p>
        </p:txBody>
      </p:sp>
      <p:sp>
        <p:nvSpPr>
          <p:cNvPr id="27" name="TextBox 26">
            <a:extLst>
              <a:ext uri="{FF2B5EF4-FFF2-40B4-BE49-F238E27FC236}">
                <a16:creationId xmlns:a16="http://schemas.microsoft.com/office/drawing/2014/main" id="{4D59CF54-8309-764E-89E3-3706F91BF7C3}"/>
              </a:ext>
            </a:extLst>
          </p:cNvPr>
          <p:cNvSpPr txBox="1"/>
          <p:nvPr/>
        </p:nvSpPr>
        <p:spPr>
          <a:xfrm rot="19291139">
            <a:off x="9166773" y="1341357"/>
            <a:ext cx="1463349" cy="276999"/>
          </a:xfrm>
          <a:prstGeom prst="rect">
            <a:avLst/>
          </a:prstGeom>
          <a:noFill/>
        </p:spPr>
        <p:txBody>
          <a:bodyPr wrap="none" rtlCol="0">
            <a:spAutoFit/>
          </a:bodyPr>
          <a:lstStyle/>
          <a:p>
            <a:r>
              <a:rPr lang="en-CA" sz="1200" b="1" dirty="0">
                <a:solidFill>
                  <a:srgbClr val="002060"/>
                </a:solidFill>
              </a:rPr>
              <a:t>RIDGE REGRESSION</a:t>
            </a:r>
          </a:p>
        </p:txBody>
      </p:sp>
      <p:sp>
        <p:nvSpPr>
          <p:cNvPr id="28" name="Rounded Rectangle 27">
            <a:extLst>
              <a:ext uri="{FF2B5EF4-FFF2-40B4-BE49-F238E27FC236}">
                <a16:creationId xmlns:a16="http://schemas.microsoft.com/office/drawing/2014/main" id="{9C4CE247-F429-FA46-ACD5-496CB624ADB0}"/>
              </a:ext>
            </a:extLst>
          </p:cNvPr>
          <p:cNvSpPr/>
          <p:nvPr/>
        </p:nvSpPr>
        <p:spPr>
          <a:xfrm>
            <a:off x="3825664" y="5115694"/>
            <a:ext cx="1428589" cy="671780"/>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9" name="Curved Connector 28">
            <a:extLst>
              <a:ext uri="{FF2B5EF4-FFF2-40B4-BE49-F238E27FC236}">
                <a16:creationId xmlns:a16="http://schemas.microsoft.com/office/drawing/2014/main" id="{DE8EB1D0-38F4-E340-BBAD-9C410A3DB245}"/>
              </a:ext>
            </a:extLst>
          </p:cNvPr>
          <p:cNvCxnSpPr/>
          <p:nvPr/>
        </p:nvCxnSpPr>
        <p:spPr>
          <a:xfrm rot="16200000" flipV="1">
            <a:off x="3588222" y="3605772"/>
            <a:ext cx="1695866" cy="1323978"/>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7A52172-68B0-364C-B1CE-11AACC7F347B}"/>
              </a:ext>
            </a:extLst>
          </p:cNvPr>
          <p:cNvSpPr txBox="1"/>
          <p:nvPr/>
        </p:nvSpPr>
        <p:spPr>
          <a:xfrm>
            <a:off x="2902266" y="3073977"/>
            <a:ext cx="1637692" cy="369332"/>
          </a:xfrm>
          <a:prstGeom prst="rect">
            <a:avLst/>
          </a:prstGeom>
          <a:noFill/>
        </p:spPr>
        <p:txBody>
          <a:bodyPr wrap="none" rtlCol="0">
            <a:spAutoFit/>
          </a:bodyPr>
          <a:lstStyle/>
          <a:p>
            <a:r>
              <a:rPr lang="en-CA" b="1" dirty="0">
                <a:solidFill>
                  <a:srgbClr val="002060"/>
                </a:solidFill>
              </a:rPr>
              <a:t>PENALTY TERM</a:t>
            </a:r>
          </a:p>
        </p:txBody>
      </p:sp>
      <p:sp>
        <p:nvSpPr>
          <p:cNvPr id="31" name="Content Placeholder 2">
            <a:extLst>
              <a:ext uri="{FF2B5EF4-FFF2-40B4-BE49-F238E27FC236}">
                <a16:creationId xmlns:a16="http://schemas.microsoft.com/office/drawing/2014/main" id="{0D2D0630-5A06-7B48-AA22-0D0A8601A82B}"/>
              </a:ext>
            </a:extLst>
          </p:cNvPr>
          <p:cNvSpPr txBox="1">
            <a:spLocks/>
          </p:cNvSpPr>
          <p:nvPr/>
        </p:nvSpPr>
        <p:spPr>
          <a:xfrm>
            <a:off x="252998" y="863181"/>
            <a:ext cx="3858649" cy="47291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a:latin typeface="Montserrat" charset="0"/>
                <a:ea typeface="Montserrat" charset="0"/>
                <a:cs typeface="Montserrat" charset="0"/>
              </a:rPr>
              <a:t>Slope has been reduced with ridge regression penalty and therefore the model becomes less sensitive to changes in the independent variable (temperature) </a:t>
            </a:r>
          </a:p>
        </p:txBody>
      </p:sp>
      <p:sp>
        <p:nvSpPr>
          <p:cNvPr id="33" name="TextBox 32">
            <a:extLst>
              <a:ext uri="{FF2B5EF4-FFF2-40B4-BE49-F238E27FC236}">
                <a16:creationId xmlns:a16="http://schemas.microsoft.com/office/drawing/2014/main" id="{B4BCEFAD-E42A-493A-87CA-84058F22F3F8}"/>
              </a:ext>
            </a:extLst>
          </p:cNvPr>
          <p:cNvSpPr txBox="1"/>
          <p:nvPr/>
        </p:nvSpPr>
        <p:spPr>
          <a:xfrm>
            <a:off x="5207760" y="5619306"/>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34" name="TextBox 33">
            <a:extLst>
              <a:ext uri="{FF2B5EF4-FFF2-40B4-BE49-F238E27FC236}">
                <a16:creationId xmlns:a16="http://schemas.microsoft.com/office/drawing/2014/main" id="{F729E0F7-C572-42FD-856D-AD39C78AACBF}"/>
              </a:ext>
            </a:extLst>
          </p:cNvPr>
          <p:cNvSpPr txBox="1"/>
          <p:nvPr/>
        </p:nvSpPr>
        <p:spPr>
          <a:xfrm rot="16200000">
            <a:off x="3727375" y="3088617"/>
            <a:ext cx="2718758" cy="584775"/>
          </a:xfrm>
          <a:prstGeom prst="rect">
            <a:avLst/>
          </a:prstGeom>
          <a:noFill/>
        </p:spPr>
        <p:txBody>
          <a:bodyPr wrap="none" rtlCol="0">
            <a:spAutoFit/>
          </a:bodyPr>
          <a:lstStyle/>
          <a:p>
            <a:r>
              <a:rPr lang="en-CA" sz="3200" b="1" dirty="0">
                <a:solidFill>
                  <a:srgbClr val="002060"/>
                </a:solidFill>
              </a:rPr>
              <a:t>WEEKLY SALES</a:t>
            </a:r>
          </a:p>
        </p:txBody>
      </p:sp>
    </p:spTree>
    <p:extLst>
      <p:ext uri="{BB962C8B-B14F-4D97-AF65-F5344CB8AC3E}">
        <p14:creationId xmlns:p14="http://schemas.microsoft.com/office/powerpoint/2010/main" val="868829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4CFD38A5-5102-C44E-8947-EE86182DCE50}"/>
              </a:ext>
            </a:extLst>
          </p:cNvPr>
          <p:cNvSpPr/>
          <p:nvPr/>
        </p:nvSpPr>
        <p:spPr>
          <a:xfrm>
            <a:off x="436450" y="111720"/>
            <a:ext cx="8883915" cy="1015663"/>
          </a:xfrm>
          <a:prstGeom prst="rect">
            <a:avLst/>
          </a:prstGeom>
        </p:spPr>
        <p:txBody>
          <a:bodyPr wrap="square">
            <a:spAutoFit/>
          </a:bodyPr>
          <a:lstStyle/>
          <a:p>
            <a:r>
              <a:rPr lang="en-CA" sz="2800" b="1" dirty="0">
                <a:solidFill>
                  <a:srgbClr val="FF9900"/>
                </a:solidFill>
                <a:latin typeface="Montserrat" charset="0"/>
              </a:rPr>
              <a:t>RIDGE REGRESSION (L2 REGULARIZATION): ALPHA EFFECT</a:t>
            </a:r>
          </a:p>
        </p:txBody>
      </p:sp>
      <p:sp>
        <p:nvSpPr>
          <p:cNvPr id="5" name="Title 1">
            <a:extLst>
              <a:ext uri="{FF2B5EF4-FFF2-40B4-BE49-F238E27FC236}">
                <a16:creationId xmlns:a16="http://schemas.microsoft.com/office/drawing/2014/main" id="{984C073D-F757-D44E-8A61-18A8A16B358D}"/>
              </a:ext>
            </a:extLst>
          </p:cNvPr>
          <p:cNvSpPr txBox="1">
            <a:spLocks/>
          </p:cNvSpPr>
          <p:nvPr/>
        </p:nvSpPr>
        <p:spPr>
          <a:xfrm>
            <a:off x="1066800" y="601302"/>
            <a:ext cx="7623216"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endParaRPr lang="en-CA" sz="3200" dirty="0">
              <a:solidFill>
                <a:srgbClr val="002060"/>
              </a:solidFill>
              <a:latin typeface="Calibri Light" panose="020F0302020204030204"/>
            </a:endParaRPr>
          </a:p>
        </p:txBody>
      </p:sp>
      <p:cxnSp>
        <p:nvCxnSpPr>
          <p:cNvPr id="6" name="Straight Arrow Connector 5">
            <a:extLst>
              <a:ext uri="{FF2B5EF4-FFF2-40B4-BE49-F238E27FC236}">
                <a16:creationId xmlns:a16="http://schemas.microsoft.com/office/drawing/2014/main" id="{46CA9842-287D-1E4B-93F5-6B132A00119A}"/>
              </a:ext>
            </a:extLst>
          </p:cNvPr>
          <p:cNvCxnSpPr/>
          <p:nvPr/>
        </p:nvCxnSpPr>
        <p:spPr>
          <a:xfrm flipV="1">
            <a:off x="3556012" y="5876113"/>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E4901CD-218F-E94F-8D16-034EE3B084C7}"/>
              </a:ext>
            </a:extLst>
          </p:cNvPr>
          <p:cNvCxnSpPr/>
          <p:nvPr/>
        </p:nvCxnSpPr>
        <p:spPr>
          <a:xfrm flipH="1" flipV="1">
            <a:off x="3557109" y="2224095"/>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41A6BE-E07F-9C4C-9D57-41B41F118A0F}"/>
              </a:ext>
            </a:extLst>
          </p:cNvPr>
          <p:cNvCxnSpPr/>
          <p:nvPr/>
        </p:nvCxnSpPr>
        <p:spPr>
          <a:xfrm flipH="1">
            <a:off x="3841836" y="781021"/>
            <a:ext cx="4435700" cy="5084220"/>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B0E84B8-3D54-D649-9721-90287F38BDAC}"/>
              </a:ext>
            </a:extLst>
          </p:cNvPr>
          <p:cNvSpPr/>
          <p:nvPr/>
        </p:nvSpPr>
        <p:spPr>
          <a:xfrm>
            <a:off x="4625816" y="458865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Oval 11">
            <a:extLst>
              <a:ext uri="{FF2B5EF4-FFF2-40B4-BE49-F238E27FC236}">
                <a16:creationId xmlns:a16="http://schemas.microsoft.com/office/drawing/2014/main" id="{D1203D54-1AA4-4848-B17B-BC330182835A}"/>
              </a:ext>
            </a:extLst>
          </p:cNvPr>
          <p:cNvSpPr/>
          <p:nvPr/>
        </p:nvSpPr>
        <p:spPr>
          <a:xfrm>
            <a:off x="4123089" y="520563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3" name="Oval 12">
            <a:extLst>
              <a:ext uri="{FF2B5EF4-FFF2-40B4-BE49-F238E27FC236}">
                <a16:creationId xmlns:a16="http://schemas.microsoft.com/office/drawing/2014/main" id="{E5D93CC8-F919-224C-9798-445B913DDA79}"/>
              </a:ext>
            </a:extLst>
          </p:cNvPr>
          <p:cNvSpPr/>
          <p:nvPr/>
        </p:nvSpPr>
        <p:spPr>
          <a:xfrm>
            <a:off x="5081109" y="4077572"/>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4" name="Oval 13">
            <a:extLst>
              <a:ext uri="{FF2B5EF4-FFF2-40B4-BE49-F238E27FC236}">
                <a16:creationId xmlns:a16="http://schemas.microsoft.com/office/drawing/2014/main" id="{CA339EC5-CDE4-C146-9BD5-CA631D13B38A}"/>
              </a:ext>
            </a:extLst>
          </p:cNvPr>
          <p:cNvSpPr/>
          <p:nvPr/>
        </p:nvSpPr>
        <p:spPr>
          <a:xfrm>
            <a:off x="5193232" y="327799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C06BD66D-A6FF-BC45-946D-5ADF60287D06}"/>
              </a:ext>
            </a:extLst>
          </p:cNvPr>
          <p:cNvSpPr/>
          <p:nvPr/>
        </p:nvSpPr>
        <p:spPr>
          <a:xfrm>
            <a:off x="5782157" y="269247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Oval 15">
            <a:extLst>
              <a:ext uri="{FF2B5EF4-FFF2-40B4-BE49-F238E27FC236}">
                <a16:creationId xmlns:a16="http://schemas.microsoft.com/office/drawing/2014/main" id="{77DCDA25-8AC2-D642-81C3-4B0CBE138F37}"/>
              </a:ext>
            </a:extLst>
          </p:cNvPr>
          <p:cNvSpPr/>
          <p:nvPr/>
        </p:nvSpPr>
        <p:spPr>
          <a:xfrm>
            <a:off x="7546875" y="328732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7" name="Oval 16">
            <a:extLst>
              <a:ext uri="{FF2B5EF4-FFF2-40B4-BE49-F238E27FC236}">
                <a16:creationId xmlns:a16="http://schemas.microsoft.com/office/drawing/2014/main" id="{BE17CCA7-7A2D-7B43-A9CF-E31F6BDE65D5}"/>
              </a:ext>
            </a:extLst>
          </p:cNvPr>
          <p:cNvSpPr/>
          <p:nvPr/>
        </p:nvSpPr>
        <p:spPr>
          <a:xfrm>
            <a:off x="7011138" y="284555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8" name="Oval 17">
            <a:extLst>
              <a:ext uri="{FF2B5EF4-FFF2-40B4-BE49-F238E27FC236}">
                <a16:creationId xmlns:a16="http://schemas.microsoft.com/office/drawing/2014/main" id="{FFADB108-A87F-5C48-B6C6-803594948B99}"/>
              </a:ext>
            </a:extLst>
          </p:cNvPr>
          <p:cNvSpPr/>
          <p:nvPr/>
        </p:nvSpPr>
        <p:spPr>
          <a:xfrm>
            <a:off x="7968339" y="328508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9" name="Oval 18">
            <a:extLst>
              <a:ext uri="{FF2B5EF4-FFF2-40B4-BE49-F238E27FC236}">
                <a16:creationId xmlns:a16="http://schemas.microsoft.com/office/drawing/2014/main" id="{9E36505D-5A17-DC48-853A-D7A2FD1C8D7F}"/>
              </a:ext>
            </a:extLst>
          </p:cNvPr>
          <p:cNvSpPr/>
          <p:nvPr/>
        </p:nvSpPr>
        <p:spPr>
          <a:xfrm>
            <a:off x="7297416" y="228114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0" name="Straight Connector 19">
            <a:extLst>
              <a:ext uri="{FF2B5EF4-FFF2-40B4-BE49-F238E27FC236}">
                <a16:creationId xmlns:a16="http://schemas.microsoft.com/office/drawing/2014/main" id="{9CF4560F-8D99-D042-A223-67BB16C7A7FB}"/>
              </a:ext>
            </a:extLst>
          </p:cNvPr>
          <p:cNvCxnSpPr/>
          <p:nvPr/>
        </p:nvCxnSpPr>
        <p:spPr>
          <a:xfrm flipH="1">
            <a:off x="3527405" y="1427152"/>
            <a:ext cx="5308942" cy="4139226"/>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21" name="Curved Left Arrow 20">
            <a:extLst>
              <a:ext uri="{FF2B5EF4-FFF2-40B4-BE49-F238E27FC236}">
                <a16:creationId xmlns:a16="http://schemas.microsoft.com/office/drawing/2014/main" id="{7AB43B5E-EA80-2043-B066-DBE7772AA661}"/>
              </a:ext>
            </a:extLst>
          </p:cNvPr>
          <p:cNvSpPr/>
          <p:nvPr/>
        </p:nvSpPr>
        <p:spPr>
          <a:xfrm rot="18647945">
            <a:off x="8804289" y="399163"/>
            <a:ext cx="566402" cy="13637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406CE23-633D-B14D-99A3-FDBD3360E5A0}"/>
                  </a:ext>
                </a:extLst>
              </p:cNvPr>
              <p:cNvSpPr txBox="1"/>
              <p:nvPr/>
            </p:nvSpPr>
            <p:spPr>
              <a:xfrm rot="18722621">
                <a:off x="5684596" y="1825529"/>
                <a:ext cx="2543325" cy="276999"/>
              </a:xfrm>
              <a:prstGeom prst="rect">
                <a:avLst/>
              </a:prstGeom>
              <a:noFill/>
            </p:spPr>
            <p:txBody>
              <a:bodyPr wrap="none" rtlCol="0">
                <a:spAutoFit/>
              </a:bodyPr>
              <a:lstStyle/>
              <a:p>
                <a:r>
                  <a:rPr lang="en-CA" sz="1200" b="1" dirty="0">
                    <a:solidFill>
                      <a:srgbClr val="002060"/>
                    </a:solidFill>
                  </a:rPr>
                  <a:t>LEAST SQUARES REGRESSION, </a:t>
                </a:r>
                <a14:m>
                  <m:oMath xmlns:m="http://schemas.openxmlformats.org/officeDocument/2006/math">
                    <m:r>
                      <a:rPr lang="el-GR" sz="1200" i="1" dirty="0">
                        <a:solidFill>
                          <a:srgbClr val="002060"/>
                        </a:solidFill>
                        <a:latin typeface="Cambria Math" panose="02040503050406030204" pitchFamily="18" charset="0"/>
                        <a:ea typeface="Cambria Math" panose="02040503050406030204" pitchFamily="18" charset="0"/>
                      </a:rPr>
                      <m:t>𝛼</m:t>
                    </m:r>
                    <m:r>
                      <a:rPr lang="en-CA" sz="900" b="1" i="1" smtClean="0">
                        <a:solidFill>
                          <a:srgbClr val="002060"/>
                        </a:solidFill>
                        <a:latin typeface="Cambria Math" panose="02040503050406030204" pitchFamily="18" charset="0"/>
                        <a:ea typeface="Cambria Math" panose="02040503050406030204" pitchFamily="18" charset="0"/>
                      </a:rPr>
                      <m:t>=</m:t>
                    </m:r>
                    <m:r>
                      <a:rPr lang="en-CA" sz="900" b="1" i="1" smtClean="0">
                        <a:solidFill>
                          <a:srgbClr val="002060"/>
                        </a:solidFill>
                        <a:latin typeface="Cambria Math" panose="02040503050406030204" pitchFamily="18" charset="0"/>
                        <a:ea typeface="Cambria Math" panose="02040503050406030204" pitchFamily="18" charset="0"/>
                      </a:rPr>
                      <m:t>𝟎</m:t>
                    </m:r>
                  </m:oMath>
                </a14:m>
                <a:endParaRPr lang="en-CA" sz="1200" b="1" dirty="0">
                  <a:solidFill>
                    <a:srgbClr val="002060"/>
                  </a:solidFill>
                </a:endParaRPr>
              </a:p>
            </p:txBody>
          </p:sp>
        </mc:Choice>
        <mc:Fallback>
          <p:sp>
            <p:nvSpPr>
              <p:cNvPr id="22" name="TextBox 21">
                <a:extLst>
                  <a:ext uri="{FF2B5EF4-FFF2-40B4-BE49-F238E27FC236}">
                    <a16:creationId xmlns:a16="http://schemas.microsoft.com/office/drawing/2014/main" id="{D406CE23-633D-B14D-99A3-FDBD3360E5A0}"/>
                  </a:ext>
                </a:extLst>
              </p:cNvPr>
              <p:cNvSpPr txBox="1">
                <a:spLocks noRot="1" noChangeAspect="1" noMove="1" noResize="1" noEditPoints="1" noAdjustHandles="1" noChangeArrowheads="1" noChangeShapeType="1" noTextEdit="1"/>
              </p:cNvSpPr>
              <p:nvPr/>
            </p:nvSpPr>
            <p:spPr>
              <a:xfrm rot="18722621">
                <a:off x="5684596" y="1825529"/>
                <a:ext cx="2543325" cy="276999"/>
              </a:xfrm>
              <a:prstGeom prst="rect">
                <a:avLst/>
              </a:prstGeom>
              <a:blipFill>
                <a:blip r:embed="rId2"/>
                <a:stretch>
                  <a:fillRect l="-318" t="-9677" r="-10510" b="-11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12A8E37-F4A3-A449-8362-0BC1A72B2630}"/>
                  </a:ext>
                </a:extLst>
              </p:cNvPr>
              <p:cNvSpPr txBox="1"/>
              <p:nvPr/>
            </p:nvSpPr>
            <p:spPr>
              <a:xfrm rot="19291139">
                <a:off x="7355499" y="1550768"/>
                <a:ext cx="1831399" cy="276999"/>
              </a:xfrm>
              <a:prstGeom prst="rect">
                <a:avLst/>
              </a:prstGeom>
              <a:noFill/>
            </p:spPr>
            <p:txBody>
              <a:bodyPr wrap="none" rtlCol="0">
                <a:spAutoFit/>
              </a:bodyPr>
              <a:lstStyle/>
              <a:p>
                <a:r>
                  <a:rPr lang="en-CA" sz="1200" b="1" dirty="0">
                    <a:solidFill>
                      <a:srgbClr val="002060"/>
                    </a:solidFill>
                  </a:rPr>
                  <a:t>RIDGE REGRESSION, </a:t>
                </a:r>
                <a14:m>
                  <m:oMath xmlns:m="http://schemas.openxmlformats.org/officeDocument/2006/math">
                    <m:r>
                      <a:rPr lang="el-GR" sz="1200" i="1" dirty="0">
                        <a:solidFill>
                          <a:srgbClr val="002060"/>
                        </a:solidFill>
                        <a:latin typeface="Cambria Math" panose="02040503050406030204" pitchFamily="18" charset="0"/>
                        <a:ea typeface="Cambria Math" panose="02040503050406030204" pitchFamily="18" charset="0"/>
                      </a:rPr>
                      <m:t>𝛼</m:t>
                    </m:r>
                    <m:r>
                      <a:rPr lang="en-CA" sz="900" b="1" i="1" smtClean="0">
                        <a:solidFill>
                          <a:srgbClr val="002060"/>
                        </a:solidFill>
                        <a:latin typeface="Cambria Math" panose="02040503050406030204" pitchFamily="18" charset="0"/>
                        <a:ea typeface="Cambria Math" panose="02040503050406030204" pitchFamily="18" charset="0"/>
                      </a:rPr>
                      <m:t>=</m:t>
                    </m:r>
                    <m:r>
                      <a:rPr lang="en-CA" sz="900" b="1" i="1" smtClean="0">
                        <a:solidFill>
                          <a:srgbClr val="002060"/>
                        </a:solidFill>
                        <a:latin typeface="Cambria Math" panose="02040503050406030204" pitchFamily="18" charset="0"/>
                        <a:ea typeface="Cambria Math" panose="02040503050406030204" pitchFamily="18" charset="0"/>
                      </a:rPr>
                      <m:t>𝟏</m:t>
                    </m:r>
                  </m:oMath>
                </a14:m>
                <a:endParaRPr lang="en-CA" sz="1200" b="1" dirty="0">
                  <a:solidFill>
                    <a:srgbClr val="002060"/>
                  </a:solidFill>
                </a:endParaRPr>
              </a:p>
            </p:txBody>
          </p:sp>
        </mc:Choice>
        <mc:Fallback>
          <p:sp>
            <p:nvSpPr>
              <p:cNvPr id="23" name="TextBox 22">
                <a:extLst>
                  <a:ext uri="{FF2B5EF4-FFF2-40B4-BE49-F238E27FC236}">
                    <a16:creationId xmlns:a16="http://schemas.microsoft.com/office/drawing/2014/main" id="{C12A8E37-F4A3-A449-8362-0BC1A72B2630}"/>
                  </a:ext>
                </a:extLst>
              </p:cNvPr>
              <p:cNvSpPr txBox="1">
                <a:spLocks noRot="1" noChangeAspect="1" noMove="1" noResize="1" noEditPoints="1" noAdjustHandles="1" noChangeArrowheads="1" noChangeShapeType="1" noTextEdit="1"/>
              </p:cNvSpPr>
              <p:nvPr/>
            </p:nvSpPr>
            <p:spPr>
              <a:xfrm rot="19291139">
                <a:off x="7355499" y="1550768"/>
                <a:ext cx="1831399" cy="276999"/>
              </a:xfrm>
              <a:prstGeom prst="rect">
                <a:avLst/>
              </a:prstGeom>
              <a:blipFill>
                <a:blip r:embed="rId3"/>
                <a:stretch>
                  <a:fillRect l="-379" t="-5804" r="-10606" b="-2232"/>
                </a:stretch>
              </a:blipFill>
            </p:spPr>
            <p:txBody>
              <a:bodyPr/>
              <a:lstStyle/>
              <a:p>
                <a:r>
                  <a:rPr lang="en-US">
                    <a:noFill/>
                  </a:rPr>
                  <a:t> </a:t>
                </a:r>
              </a:p>
            </p:txBody>
          </p:sp>
        </mc:Fallback>
      </mc:AlternateContent>
      <p:sp>
        <p:nvSpPr>
          <p:cNvPr id="24" name="Content Placeholder 2">
            <a:extLst>
              <a:ext uri="{FF2B5EF4-FFF2-40B4-BE49-F238E27FC236}">
                <a16:creationId xmlns:a16="http://schemas.microsoft.com/office/drawing/2014/main" id="{783AF8A3-9433-0845-A733-078AD8D78F06}"/>
              </a:ext>
            </a:extLst>
          </p:cNvPr>
          <p:cNvSpPr txBox="1">
            <a:spLocks/>
          </p:cNvSpPr>
          <p:nvPr/>
        </p:nvSpPr>
        <p:spPr>
          <a:xfrm>
            <a:off x="272869" y="981760"/>
            <a:ext cx="2589269" cy="47291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a:latin typeface="Montserrat" charset="0"/>
                <a:ea typeface="Montserrat" charset="0"/>
                <a:cs typeface="Montserrat" charset="0"/>
              </a:rPr>
              <a:t>As Alpha increases, the slope of the regression line is reduced and becomes more horizontal.</a:t>
            </a:r>
          </a:p>
          <a:p>
            <a:r>
              <a:rPr lang="en-CA" sz="1800" dirty="0">
                <a:latin typeface="Montserrat" charset="0"/>
                <a:ea typeface="Montserrat" charset="0"/>
                <a:cs typeface="Montserrat" charset="0"/>
              </a:rPr>
              <a:t>As Alpha increases, the model becomes less sensitive to the variations of the independent variable (Temperature) </a:t>
            </a:r>
          </a:p>
          <a:p>
            <a:endParaRPr lang="en-CA" sz="1800" dirty="0"/>
          </a:p>
        </p:txBody>
      </p:sp>
      <p:cxnSp>
        <p:nvCxnSpPr>
          <p:cNvPr id="25" name="Straight Connector 24">
            <a:extLst>
              <a:ext uri="{FF2B5EF4-FFF2-40B4-BE49-F238E27FC236}">
                <a16:creationId xmlns:a16="http://schemas.microsoft.com/office/drawing/2014/main" id="{D16588E7-5829-514D-A79F-81F2DF343673}"/>
              </a:ext>
            </a:extLst>
          </p:cNvPr>
          <p:cNvCxnSpPr/>
          <p:nvPr/>
        </p:nvCxnSpPr>
        <p:spPr>
          <a:xfrm flipH="1">
            <a:off x="2916867" y="1936574"/>
            <a:ext cx="6274942" cy="3349824"/>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4E15F265-DEC7-5441-9C13-3E4193BB4FEE}"/>
                  </a:ext>
                </a:extLst>
              </p:cNvPr>
              <p:cNvSpPr txBox="1"/>
              <p:nvPr/>
            </p:nvSpPr>
            <p:spPr>
              <a:xfrm rot="19927992">
                <a:off x="7529611" y="2004416"/>
                <a:ext cx="1831399" cy="276999"/>
              </a:xfrm>
              <a:prstGeom prst="rect">
                <a:avLst/>
              </a:prstGeom>
              <a:noFill/>
            </p:spPr>
            <p:txBody>
              <a:bodyPr wrap="none" rtlCol="0">
                <a:spAutoFit/>
              </a:bodyPr>
              <a:lstStyle/>
              <a:p>
                <a:r>
                  <a:rPr lang="en-CA" sz="1200" b="1" dirty="0">
                    <a:solidFill>
                      <a:srgbClr val="002060"/>
                    </a:solidFill>
                  </a:rPr>
                  <a:t>RIDGE REGRESSION, </a:t>
                </a:r>
                <a14:m>
                  <m:oMath xmlns:m="http://schemas.openxmlformats.org/officeDocument/2006/math">
                    <m:r>
                      <a:rPr lang="el-GR" sz="1200" i="1" dirty="0">
                        <a:solidFill>
                          <a:srgbClr val="002060"/>
                        </a:solidFill>
                        <a:latin typeface="Cambria Math" panose="02040503050406030204" pitchFamily="18" charset="0"/>
                        <a:ea typeface="Cambria Math" panose="02040503050406030204" pitchFamily="18" charset="0"/>
                      </a:rPr>
                      <m:t>𝛼</m:t>
                    </m:r>
                    <m:r>
                      <a:rPr lang="en-CA" sz="900" b="1" i="1" smtClean="0">
                        <a:solidFill>
                          <a:srgbClr val="002060"/>
                        </a:solidFill>
                        <a:latin typeface="Cambria Math" panose="02040503050406030204" pitchFamily="18" charset="0"/>
                        <a:ea typeface="Cambria Math" panose="02040503050406030204" pitchFamily="18" charset="0"/>
                      </a:rPr>
                      <m:t>=</m:t>
                    </m:r>
                    <m:r>
                      <a:rPr lang="en-CA" sz="900" b="1" i="1" smtClean="0">
                        <a:solidFill>
                          <a:srgbClr val="002060"/>
                        </a:solidFill>
                        <a:latin typeface="Cambria Math" panose="02040503050406030204" pitchFamily="18" charset="0"/>
                        <a:ea typeface="Cambria Math" panose="02040503050406030204" pitchFamily="18" charset="0"/>
                      </a:rPr>
                      <m:t>𝟑</m:t>
                    </m:r>
                  </m:oMath>
                </a14:m>
                <a:endParaRPr lang="en-CA" sz="1200" b="1" dirty="0">
                  <a:solidFill>
                    <a:srgbClr val="002060"/>
                  </a:solidFill>
                </a:endParaRPr>
              </a:p>
            </p:txBody>
          </p:sp>
        </mc:Choice>
        <mc:Fallback>
          <p:sp>
            <p:nvSpPr>
              <p:cNvPr id="26" name="TextBox 25">
                <a:extLst>
                  <a:ext uri="{FF2B5EF4-FFF2-40B4-BE49-F238E27FC236}">
                    <a16:creationId xmlns:a16="http://schemas.microsoft.com/office/drawing/2014/main" id="{4E15F265-DEC7-5441-9C13-3E4193BB4FEE}"/>
                  </a:ext>
                </a:extLst>
              </p:cNvPr>
              <p:cNvSpPr txBox="1">
                <a:spLocks noRot="1" noChangeAspect="1" noMove="1" noResize="1" noEditPoints="1" noAdjustHandles="1" noChangeArrowheads="1" noChangeShapeType="1" noTextEdit="1"/>
              </p:cNvSpPr>
              <p:nvPr/>
            </p:nvSpPr>
            <p:spPr>
              <a:xfrm rot="19927992">
                <a:off x="7529611" y="2004416"/>
                <a:ext cx="1831399" cy="276999"/>
              </a:xfrm>
              <a:prstGeom prst="rect">
                <a:avLst/>
              </a:prstGeom>
              <a:blipFill>
                <a:blip r:embed="rId4"/>
                <a:stretch>
                  <a:fillRect t="-3315" r="-11458" b="-3315"/>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9FC7826F-9F96-9C47-80C6-32016055FEDD}"/>
              </a:ext>
            </a:extLst>
          </p:cNvPr>
          <p:cNvCxnSpPr/>
          <p:nvPr/>
        </p:nvCxnSpPr>
        <p:spPr>
          <a:xfrm flipH="1">
            <a:off x="2399030" y="2778684"/>
            <a:ext cx="7020828" cy="1975242"/>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E26887E6-EA9D-DB4D-86EE-D3ACBD39B651}"/>
                  </a:ext>
                </a:extLst>
              </p:cNvPr>
              <p:cNvSpPr txBox="1"/>
              <p:nvPr/>
            </p:nvSpPr>
            <p:spPr>
              <a:xfrm rot="20668477">
                <a:off x="7441353" y="2730750"/>
                <a:ext cx="1933991" cy="276999"/>
              </a:xfrm>
              <a:prstGeom prst="rect">
                <a:avLst/>
              </a:prstGeom>
              <a:noFill/>
            </p:spPr>
            <p:txBody>
              <a:bodyPr wrap="none" rtlCol="0">
                <a:spAutoFit/>
              </a:bodyPr>
              <a:lstStyle/>
              <a:p>
                <a:r>
                  <a:rPr lang="en-CA" sz="1200" b="1" dirty="0">
                    <a:solidFill>
                      <a:srgbClr val="002060"/>
                    </a:solidFill>
                  </a:rPr>
                  <a:t>RIDGE REGRESSION, </a:t>
                </a:r>
                <a14:m>
                  <m:oMath xmlns:m="http://schemas.openxmlformats.org/officeDocument/2006/math">
                    <m:r>
                      <a:rPr lang="el-GR" sz="1200" i="1" dirty="0">
                        <a:solidFill>
                          <a:srgbClr val="002060"/>
                        </a:solidFill>
                        <a:latin typeface="Cambria Math" panose="02040503050406030204" pitchFamily="18" charset="0"/>
                        <a:ea typeface="Cambria Math" panose="02040503050406030204" pitchFamily="18" charset="0"/>
                      </a:rPr>
                      <m:t>𝛼</m:t>
                    </m:r>
                    <m:r>
                      <a:rPr lang="en-CA" sz="900" b="1" i="1" smtClean="0">
                        <a:solidFill>
                          <a:srgbClr val="002060"/>
                        </a:solidFill>
                        <a:latin typeface="Cambria Math" panose="02040503050406030204" pitchFamily="18" charset="0"/>
                        <a:ea typeface="Cambria Math" panose="02040503050406030204" pitchFamily="18" charset="0"/>
                      </a:rPr>
                      <m:t>=</m:t>
                    </m:r>
                    <m:r>
                      <a:rPr lang="en-CA" sz="900" b="1" i="1" smtClean="0">
                        <a:solidFill>
                          <a:srgbClr val="002060"/>
                        </a:solidFill>
                        <a:latin typeface="Cambria Math" panose="02040503050406030204" pitchFamily="18" charset="0"/>
                        <a:ea typeface="Cambria Math" panose="02040503050406030204" pitchFamily="18" charset="0"/>
                      </a:rPr>
                      <m:t>𝟏𝟎</m:t>
                    </m:r>
                  </m:oMath>
                </a14:m>
                <a:endParaRPr lang="en-CA" sz="1200" b="1" dirty="0">
                  <a:solidFill>
                    <a:srgbClr val="002060"/>
                  </a:solidFill>
                </a:endParaRPr>
              </a:p>
            </p:txBody>
          </p:sp>
        </mc:Choice>
        <mc:Fallback>
          <p:sp>
            <p:nvSpPr>
              <p:cNvPr id="28" name="TextBox 27">
                <a:extLst>
                  <a:ext uri="{FF2B5EF4-FFF2-40B4-BE49-F238E27FC236}">
                    <a16:creationId xmlns:a16="http://schemas.microsoft.com/office/drawing/2014/main" id="{E26887E6-EA9D-DB4D-86EE-D3ACBD39B651}"/>
                  </a:ext>
                </a:extLst>
              </p:cNvPr>
              <p:cNvSpPr txBox="1">
                <a:spLocks noRot="1" noChangeAspect="1" noMove="1" noResize="1" noEditPoints="1" noAdjustHandles="1" noChangeArrowheads="1" noChangeShapeType="1" noTextEdit="1"/>
              </p:cNvSpPr>
              <p:nvPr/>
            </p:nvSpPr>
            <p:spPr>
              <a:xfrm rot="20668477">
                <a:off x="7441353" y="2730750"/>
                <a:ext cx="1933991" cy="276999"/>
              </a:xfrm>
              <a:prstGeom prst="rect">
                <a:avLst/>
              </a:prstGeom>
              <a:blipFill>
                <a:blip r:embed="rId5"/>
                <a:stretch>
                  <a:fillRect r="-10031" b="-3846"/>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433767D9-1D50-423E-8B43-8B4DB51C2869}"/>
              </a:ext>
            </a:extLst>
          </p:cNvPr>
          <p:cNvSpPr txBox="1"/>
          <p:nvPr/>
        </p:nvSpPr>
        <p:spPr>
          <a:xfrm>
            <a:off x="3422023" y="5852318"/>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31" name="TextBox 30">
            <a:extLst>
              <a:ext uri="{FF2B5EF4-FFF2-40B4-BE49-F238E27FC236}">
                <a16:creationId xmlns:a16="http://schemas.microsoft.com/office/drawing/2014/main" id="{996DBD0E-A2CE-4EC1-ADA6-CCAD3B7E0F7E}"/>
              </a:ext>
            </a:extLst>
          </p:cNvPr>
          <p:cNvSpPr txBox="1"/>
          <p:nvPr/>
        </p:nvSpPr>
        <p:spPr>
          <a:xfrm rot="16200000">
            <a:off x="1906244" y="2859531"/>
            <a:ext cx="2718758" cy="584775"/>
          </a:xfrm>
          <a:prstGeom prst="rect">
            <a:avLst/>
          </a:prstGeom>
          <a:noFill/>
        </p:spPr>
        <p:txBody>
          <a:bodyPr wrap="none" rtlCol="0">
            <a:spAutoFit/>
          </a:bodyPr>
          <a:lstStyle/>
          <a:p>
            <a:r>
              <a:rPr lang="en-CA" sz="3200" b="1" dirty="0">
                <a:solidFill>
                  <a:srgbClr val="002060"/>
                </a:solidFill>
              </a:rPr>
              <a:t>WEEKLY SALES</a:t>
            </a:r>
          </a:p>
        </p:txBody>
      </p:sp>
    </p:spTree>
    <p:extLst>
      <p:ext uri="{BB962C8B-B14F-4D97-AF65-F5344CB8AC3E}">
        <p14:creationId xmlns:p14="http://schemas.microsoft.com/office/powerpoint/2010/main" val="1028858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2" y="1633727"/>
            <a:ext cx="6151418" cy="2202410"/>
            <a:chOff x="544022" y="1501647"/>
            <a:chExt cx="6151418" cy="2202410"/>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2" y="1501647"/>
              <a:ext cx="6151418" cy="1938992"/>
            </a:xfrm>
            <a:prstGeom prst="rect">
              <a:avLst/>
            </a:prstGeom>
          </p:spPr>
          <p:txBody>
            <a:bodyPr wrap="square">
              <a:spAutoFit/>
            </a:bodyPr>
            <a:lstStyle/>
            <a:p>
              <a:pPr>
                <a:buClrTx/>
              </a:pPr>
              <a:r>
                <a:rPr lang="en-CA" sz="4000" kern="1200" dirty="0">
                  <a:solidFill>
                    <a:schemeClr val="tx1"/>
                  </a:solidFill>
                  <a:latin typeface="Montserrat SemiBold" pitchFamily="2" charset="-52"/>
                </a:rPr>
                <a:t>BASICS: L1 REGULARIZATION </a:t>
              </a:r>
            </a:p>
            <a:p>
              <a:pPr>
                <a:buClrTx/>
              </a:pPr>
              <a:r>
                <a:rPr lang="en-CA" sz="4000" kern="1200" dirty="0">
                  <a:solidFill>
                    <a:schemeClr val="tx1"/>
                  </a:solidFill>
                  <a:latin typeface="Montserrat SemiBold" pitchFamily="2" charset="-52"/>
                </a:rPr>
                <a:t>(LASSO REGRESSION)</a:t>
              </a:r>
            </a:p>
          </p:txBody>
        </p:sp>
        <p:cxnSp>
          <p:nvCxnSpPr>
            <p:cNvPr id="5" name="Прямая соединительная линия 4"/>
            <p:cNvCxnSpPr/>
            <p:nvPr/>
          </p:nvCxnSpPr>
          <p:spPr>
            <a:xfrm>
              <a:off x="620222" y="3704057"/>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14" name="Rectangle: Rounded Corners 13">
            <a:extLst>
              <a:ext uri="{FF2B5EF4-FFF2-40B4-BE49-F238E27FC236}">
                <a16:creationId xmlns:a16="http://schemas.microsoft.com/office/drawing/2014/main" id="{BC8743B0-0ECF-4089-BF3E-9CF5D453B885}"/>
              </a:ext>
            </a:extLst>
          </p:cNvPr>
          <p:cNvSpPr/>
          <p:nvPr/>
        </p:nvSpPr>
        <p:spPr>
          <a:xfrm>
            <a:off x="620222" y="4843184"/>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Rounded Corners 14">
            <a:extLst>
              <a:ext uri="{FF2B5EF4-FFF2-40B4-BE49-F238E27FC236}">
                <a16:creationId xmlns:a16="http://schemas.microsoft.com/office/drawing/2014/main" id="{107028A1-03CF-4E54-95B9-58D665BED253}"/>
              </a:ext>
            </a:extLst>
          </p:cNvPr>
          <p:cNvSpPr/>
          <p:nvPr/>
        </p:nvSpPr>
        <p:spPr>
          <a:xfrm>
            <a:off x="620221" y="4840188"/>
            <a:ext cx="2165707"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DDD94DC1-D110-4661-9A34-EDACED9A6CE6}"/>
              </a:ext>
            </a:extLst>
          </p:cNvPr>
          <p:cNvSpPr txBox="1"/>
          <p:nvPr/>
        </p:nvSpPr>
        <p:spPr>
          <a:xfrm>
            <a:off x="544022" y="5143777"/>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79FB5046-9423-4DD7-B1E9-066DEB0C0382}"/>
              </a:ext>
            </a:extLst>
          </p:cNvPr>
          <p:cNvSpPr txBox="1"/>
          <p:nvPr/>
        </p:nvSpPr>
        <p:spPr>
          <a:xfrm>
            <a:off x="3534872" y="5143777"/>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8" name="Isosceles Triangle 17">
            <a:extLst>
              <a:ext uri="{FF2B5EF4-FFF2-40B4-BE49-F238E27FC236}">
                <a16:creationId xmlns:a16="http://schemas.microsoft.com/office/drawing/2014/main" id="{99C63E5A-641C-4737-ACD5-CD91929A47D0}"/>
              </a:ext>
            </a:extLst>
          </p:cNvPr>
          <p:cNvSpPr/>
          <p:nvPr/>
        </p:nvSpPr>
        <p:spPr>
          <a:xfrm>
            <a:off x="2633528" y="5151954"/>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9" name="Picture 18">
            <a:extLst>
              <a:ext uri="{FF2B5EF4-FFF2-40B4-BE49-F238E27FC236}">
                <a16:creationId xmlns:a16="http://schemas.microsoft.com/office/drawing/2014/main" id="{62873E30-4E85-4585-A2F4-27E401F8823A}"/>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2836386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0472492E-1BC3-4847-989D-7DB725BB011E}"/>
              </a:ext>
            </a:extLst>
          </p:cNvPr>
          <p:cNvSpPr/>
          <p:nvPr/>
        </p:nvSpPr>
        <p:spPr>
          <a:xfrm>
            <a:off x="426203" y="14716"/>
            <a:ext cx="8946998" cy="1015663"/>
          </a:xfrm>
          <a:prstGeom prst="rect">
            <a:avLst/>
          </a:prstGeom>
        </p:spPr>
        <p:txBody>
          <a:bodyPr wrap="square">
            <a:spAutoFit/>
          </a:bodyPr>
          <a:lstStyle/>
          <a:p>
            <a:r>
              <a:rPr lang="en-CA" sz="2800" b="1" dirty="0">
                <a:solidFill>
                  <a:srgbClr val="FF9900"/>
                </a:solidFill>
                <a:latin typeface="Montserrat" charset="0"/>
              </a:rPr>
              <a:t>LASSO REGRESSION (L1 REGULARIZATION): MATH</a:t>
            </a:r>
          </a:p>
        </p:txBody>
      </p:sp>
      <p:cxnSp>
        <p:nvCxnSpPr>
          <p:cNvPr id="5" name="Straight Arrow Connector 4">
            <a:extLst>
              <a:ext uri="{FF2B5EF4-FFF2-40B4-BE49-F238E27FC236}">
                <a16:creationId xmlns:a16="http://schemas.microsoft.com/office/drawing/2014/main" id="{F169FA1E-1562-A14B-9690-1C8B1758B5E0}"/>
              </a:ext>
            </a:extLst>
          </p:cNvPr>
          <p:cNvCxnSpPr>
            <a:cxnSpLocks/>
          </p:cNvCxnSpPr>
          <p:nvPr/>
        </p:nvCxnSpPr>
        <p:spPr>
          <a:xfrm flipV="1">
            <a:off x="6361154" y="5366399"/>
            <a:ext cx="3141769" cy="2000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A953C37-C98C-E946-AD5E-1A6AECC59BB1}"/>
              </a:ext>
            </a:extLst>
          </p:cNvPr>
          <p:cNvCxnSpPr/>
          <p:nvPr/>
        </p:nvCxnSpPr>
        <p:spPr>
          <a:xfrm flipH="1" flipV="1">
            <a:off x="6362251" y="1701671"/>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110180-9B43-9946-B1FA-4176BC2EC8D6}"/>
              </a:ext>
            </a:extLst>
          </p:cNvPr>
          <p:cNvSpPr txBox="1"/>
          <p:nvPr/>
        </p:nvSpPr>
        <p:spPr>
          <a:xfrm>
            <a:off x="5863477" y="5519112"/>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8" name="TextBox 7">
            <a:extLst>
              <a:ext uri="{FF2B5EF4-FFF2-40B4-BE49-F238E27FC236}">
                <a16:creationId xmlns:a16="http://schemas.microsoft.com/office/drawing/2014/main" id="{82E4ABF1-BB7D-2849-A8E1-8D22841E26CA}"/>
              </a:ext>
            </a:extLst>
          </p:cNvPr>
          <p:cNvSpPr txBox="1"/>
          <p:nvPr/>
        </p:nvSpPr>
        <p:spPr>
          <a:xfrm rot="16200000">
            <a:off x="4608996" y="3506163"/>
            <a:ext cx="2718758" cy="584775"/>
          </a:xfrm>
          <a:prstGeom prst="rect">
            <a:avLst/>
          </a:prstGeom>
          <a:noFill/>
        </p:spPr>
        <p:txBody>
          <a:bodyPr wrap="none" rtlCol="0">
            <a:spAutoFit/>
          </a:bodyPr>
          <a:lstStyle/>
          <a:p>
            <a:r>
              <a:rPr lang="en-CA" sz="3200" b="1" dirty="0">
                <a:solidFill>
                  <a:srgbClr val="002060"/>
                </a:solidFill>
              </a:rPr>
              <a:t>WEEKLY SALES</a:t>
            </a:r>
          </a:p>
        </p:txBody>
      </p:sp>
      <p:cxnSp>
        <p:nvCxnSpPr>
          <p:cNvPr id="9" name="Straight Connector 8">
            <a:extLst>
              <a:ext uri="{FF2B5EF4-FFF2-40B4-BE49-F238E27FC236}">
                <a16:creationId xmlns:a16="http://schemas.microsoft.com/office/drawing/2014/main" id="{72D393D5-283E-3B42-A124-19873D7F4CC0}"/>
              </a:ext>
            </a:extLst>
          </p:cNvPr>
          <p:cNvCxnSpPr/>
          <p:nvPr/>
        </p:nvCxnSpPr>
        <p:spPr>
          <a:xfrm flipH="1">
            <a:off x="6646978" y="258597"/>
            <a:ext cx="4435700" cy="5084220"/>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EFC5A72-AB3A-FB42-97E2-909C3878B701}"/>
              </a:ext>
            </a:extLst>
          </p:cNvPr>
          <p:cNvSpPr/>
          <p:nvPr/>
        </p:nvSpPr>
        <p:spPr>
          <a:xfrm>
            <a:off x="7430958" y="406623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1" name="Oval 10">
            <a:extLst>
              <a:ext uri="{FF2B5EF4-FFF2-40B4-BE49-F238E27FC236}">
                <a16:creationId xmlns:a16="http://schemas.microsoft.com/office/drawing/2014/main" id="{6E5B3EEF-3EE2-7742-822E-50789A9DA78C}"/>
              </a:ext>
            </a:extLst>
          </p:cNvPr>
          <p:cNvSpPr/>
          <p:nvPr/>
        </p:nvSpPr>
        <p:spPr>
          <a:xfrm>
            <a:off x="6928231" y="468321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Oval 11">
            <a:extLst>
              <a:ext uri="{FF2B5EF4-FFF2-40B4-BE49-F238E27FC236}">
                <a16:creationId xmlns:a16="http://schemas.microsoft.com/office/drawing/2014/main" id="{FA529E10-DDFC-844F-B1C0-79718568DDF4}"/>
              </a:ext>
            </a:extLst>
          </p:cNvPr>
          <p:cNvSpPr/>
          <p:nvPr/>
        </p:nvSpPr>
        <p:spPr>
          <a:xfrm>
            <a:off x="7886251" y="355514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3" name="Oval 12">
            <a:extLst>
              <a:ext uri="{FF2B5EF4-FFF2-40B4-BE49-F238E27FC236}">
                <a16:creationId xmlns:a16="http://schemas.microsoft.com/office/drawing/2014/main" id="{F295F2AC-0647-624A-9125-D5E7D8074A42}"/>
              </a:ext>
            </a:extLst>
          </p:cNvPr>
          <p:cNvSpPr/>
          <p:nvPr/>
        </p:nvSpPr>
        <p:spPr>
          <a:xfrm>
            <a:off x="7998374" y="275556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4" name="Oval 13">
            <a:extLst>
              <a:ext uri="{FF2B5EF4-FFF2-40B4-BE49-F238E27FC236}">
                <a16:creationId xmlns:a16="http://schemas.microsoft.com/office/drawing/2014/main" id="{BAA08C18-57DB-3C42-A3C4-D7B0D4C0F5D3}"/>
              </a:ext>
            </a:extLst>
          </p:cNvPr>
          <p:cNvSpPr/>
          <p:nvPr/>
        </p:nvSpPr>
        <p:spPr>
          <a:xfrm>
            <a:off x="8587299" y="217005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6A121A0F-645E-E740-BC08-7052CC89CC36}"/>
              </a:ext>
            </a:extLst>
          </p:cNvPr>
          <p:cNvSpPr/>
          <p:nvPr/>
        </p:nvSpPr>
        <p:spPr>
          <a:xfrm>
            <a:off x="10352017" y="276490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Oval 15">
            <a:extLst>
              <a:ext uri="{FF2B5EF4-FFF2-40B4-BE49-F238E27FC236}">
                <a16:creationId xmlns:a16="http://schemas.microsoft.com/office/drawing/2014/main" id="{14D93233-C563-D544-B076-27CA1D10B3F6}"/>
              </a:ext>
            </a:extLst>
          </p:cNvPr>
          <p:cNvSpPr/>
          <p:nvPr/>
        </p:nvSpPr>
        <p:spPr>
          <a:xfrm>
            <a:off x="9816280" y="232312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7" name="Oval 16">
            <a:extLst>
              <a:ext uri="{FF2B5EF4-FFF2-40B4-BE49-F238E27FC236}">
                <a16:creationId xmlns:a16="http://schemas.microsoft.com/office/drawing/2014/main" id="{8CFDA6D0-ADC3-2446-8275-FA589D9B65C0}"/>
              </a:ext>
            </a:extLst>
          </p:cNvPr>
          <p:cNvSpPr/>
          <p:nvPr/>
        </p:nvSpPr>
        <p:spPr>
          <a:xfrm>
            <a:off x="10773481" y="276265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18" name="Straight Connector 17">
            <a:extLst>
              <a:ext uri="{FF2B5EF4-FFF2-40B4-BE49-F238E27FC236}">
                <a16:creationId xmlns:a16="http://schemas.microsoft.com/office/drawing/2014/main" id="{7F1F3BD9-387A-354A-81F3-711359B3D8DC}"/>
              </a:ext>
            </a:extLst>
          </p:cNvPr>
          <p:cNvCxnSpPr>
            <a:endCxn id="15" idx="0"/>
          </p:cNvCxnSpPr>
          <p:nvPr/>
        </p:nvCxnSpPr>
        <p:spPr>
          <a:xfrm flipH="1">
            <a:off x="10494117" y="1758718"/>
            <a:ext cx="21762" cy="100618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9B2FAA-79C8-924E-8481-6E069265DC1A}"/>
              </a:ext>
            </a:extLst>
          </p:cNvPr>
          <p:cNvCxnSpPr/>
          <p:nvPr/>
        </p:nvCxnSpPr>
        <p:spPr>
          <a:xfrm flipH="1">
            <a:off x="10915582" y="1477797"/>
            <a:ext cx="928" cy="128710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7418688-2F50-A342-89A9-58512E58C49F}"/>
              </a:ext>
            </a:extLst>
          </p:cNvPr>
          <p:cNvSpPr/>
          <p:nvPr/>
        </p:nvSpPr>
        <p:spPr>
          <a:xfrm>
            <a:off x="10102558" y="175871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1" name="Straight Connector 20">
            <a:extLst>
              <a:ext uri="{FF2B5EF4-FFF2-40B4-BE49-F238E27FC236}">
                <a16:creationId xmlns:a16="http://schemas.microsoft.com/office/drawing/2014/main" id="{7229FC02-63BD-324F-83C9-DE5BB811768D}"/>
              </a:ext>
            </a:extLst>
          </p:cNvPr>
          <p:cNvCxnSpPr/>
          <p:nvPr/>
        </p:nvCxnSpPr>
        <p:spPr>
          <a:xfrm flipH="1">
            <a:off x="6332547" y="904728"/>
            <a:ext cx="5308942" cy="4139226"/>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22" name="Curved Left Arrow 21">
            <a:extLst>
              <a:ext uri="{FF2B5EF4-FFF2-40B4-BE49-F238E27FC236}">
                <a16:creationId xmlns:a16="http://schemas.microsoft.com/office/drawing/2014/main" id="{BE148C11-D48A-E442-8C62-B04A23B7A99C}"/>
              </a:ext>
            </a:extLst>
          </p:cNvPr>
          <p:cNvSpPr/>
          <p:nvPr/>
        </p:nvSpPr>
        <p:spPr>
          <a:xfrm rot="17946447">
            <a:off x="11038111" y="73587"/>
            <a:ext cx="566402" cy="9329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3" name="Straight Connector 22">
            <a:extLst>
              <a:ext uri="{FF2B5EF4-FFF2-40B4-BE49-F238E27FC236}">
                <a16:creationId xmlns:a16="http://schemas.microsoft.com/office/drawing/2014/main" id="{C4EC5F28-A5CE-704F-9E4E-0C815E9C16B2}"/>
              </a:ext>
            </a:extLst>
          </p:cNvPr>
          <p:cNvCxnSpPr/>
          <p:nvPr/>
        </p:nvCxnSpPr>
        <p:spPr>
          <a:xfrm>
            <a:off x="8739181" y="2470170"/>
            <a:ext cx="0" cy="68542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BE3C67-3430-D14B-BE78-71BD555E35AB}"/>
              </a:ext>
            </a:extLst>
          </p:cNvPr>
          <p:cNvCxnSpPr/>
          <p:nvPr/>
        </p:nvCxnSpPr>
        <p:spPr>
          <a:xfrm>
            <a:off x="8178561" y="3019779"/>
            <a:ext cx="28158" cy="53536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644C236-290D-3D46-BFBC-66A9F8616966}"/>
              </a:ext>
            </a:extLst>
          </p:cNvPr>
          <p:cNvSpPr txBox="1"/>
          <p:nvPr/>
        </p:nvSpPr>
        <p:spPr>
          <a:xfrm rot="18722621">
            <a:off x="8739229" y="1303105"/>
            <a:ext cx="2044342" cy="276999"/>
          </a:xfrm>
          <a:prstGeom prst="rect">
            <a:avLst/>
          </a:prstGeom>
          <a:noFill/>
        </p:spPr>
        <p:txBody>
          <a:bodyPr wrap="none" rtlCol="0">
            <a:spAutoFit/>
          </a:bodyPr>
          <a:lstStyle/>
          <a:p>
            <a:r>
              <a:rPr lang="en-CA" sz="1200" b="1" dirty="0">
                <a:solidFill>
                  <a:srgbClr val="002060"/>
                </a:solidFill>
              </a:rPr>
              <a:t>LEAST SQUARES REGRESSION</a:t>
            </a:r>
          </a:p>
        </p:txBody>
      </p:sp>
      <p:sp>
        <p:nvSpPr>
          <p:cNvPr id="26" name="TextBox 25">
            <a:extLst>
              <a:ext uri="{FF2B5EF4-FFF2-40B4-BE49-F238E27FC236}">
                <a16:creationId xmlns:a16="http://schemas.microsoft.com/office/drawing/2014/main" id="{D8741BFB-DD9A-3B4E-9DA2-CBA09D248F78}"/>
              </a:ext>
            </a:extLst>
          </p:cNvPr>
          <p:cNvSpPr txBox="1"/>
          <p:nvPr/>
        </p:nvSpPr>
        <p:spPr>
          <a:xfrm rot="19291139">
            <a:off x="10185556" y="1116925"/>
            <a:ext cx="1436099" cy="276999"/>
          </a:xfrm>
          <a:prstGeom prst="rect">
            <a:avLst/>
          </a:prstGeom>
          <a:noFill/>
        </p:spPr>
        <p:txBody>
          <a:bodyPr wrap="none" rtlCol="0">
            <a:spAutoFit/>
          </a:bodyPr>
          <a:lstStyle/>
          <a:p>
            <a:r>
              <a:rPr lang="en-CA" sz="1200" b="1" dirty="0">
                <a:solidFill>
                  <a:srgbClr val="002060"/>
                </a:solidFill>
              </a:rPr>
              <a:t>LASSO REGRESSION</a:t>
            </a:r>
          </a:p>
        </p:txBody>
      </p:sp>
      <p:sp>
        <p:nvSpPr>
          <p:cNvPr id="27" name="Rounded Rectangle 26">
            <a:extLst>
              <a:ext uri="{FF2B5EF4-FFF2-40B4-BE49-F238E27FC236}">
                <a16:creationId xmlns:a16="http://schemas.microsoft.com/office/drawing/2014/main" id="{F13ED296-0F8F-2240-B568-650259B8521E}"/>
              </a:ext>
            </a:extLst>
          </p:cNvPr>
          <p:cNvSpPr/>
          <p:nvPr/>
        </p:nvSpPr>
        <p:spPr>
          <a:xfrm>
            <a:off x="4201114" y="4192851"/>
            <a:ext cx="1428589" cy="671780"/>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8" name="Curved Connector 27">
            <a:extLst>
              <a:ext uri="{FF2B5EF4-FFF2-40B4-BE49-F238E27FC236}">
                <a16:creationId xmlns:a16="http://schemas.microsoft.com/office/drawing/2014/main" id="{9F7F6098-69A6-664F-8E68-3BA5D48ECFA7}"/>
              </a:ext>
            </a:extLst>
          </p:cNvPr>
          <p:cNvCxnSpPr/>
          <p:nvPr/>
        </p:nvCxnSpPr>
        <p:spPr>
          <a:xfrm rot="16200000" flipV="1">
            <a:off x="4029816" y="2758863"/>
            <a:ext cx="1595327" cy="12527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B9F73B-F0A4-2146-AF9F-B47F5645E5CF}"/>
              </a:ext>
            </a:extLst>
          </p:cNvPr>
          <p:cNvSpPr txBox="1"/>
          <p:nvPr/>
        </p:nvSpPr>
        <p:spPr>
          <a:xfrm>
            <a:off x="3345313" y="2291233"/>
            <a:ext cx="1637692" cy="369332"/>
          </a:xfrm>
          <a:prstGeom prst="rect">
            <a:avLst/>
          </a:prstGeom>
          <a:noFill/>
        </p:spPr>
        <p:txBody>
          <a:bodyPr wrap="none" rtlCol="0">
            <a:spAutoFit/>
          </a:bodyPr>
          <a:lstStyle/>
          <a:p>
            <a:r>
              <a:rPr lang="en-CA" b="1" dirty="0">
                <a:solidFill>
                  <a:srgbClr val="002060"/>
                </a:solidFill>
              </a:rPr>
              <a:t>PENALTY TERM</a:t>
            </a:r>
          </a:p>
        </p:txBody>
      </p:sp>
      <p:sp>
        <p:nvSpPr>
          <p:cNvPr id="30" name="Content Placeholder 2">
            <a:extLst>
              <a:ext uri="{FF2B5EF4-FFF2-40B4-BE49-F238E27FC236}">
                <a16:creationId xmlns:a16="http://schemas.microsoft.com/office/drawing/2014/main" id="{AF970BF7-2B23-1E43-9217-5D49077FA595}"/>
              </a:ext>
            </a:extLst>
          </p:cNvPr>
          <p:cNvSpPr txBox="1">
            <a:spLocks/>
          </p:cNvSpPr>
          <p:nvPr/>
        </p:nvSpPr>
        <p:spPr>
          <a:xfrm>
            <a:off x="426203" y="814001"/>
            <a:ext cx="8741185" cy="47291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a:latin typeface="Montserrat" charset="0"/>
                <a:ea typeface="Montserrat" charset="0"/>
                <a:cs typeface="Montserrat" charset="0"/>
              </a:rPr>
              <a:t>Lasso Regression is similar to Ridge regression</a:t>
            </a:r>
          </a:p>
          <a:p>
            <a:r>
              <a:rPr lang="en-CA" sz="1800" dirty="0">
                <a:latin typeface="Montserrat" charset="0"/>
                <a:ea typeface="Montserrat" charset="0"/>
                <a:cs typeface="Montserrat" charset="0"/>
              </a:rPr>
              <a:t>It works by introducing a bias term but instead of squaring the slope, the absolute value of the slope is added as a penalty term</a:t>
            </a:r>
          </a:p>
        </p:txBody>
      </p:sp>
      <mc:AlternateContent xmlns:mc="http://schemas.openxmlformats.org/markup-compatibility/2006">
        <mc:Choice xmlns:a14="http://schemas.microsoft.com/office/drawing/2010/main" Requires="a14">
          <p:sp>
            <p:nvSpPr>
              <p:cNvPr id="31" name="Content Placeholder 2">
                <a:extLst>
                  <a:ext uri="{FF2B5EF4-FFF2-40B4-BE49-F238E27FC236}">
                    <a16:creationId xmlns:a16="http://schemas.microsoft.com/office/drawing/2014/main" id="{B986D31A-A153-F343-9615-E96D4FA713E6}"/>
                  </a:ext>
                </a:extLst>
              </p:cNvPr>
              <p:cNvSpPr txBox="1">
                <a:spLocks/>
              </p:cNvSpPr>
              <p:nvPr/>
            </p:nvSpPr>
            <p:spPr>
              <a:xfrm>
                <a:off x="-226917" y="2964226"/>
                <a:ext cx="6486397" cy="1886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2000" b="1" u="sng" dirty="0">
                    <a:solidFill>
                      <a:srgbClr val="002060"/>
                    </a:solidFill>
                  </a:rPr>
                  <a:t>Least Squares Regression: </a:t>
                </a:r>
              </a:p>
              <a:p>
                <a:pPr/>
                <a14:m>
                  <m:oMathPara xmlns:m="http://schemas.openxmlformats.org/officeDocument/2006/math">
                    <m:oMathParaPr>
                      <m:jc m:val="centerGroup"/>
                    </m:oMathParaPr>
                    <m:oMath xmlns:m="http://schemas.openxmlformats.org/officeDocument/2006/math">
                      <m:r>
                        <a:rPr lang="en-CA" sz="2000" i="1" dirty="0" smtClean="0">
                          <a:solidFill>
                            <a:srgbClr val="002060"/>
                          </a:solidFill>
                          <a:latin typeface="Cambria Math" panose="02040503050406030204" pitchFamily="18" charset="0"/>
                        </a:rPr>
                        <m:t>𝑀𝑖𝑛</m:t>
                      </m:r>
                      <m:r>
                        <a:rPr lang="en-CA" sz="2000" i="1" dirty="0" smtClean="0">
                          <a:solidFill>
                            <a:srgbClr val="002060"/>
                          </a:solidFill>
                          <a:latin typeface="Cambria Math" panose="02040503050406030204" pitchFamily="18" charset="0"/>
                        </a:rPr>
                        <m:t>(</m:t>
                      </m:r>
                      <m:r>
                        <a:rPr lang="en-CA" sz="2000" i="1" dirty="0" smtClean="0">
                          <a:solidFill>
                            <a:srgbClr val="002060"/>
                          </a:solidFill>
                          <a:latin typeface="Cambria Math" panose="02040503050406030204" pitchFamily="18" charset="0"/>
                        </a:rPr>
                        <m:t>𝑠𝑢𝑚</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𝑜𝑓</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𝑡h𝑒</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𝑠𝑞𝑢𝑎𝑟𝑒𝑑</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𝑟𝑒𝑠𝑖𝑑𝑢𝑎𝑙𝑠</m:t>
                      </m:r>
                      <m:r>
                        <a:rPr lang="en-CA" sz="2000" i="1" dirty="0" smtClean="0">
                          <a:solidFill>
                            <a:srgbClr val="002060"/>
                          </a:solidFill>
                          <a:latin typeface="Cambria Math" panose="02040503050406030204" pitchFamily="18" charset="0"/>
                        </a:rPr>
                        <m:t>)</m:t>
                      </m:r>
                    </m:oMath>
                  </m:oMathPara>
                </a14:m>
                <a:endParaRPr lang="en-CA" sz="2000" dirty="0">
                  <a:solidFill>
                    <a:srgbClr val="002060"/>
                  </a:solidFill>
                </a:endParaRPr>
              </a:p>
              <a:p>
                <a:endParaRPr lang="en-CA" sz="2000" dirty="0">
                  <a:solidFill>
                    <a:srgbClr val="002060"/>
                  </a:solidFill>
                </a:endParaRPr>
              </a:p>
              <a:p>
                <a:r>
                  <a:rPr lang="en-CA" sz="2000" b="1" u="sng" dirty="0">
                    <a:solidFill>
                      <a:srgbClr val="002060"/>
                    </a:solidFill>
                  </a:rPr>
                  <a:t>Lasso Regression:</a:t>
                </a:r>
              </a:p>
              <a:p>
                <a:pPr/>
                <a14:m>
                  <m:oMathPara xmlns:m="http://schemas.openxmlformats.org/officeDocument/2006/math">
                    <m:oMathParaPr>
                      <m:jc m:val="centerGroup"/>
                    </m:oMathParaPr>
                    <m:oMath xmlns:m="http://schemas.openxmlformats.org/officeDocument/2006/math">
                      <m:r>
                        <a:rPr lang="en-CA" sz="2000" i="1" dirty="0" smtClean="0">
                          <a:solidFill>
                            <a:srgbClr val="002060"/>
                          </a:solidFill>
                          <a:latin typeface="Cambria Math" panose="02040503050406030204" pitchFamily="18" charset="0"/>
                        </a:rPr>
                        <m:t>𝑀𝑖𝑛</m:t>
                      </m:r>
                      <m:r>
                        <a:rPr lang="en-CA" sz="2000" i="1" dirty="0" smtClean="0">
                          <a:solidFill>
                            <a:srgbClr val="002060"/>
                          </a:solidFill>
                          <a:latin typeface="Cambria Math" panose="02040503050406030204" pitchFamily="18" charset="0"/>
                        </a:rPr>
                        <m:t>(</m:t>
                      </m:r>
                      <m:r>
                        <a:rPr lang="en-CA" sz="2000" i="1" dirty="0" smtClean="0">
                          <a:solidFill>
                            <a:srgbClr val="002060"/>
                          </a:solidFill>
                          <a:latin typeface="Cambria Math" panose="02040503050406030204" pitchFamily="18" charset="0"/>
                        </a:rPr>
                        <m:t>𝑠𝑢𝑚</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𝑜𝑓</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𝑠𝑞𝑢𝑎𝑟𝑒𝑑</m:t>
                      </m:r>
                      <m:r>
                        <a:rPr lang="en-CA" sz="2000" i="1" dirty="0" smtClean="0">
                          <a:solidFill>
                            <a:srgbClr val="002060"/>
                          </a:solidFill>
                          <a:latin typeface="Cambria Math" panose="02040503050406030204" pitchFamily="18" charset="0"/>
                        </a:rPr>
                        <m:t> </m:t>
                      </m:r>
                      <m:r>
                        <a:rPr lang="en-CA" sz="2000" i="1" dirty="0" smtClean="0">
                          <a:solidFill>
                            <a:srgbClr val="002060"/>
                          </a:solidFill>
                          <a:latin typeface="Cambria Math" panose="02040503050406030204" pitchFamily="18" charset="0"/>
                        </a:rPr>
                        <m:t>𝑟𝑒𝑠𝑖𝑑𝑢𝑎𝑙𝑠</m:t>
                      </m:r>
                      <m:r>
                        <a:rPr lang="en-CA" sz="2000" dirty="0" smtClean="0">
                          <a:solidFill>
                            <a:srgbClr val="002060"/>
                          </a:solidFill>
                          <a:latin typeface="Cambria Math" panose="02040503050406030204" pitchFamily="18" charset="0"/>
                        </a:rPr>
                        <m:t>+</m:t>
                      </m:r>
                      <m:r>
                        <a:rPr lang="el-GR" sz="2000" i="1" dirty="0">
                          <a:solidFill>
                            <a:srgbClr val="002060"/>
                          </a:solidFill>
                          <a:latin typeface="Cambria Math" panose="02040503050406030204" pitchFamily="18" charset="0"/>
                          <a:ea typeface="Cambria Math" panose="02040503050406030204" pitchFamily="18" charset="0"/>
                        </a:rPr>
                        <m:t>𝛼</m:t>
                      </m:r>
                      <m:r>
                        <a:rPr lang="en-CA" sz="2000" i="1" dirty="0" smtClean="0">
                          <a:solidFill>
                            <a:srgbClr val="002060"/>
                          </a:solidFill>
                          <a:latin typeface="Cambria Math" panose="02040503050406030204" pitchFamily="18" charset="0"/>
                          <a:ea typeface="Cambria Math" panose="02040503050406030204" pitchFamily="18" charset="0"/>
                        </a:rPr>
                        <m:t>∗|</m:t>
                      </m:r>
                      <m:r>
                        <a:rPr lang="en-CA" sz="2000" i="1" dirty="0" smtClean="0">
                          <a:solidFill>
                            <a:srgbClr val="002060"/>
                          </a:solidFill>
                          <a:latin typeface="Cambria Math" panose="02040503050406030204" pitchFamily="18" charset="0"/>
                          <a:ea typeface="Cambria Math" panose="02040503050406030204" pitchFamily="18" charset="0"/>
                        </a:rPr>
                        <m:t>𝑠𝑙𝑜𝑝𝑒</m:t>
                      </m:r>
                      <m:r>
                        <a:rPr lang="en-CA" sz="2000" i="1" dirty="0" smtClean="0">
                          <a:solidFill>
                            <a:srgbClr val="002060"/>
                          </a:solidFill>
                          <a:latin typeface="Cambria Math" panose="02040503050406030204" pitchFamily="18" charset="0"/>
                          <a:ea typeface="Cambria Math" panose="02040503050406030204" pitchFamily="18" charset="0"/>
                        </a:rPr>
                        <m:t>|)</m:t>
                      </m:r>
                    </m:oMath>
                  </m:oMathPara>
                </a14:m>
                <a:endParaRPr lang="en-CA" sz="2000" dirty="0">
                  <a:solidFill>
                    <a:srgbClr val="002060"/>
                  </a:solidFill>
                </a:endParaRPr>
              </a:p>
              <a:p>
                <a:endParaRPr lang="en-CA" sz="2000" dirty="0">
                  <a:solidFill>
                    <a:srgbClr val="002060"/>
                  </a:solidFill>
                </a:endParaRPr>
              </a:p>
              <a:p>
                <a:endParaRPr lang="en-CA" sz="2000" dirty="0">
                  <a:solidFill>
                    <a:srgbClr val="002060"/>
                  </a:solidFill>
                </a:endParaRPr>
              </a:p>
              <a:p>
                <a:endParaRPr lang="en-CA" sz="2000" dirty="0">
                  <a:solidFill>
                    <a:srgbClr val="002060"/>
                  </a:solidFill>
                </a:endParaRPr>
              </a:p>
            </p:txBody>
          </p:sp>
        </mc:Choice>
        <mc:Fallback>
          <p:sp>
            <p:nvSpPr>
              <p:cNvPr id="31" name="Content Placeholder 2">
                <a:extLst>
                  <a:ext uri="{FF2B5EF4-FFF2-40B4-BE49-F238E27FC236}">
                    <a16:creationId xmlns:a16="http://schemas.microsoft.com/office/drawing/2014/main" id="{B986D31A-A153-F343-9615-E96D4FA713E6}"/>
                  </a:ext>
                </a:extLst>
              </p:cNvPr>
              <p:cNvSpPr txBox="1">
                <a:spLocks noRot="1" noChangeAspect="1" noMove="1" noResize="1" noEditPoints="1" noAdjustHandles="1" noChangeArrowheads="1" noChangeShapeType="1" noTextEdit="1"/>
              </p:cNvSpPr>
              <p:nvPr/>
            </p:nvSpPr>
            <p:spPr>
              <a:xfrm>
                <a:off x="-226917" y="2964226"/>
                <a:ext cx="6486397" cy="1886437"/>
              </a:xfrm>
              <a:prstGeom prst="rect">
                <a:avLst/>
              </a:prstGeom>
              <a:blipFill>
                <a:blip r:embed="rId2"/>
                <a:stretch>
                  <a:fillRect t="-3226"/>
                </a:stretch>
              </a:blipFill>
            </p:spPr>
            <p:txBody>
              <a:bodyPr/>
              <a:lstStyle/>
              <a:p>
                <a:r>
                  <a:rPr lang="en-US">
                    <a:noFill/>
                  </a:rPr>
                  <a:t> </a:t>
                </a:r>
              </a:p>
            </p:txBody>
          </p:sp>
        </mc:Fallback>
      </mc:AlternateContent>
    </p:spTree>
    <p:extLst>
      <p:ext uri="{BB962C8B-B14F-4D97-AF65-F5344CB8AC3E}">
        <p14:creationId xmlns:p14="http://schemas.microsoft.com/office/powerpoint/2010/main" val="247716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24DCE841-3B9F-3D40-8C62-74ED40A019BE}"/>
              </a:ext>
            </a:extLst>
          </p:cNvPr>
          <p:cNvSpPr/>
          <p:nvPr/>
        </p:nvSpPr>
        <p:spPr>
          <a:xfrm>
            <a:off x="335586" y="278327"/>
            <a:ext cx="11856414" cy="553998"/>
          </a:xfrm>
          <a:prstGeom prst="rect">
            <a:avLst/>
          </a:prstGeom>
        </p:spPr>
        <p:txBody>
          <a:bodyPr wrap="square">
            <a:spAutoFit/>
          </a:bodyPr>
          <a:lstStyle/>
          <a:p>
            <a:r>
              <a:rPr lang="en-CA" sz="2800" b="1" dirty="0">
                <a:solidFill>
                  <a:srgbClr val="FF9900"/>
                </a:solidFill>
                <a:latin typeface="Montserrat" charset="0"/>
              </a:rPr>
              <a:t>LASSO REGRESSION (L1 REGULARIZATION)</a:t>
            </a:r>
          </a:p>
        </p:txBody>
      </p:sp>
      <p:sp>
        <p:nvSpPr>
          <p:cNvPr id="5" name="Title 1">
            <a:extLst>
              <a:ext uri="{FF2B5EF4-FFF2-40B4-BE49-F238E27FC236}">
                <a16:creationId xmlns:a16="http://schemas.microsoft.com/office/drawing/2014/main" id="{1D633D31-D691-8342-99B3-D45E10AFF1C0}"/>
              </a:ext>
            </a:extLst>
          </p:cNvPr>
          <p:cNvSpPr txBox="1">
            <a:spLocks/>
          </p:cNvSpPr>
          <p:nvPr/>
        </p:nvSpPr>
        <p:spPr>
          <a:xfrm>
            <a:off x="1066800" y="601302"/>
            <a:ext cx="7623216"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endParaRPr lang="en-CA" sz="3200" dirty="0">
              <a:solidFill>
                <a:srgbClr val="002060"/>
              </a:solidFill>
              <a:latin typeface="Calibri Light" panose="020F0302020204030204"/>
            </a:endParaRPr>
          </a:p>
        </p:txBody>
      </p:sp>
      <p:sp>
        <p:nvSpPr>
          <p:cNvPr id="6" name="Content Placeholder 2">
            <a:extLst>
              <a:ext uri="{FF2B5EF4-FFF2-40B4-BE49-F238E27FC236}">
                <a16:creationId xmlns:a16="http://schemas.microsoft.com/office/drawing/2014/main" id="{007094A8-D8F3-324C-ADD7-24673ACF2D25}"/>
              </a:ext>
            </a:extLst>
          </p:cNvPr>
          <p:cNvSpPr txBox="1">
            <a:spLocks/>
          </p:cNvSpPr>
          <p:nvPr/>
        </p:nvSpPr>
        <p:spPr>
          <a:xfrm>
            <a:off x="432385" y="883106"/>
            <a:ext cx="4887780" cy="47291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a:latin typeface="Montserrat" charset="0"/>
                <a:ea typeface="Montserrat" charset="0"/>
                <a:cs typeface="Montserrat" charset="0"/>
              </a:rPr>
              <a:t>The effect of Alpha on Lasso regression is similar to its effect on ridge regression</a:t>
            </a:r>
          </a:p>
          <a:p>
            <a:r>
              <a:rPr lang="en-CA" sz="1800" dirty="0">
                <a:latin typeface="Montserrat" charset="0"/>
                <a:ea typeface="Montserrat" charset="0"/>
                <a:cs typeface="Montserrat" charset="0"/>
              </a:rPr>
              <a:t>As Alpha increases, the slope of the regression line is reduced and becomes more horizontal.</a:t>
            </a:r>
          </a:p>
          <a:p>
            <a:r>
              <a:rPr lang="en-CA" sz="1800" dirty="0">
                <a:latin typeface="Montserrat" charset="0"/>
                <a:ea typeface="Montserrat" charset="0"/>
                <a:cs typeface="Montserrat" charset="0"/>
              </a:rPr>
              <a:t>As Alpha increases, the model becomes less sensitive to the variations of the independent variable (Temperature) </a:t>
            </a:r>
          </a:p>
          <a:p>
            <a:endParaRPr lang="en-CA" sz="1800" dirty="0"/>
          </a:p>
        </p:txBody>
      </p:sp>
      <p:cxnSp>
        <p:nvCxnSpPr>
          <p:cNvPr id="7" name="Straight Arrow Connector 6">
            <a:extLst>
              <a:ext uri="{FF2B5EF4-FFF2-40B4-BE49-F238E27FC236}">
                <a16:creationId xmlns:a16="http://schemas.microsoft.com/office/drawing/2014/main" id="{09CFD2FA-EBA6-E242-91C5-522989923E07}"/>
              </a:ext>
            </a:extLst>
          </p:cNvPr>
          <p:cNvCxnSpPr>
            <a:cxnSpLocks/>
          </p:cNvCxnSpPr>
          <p:nvPr/>
        </p:nvCxnSpPr>
        <p:spPr>
          <a:xfrm>
            <a:off x="5959310" y="6315421"/>
            <a:ext cx="3278694" cy="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0BE5BAE-25F3-FF49-A989-9F7825FAB5AF}"/>
              </a:ext>
            </a:extLst>
          </p:cNvPr>
          <p:cNvCxnSpPr/>
          <p:nvPr/>
        </p:nvCxnSpPr>
        <p:spPr>
          <a:xfrm flipH="1" flipV="1">
            <a:off x="5960407" y="2630692"/>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6C72A8-4A16-4C4E-B8CF-3F1F8381B049}"/>
              </a:ext>
            </a:extLst>
          </p:cNvPr>
          <p:cNvSpPr txBox="1"/>
          <p:nvPr/>
        </p:nvSpPr>
        <p:spPr>
          <a:xfrm>
            <a:off x="5222157" y="6251457"/>
            <a:ext cx="3134961" cy="646331"/>
          </a:xfrm>
          <a:prstGeom prst="rect">
            <a:avLst/>
          </a:prstGeom>
          <a:noFill/>
        </p:spPr>
        <p:txBody>
          <a:bodyPr wrap="none" rtlCol="0">
            <a:spAutoFit/>
          </a:bodyPr>
          <a:lstStyle/>
          <a:p>
            <a:r>
              <a:rPr lang="en-CA" sz="3600" b="1" dirty="0">
                <a:solidFill>
                  <a:srgbClr val="002060"/>
                </a:solidFill>
              </a:rPr>
              <a:t>TEMPERATURE</a:t>
            </a:r>
          </a:p>
        </p:txBody>
      </p:sp>
      <p:sp>
        <p:nvSpPr>
          <p:cNvPr id="10" name="TextBox 9">
            <a:extLst>
              <a:ext uri="{FF2B5EF4-FFF2-40B4-BE49-F238E27FC236}">
                <a16:creationId xmlns:a16="http://schemas.microsoft.com/office/drawing/2014/main" id="{9C1B619E-6051-AA48-8CAA-FB31314B4F36}"/>
              </a:ext>
            </a:extLst>
          </p:cNvPr>
          <p:cNvSpPr txBox="1"/>
          <p:nvPr/>
        </p:nvSpPr>
        <p:spPr>
          <a:xfrm rot="16200000">
            <a:off x="4207152" y="3997034"/>
            <a:ext cx="2718758" cy="584775"/>
          </a:xfrm>
          <a:prstGeom prst="rect">
            <a:avLst/>
          </a:prstGeom>
          <a:noFill/>
        </p:spPr>
        <p:txBody>
          <a:bodyPr wrap="none" rtlCol="0">
            <a:spAutoFit/>
          </a:bodyPr>
          <a:lstStyle/>
          <a:p>
            <a:r>
              <a:rPr lang="en-CA" sz="3200" b="1" dirty="0">
                <a:solidFill>
                  <a:srgbClr val="002060"/>
                </a:solidFill>
              </a:rPr>
              <a:t>WEEKLY SALES</a:t>
            </a:r>
          </a:p>
        </p:txBody>
      </p:sp>
      <p:cxnSp>
        <p:nvCxnSpPr>
          <p:cNvPr id="11" name="Straight Connector 10">
            <a:extLst>
              <a:ext uri="{FF2B5EF4-FFF2-40B4-BE49-F238E27FC236}">
                <a16:creationId xmlns:a16="http://schemas.microsoft.com/office/drawing/2014/main" id="{586A1662-2787-6F4A-801D-A55191A56A40}"/>
              </a:ext>
            </a:extLst>
          </p:cNvPr>
          <p:cNvCxnSpPr/>
          <p:nvPr/>
        </p:nvCxnSpPr>
        <p:spPr>
          <a:xfrm flipH="1">
            <a:off x="6245134" y="1187618"/>
            <a:ext cx="4435700" cy="5084220"/>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68EA7D1-A4D0-6044-A333-237ABD9F5F43}"/>
              </a:ext>
            </a:extLst>
          </p:cNvPr>
          <p:cNvSpPr/>
          <p:nvPr/>
        </p:nvSpPr>
        <p:spPr>
          <a:xfrm>
            <a:off x="7029114" y="499525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3" name="Oval 12">
            <a:extLst>
              <a:ext uri="{FF2B5EF4-FFF2-40B4-BE49-F238E27FC236}">
                <a16:creationId xmlns:a16="http://schemas.microsoft.com/office/drawing/2014/main" id="{B9496592-51E9-054D-AA0E-17B20A9140B2}"/>
              </a:ext>
            </a:extLst>
          </p:cNvPr>
          <p:cNvSpPr/>
          <p:nvPr/>
        </p:nvSpPr>
        <p:spPr>
          <a:xfrm>
            <a:off x="6526387" y="5612232"/>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4" name="Oval 13">
            <a:extLst>
              <a:ext uri="{FF2B5EF4-FFF2-40B4-BE49-F238E27FC236}">
                <a16:creationId xmlns:a16="http://schemas.microsoft.com/office/drawing/2014/main" id="{5D73FEF2-7C60-9442-881C-59B0ECD03C12}"/>
              </a:ext>
            </a:extLst>
          </p:cNvPr>
          <p:cNvSpPr/>
          <p:nvPr/>
        </p:nvSpPr>
        <p:spPr>
          <a:xfrm>
            <a:off x="7484407" y="448416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5" name="Oval 14">
            <a:extLst>
              <a:ext uri="{FF2B5EF4-FFF2-40B4-BE49-F238E27FC236}">
                <a16:creationId xmlns:a16="http://schemas.microsoft.com/office/drawing/2014/main" id="{1CAE16CA-F888-BB4C-9AB6-40626A0A1D3F}"/>
              </a:ext>
            </a:extLst>
          </p:cNvPr>
          <p:cNvSpPr/>
          <p:nvPr/>
        </p:nvSpPr>
        <p:spPr>
          <a:xfrm>
            <a:off x="7596530" y="368459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6" name="Oval 15">
            <a:extLst>
              <a:ext uri="{FF2B5EF4-FFF2-40B4-BE49-F238E27FC236}">
                <a16:creationId xmlns:a16="http://schemas.microsoft.com/office/drawing/2014/main" id="{C31BBEC7-673F-444A-8849-4824ABBEAFBF}"/>
              </a:ext>
            </a:extLst>
          </p:cNvPr>
          <p:cNvSpPr/>
          <p:nvPr/>
        </p:nvSpPr>
        <p:spPr>
          <a:xfrm>
            <a:off x="8185455" y="309907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7" name="Oval 16">
            <a:extLst>
              <a:ext uri="{FF2B5EF4-FFF2-40B4-BE49-F238E27FC236}">
                <a16:creationId xmlns:a16="http://schemas.microsoft.com/office/drawing/2014/main" id="{6DD12526-2FDC-CE45-9F31-101FED93786F}"/>
              </a:ext>
            </a:extLst>
          </p:cNvPr>
          <p:cNvSpPr/>
          <p:nvPr/>
        </p:nvSpPr>
        <p:spPr>
          <a:xfrm>
            <a:off x="9950173" y="369392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8" name="Oval 17">
            <a:extLst>
              <a:ext uri="{FF2B5EF4-FFF2-40B4-BE49-F238E27FC236}">
                <a16:creationId xmlns:a16="http://schemas.microsoft.com/office/drawing/2014/main" id="{D786140A-2A1B-F74A-BDAE-43DD47C66586}"/>
              </a:ext>
            </a:extLst>
          </p:cNvPr>
          <p:cNvSpPr/>
          <p:nvPr/>
        </p:nvSpPr>
        <p:spPr>
          <a:xfrm>
            <a:off x="9414436" y="325214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9" name="Oval 18">
            <a:extLst>
              <a:ext uri="{FF2B5EF4-FFF2-40B4-BE49-F238E27FC236}">
                <a16:creationId xmlns:a16="http://schemas.microsoft.com/office/drawing/2014/main" id="{1BAED0BC-9638-B74F-ADDB-C47527E21634}"/>
              </a:ext>
            </a:extLst>
          </p:cNvPr>
          <p:cNvSpPr/>
          <p:nvPr/>
        </p:nvSpPr>
        <p:spPr>
          <a:xfrm>
            <a:off x="10371637" y="369168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0" name="Oval 19">
            <a:extLst>
              <a:ext uri="{FF2B5EF4-FFF2-40B4-BE49-F238E27FC236}">
                <a16:creationId xmlns:a16="http://schemas.microsoft.com/office/drawing/2014/main" id="{9E73969D-970D-DD4D-9F2B-8CA755D7EE6E}"/>
              </a:ext>
            </a:extLst>
          </p:cNvPr>
          <p:cNvSpPr/>
          <p:nvPr/>
        </p:nvSpPr>
        <p:spPr>
          <a:xfrm>
            <a:off x="9700714" y="268773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1" name="Straight Connector 20">
            <a:extLst>
              <a:ext uri="{FF2B5EF4-FFF2-40B4-BE49-F238E27FC236}">
                <a16:creationId xmlns:a16="http://schemas.microsoft.com/office/drawing/2014/main" id="{95BB0E9C-65CB-BD45-BC1A-799D3217B87F}"/>
              </a:ext>
            </a:extLst>
          </p:cNvPr>
          <p:cNvCxnSpPr/>
          <p:nvPr/>
        </p:nvCxnSpPr>
        <p:spPr>
          <a:xfrm flipH="1">
            <a:off x="5930703" y="1833749"/>
            <a:ext cx="5308942" cy="4139226"/>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22" name="Curved Left Arrow 21">
            <a:extLst>
              <a:ext uri="{FF2B5EF4-FFF2-40B4-BE49-F238E27FC236}">
                <a16:creationId xmlns:a16="http://schemas.microsoft.com/office/drawing/2014/main" id="{8F9979DB-92AD-2C43-9F3F-6B211B8384B2}"/>
              </a:ext>
            </a:extLst>
          </p:cNvPr>
          <p:cNvSpPr/>
          <p:nvPr/>
        </p:nvSpPr>
        <p:spPr>
          <a:xfrm rot="18647945">
            <a:off x="11207587" y="805760"/>
            <a:ext cx="566402" cy="13637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5786DCF-D38C-3D47-A81F-FC58F6BDDCAC}"/>
                  </a:ext>
                </a:extLst>
              </p:cNvPr>
              <p:cNvSpPr txBox="1"/>
              <p:nvPr/>
            </p:nvSpPr>
            <p:spPr>
              <a:xfrm rot="18722621">
                <a:off x="8087894" y="2232126"/>
                <a:ext cx="2543325" cy="276999"/>
              </a:xfrm>
              <a:prstGeom prst="rect">
                <a:avLst/>
              </a:prstGeom>
              <a:noFill/>
            </p:spPr>
            <p:txBody>
              <a:bodyPr wrap="none" rtlCol="0">
                <a:spAutoFit/>
              </a:bodyPr>
              <a:lstStyle/>
              <a:p>
                <a:r>
                  <a:rPr lang="en-CA" sz="1200" b="1" dirty="0">
                    <a:solidFill>
                      <a:srgbClr val="002060"/>
                    </a:solidFill>
                  </a:rPr>
                  <a:t>LEAST SQUARES REGRESSION, </a:t>
                </a:r>
                <a14:m>
                  <m:oMath xmlns:m="http://schemas.openxmlformats.org/officeDocument/2006/math">
                    <m:r>
                      <a:rPr lang="el-GR" sz="1200" i="1" dirty="0">
                        <a:solidFill>
                          <a:srgbClr val="002060"/>
                        </a:solidFill>
                        <a:latin typeface="Cambria Math" panose="02040503050406030204" pitchFamily="18" charset="0"/>
                        <a:ea typeface="Cambria Math" panose="02040503050406030204" pitchFamily="18" charset="0"/>
                      </a:rPr>
                      <m:t>𝛼</m:t>
                    </m:r>
                    <m:r>
                      <a:rPr lang="el-GR" sz="1200" i="1" dirty="0">
                        <a:solidFill>
                          <a:srgbClr val="002060"/>
                        </a:solidFill>
                        <a:latin typeface="Cambria Math" panose="02040503050406030204" pitchFamily="18" charset="0"/>
                        <a:ea typeface="Cambria Math" panose="02040503050406030204" pitchFamily="18" charset="0"/>
                      </a:rPr>
                      <m:t> </m:t>
                    </m:r>
                    <m:r>
                      <a:rPr lang="en-CA" sz="900" b="1" i="1" smtClean="0">
                        <a:solidFill>
                          <a:srgbClr val="002060"/>
                        </a:solidFill>
                        <a:latin typeface="Cambria Math" panose="02040503050406030204" pitchFamily="18" charset="0"/>
                        <a:ea typeface="Cambria Math" panose="02040503050406030204" pitchFamily="18" charset="0"/>
                      </a:rPr>
                      <m:t>=</m:t>
                    </m:r>
                    <m:r>
                      <a:rPr lang="en-CA" sz="900" b="1" i="1" smtClean="0">
                        <a:solidFill>
                          <a:srgbClr val="002060"/>
                        </a:solidFill>
                        <a:latin typeface="Cambria Math" panose="02040503050406030204" pitchFamily="18" charset="0"/>
                        <a:ea typeface="Cambria Math" panose="02040503050406030204" pitchFamily="18" charset="0"/>
                      </a:rPr>
                      <m:t>𝟎</m:t>
                    </m:r>
                  </m:oMath>
                </a14:m>
                <a:endParaRPr lang="en-CA" sz="1200" b="1" dirty="0">
                  <a:solidFill>
                    <a:srgbClr val="002060"/>
                  </a:solidFill>
                </a:endParaRPr>
              </a:p>
            </p:txBody>
          </p:sp>
        </mc:Choice>
        <mc:Fallback xmlns="">
          <p:sp>
            <p:nvSpPr>
              <p:cNvPr id="23" name="TextBox 22">
                <a:extLst>
                  <a:ext uri="{FF2B5EF4-FFF2-40B4-BE49-F238E27FC236}">
                    <a16:creationId xmlns:a16="http://schemas.microsoft.com/office/drawing/2014/main" id="{45786DCF-D38C-3D47-A81F-FC58F6BDDCAC}"/>
                  </a:ext>
                </a:extLst>
              </p:cNvPr>
              <p:cNvSpPr txBox="1">
                <a:spLocks noRot="1" noChangeAspect="1" noMove="1" noResize="1" noEditPoints="1" noAdjustHandles="1" noChangeArrowheads="1" noChangeShapeType="1" noTextEdit="1"/>
              </p:cNvSpPr>
              <p:nvPr/>
            </p:nvSpPr>
            <p:spPr>
              <a:xfrm rot="18722621">
                <a:off x="8087894" y="2232126"/>
                <a:ext cx="2543325" cy="276999"/>
              </a:xfrm>
              <a:prstGeom prst="rect">
                <a:avLst/>
              </a:prstGeom>
              <a:blipFill>
                <a:blip r:embed="rId3"/>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5CFAAD4-844F-F14F-A0B0-B123E76122EF}"/>
                  </a:ext>
                </a:extLst>
              </p:cNvPr>
              <p:cNvSpPr txBox="1"/>
              <p:nvPr/>
            </p:nvSpPr>
            <p:spPr>
              <a:xfrm rot="19291139">
                <a:off x="9754790" y="1957365"/>
                <a:ext cx="1839414" cy="276999"/>
              </a:xfrm>
              <a:prstGeom prst="rect">
                <a:avLst/>
              </a:prstGeom>
              <a:noFill/>
            </p:spPr>
            <p:txBody>
              <a:bodyPr wrap="none" rtlCol="0">
                <a:spAutoFit/>
              </a:bodyPr>
              <a:lstStyle/>
              <a:p>
                <a:r>
                  <a:rPr lang="en-CA" sz="1200" b="1" dirty="0">
                    <a:solidFill>
                      <a:srgbClr val="002060"/>
                    </a:solidFill>
                  </a:rPr>
                  <a:t>LASSO REGRESSION, </a:t>
                </a:r>
                <a14:m>
                  <m:oMath xmlns:m="http://schemas.openxmlformats.org/officeDocument/2006/math">
                    <m:r>
                      <a:rPr lang="el-GR" sz="1200" i="1" dirty="0">
                        <a:solidFill>
                          <a:srgbClr val="002060"/>
                        </a:solidFill>
                        <a:latin typeface="Cambria Math" panose="02040503050406030204" pitchFamily="18" charset="0"/>
                        <a:ea typeface="Cambria Math" panose="02040503050406030204" pitchFamily="18" charset="0"/>
                      </a:rPr>
                      <m:t>𝛼</m:t>
                    </m:r>
                    <m:r>
                      <a:rPr lang="en-CA" sz="900" b="1" i="1" smtClean="0">
                        <a:solidFill>
                          <a:srgbClr val="002060"/>
                        </a:solidFill>
                        <a:latin typeface="Cambria Math" panose="02040503050406030204" pitchFamily="18" charset="0"/>
                        <a:ea typeface="Cambria Math" panose="02040503050406030204" pitchFamily="18" charset="0"/>
                      </a:rPr>
                      <m:t>=</m:t>
                    </m:r>
                    <m:r>
                      <a:rPr lang="en-CA" sz="900" b="1" i="1" smtClean="0">
                        <a:solidFill>
                          <a:srgbClr val="002060"/>
                        </a:solidFill>
                        <a:latin typeface="Cambria Math" panose="02040503050406030204" pitchFamily="18" charset="0"/>
                        <a:ea typeface="Cambria Math" panose="02040503050406030204" pitchFamily="18" charset="0"/>
                      </a:rPr>
                      <m:t>𝟏</m:t>
                    </m:r>
                  </m:oMath>
                </a14:m>
                <a:endParaRPr lang="en-CA" sz="1200" b="1" dirty="0">
                  <a:solidFill>
                    <a:srgbClr val="002060"/>
                  </a:solidFill>
                </a:endParaRPr>
              </a:p>
            </p:txBody>
          </p:sp>
        </mc:Choice>
        <mc:Fallback xmlns="">
          <p:sp>
            <p:nvSpPr>
              <p:cNvPr id="24" name="TextBox 23">
                <a:extLst>
                  <a:ext uri="{FF2B5EF4-FFF2-40B4-BE49-F238E27FC236}">
                    <a16:creationId xmlns:a16="http://schemas.microsoft.com/office/drawing/2014/main" id="{65CFAAD4-844F-F14F-A0B0-B123E76122EF}"/>
                  </a:ext>
                </a:extLst>
              </p:cNvPr>
              <p:cNvSpPr txBox="1">
                <a:spLocks noRot="1" noChangeAspect="1" noMove="1" noResize="1" noEditPoints="1" noAdjustHandles="1" noChangeArrowheads="1" noChangeShapeType="1" noTextEdit="1"/>
              </p:cNvSpPr>
              <p:nvPr/>
            </p:nvSpPr>
            <p:spPr>
              <a:xfrm rot="19291139">
                <a:off x="9754790" y="1957365"/>
                <a:ext cx="1839414" cy="276999"/>
              </a:xfrm>
              <a:prstGeom prst="rect">
                <a:avLst/>
              </a:prstGeom>
              <a:blipFill>
                <a:blip r:embed="rId4"/>
                <a:stretch>
                  <a:fillRect b="-1869"/>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89AFF154-6B08-AB46-AB91-1CFAF3382504}"/>
              </a:ext>
            </a:extLst>
          </p:cNvPr>
          <p:cNvCxnSpPr/>
          <p:nvPr/>
        </p:nvCxnSpPr>
        <p:spPr>
          <a:xfrm flipH="1">
            <a:off x="5320165" y="2343171"/>
            <a:ext cx="6274942" cy="3349824"/>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8B89598-69FD-D94D-A254-37BEE311C6F6}"/>
                  </a:ext>
                </a:extLst>
              </p:cNvPr>
              <p:cNvSpPr txBox="1"/>
              <p:nvPr/>
            </p:nvSpPr>
            <p:spPr>
              <a:xfrm rot="19927992">
                <a:off x="9928902" y="2411013"/>
                <a:ext cx="1839414" cy="276999"/>
              </a:xfrm>
              <a:prstGeom prst="rect">
                <a:avLst/>
              </a:prstGeom>
              <a:noFill/>
            </p:spPr>
            <p:txBody>
              <a:bodyPr wrap="none" rtlCol="0">
                <a:spAutoFit/>
              </a:bodyPr>
              <a:lstStyle/>
              <a:p>
                <a:r>
                  <a:rPr lang="en-CA" sz="1200" b="1" dirty="0">
                    <a:solidFill>
                      <a:srgbClr val="002060"/>
                    </a:solidFill>
                  </a:rPr>
                  <a:t>LASSO REGRESSION, </a:t>
                </a:r>
                <a14:m>
                  <m:oMath xmlns:m="http://schemas.openxmlformats.org/officeDocument/2006/math">
                    <m:r>
                      <a:rPr lang="el-GR" sz="1200" i="1" dirty="0">
                        <a:solidFill>
                          <a:srgbClr val="002060"/>
                        </a:solidFill>
                        <a:latin typeface="Cambria Math" panose="02040503050406030204" pitchFamily="18" charset="0"/>
                        <a:ea typeface="Cambria Math" panose="02040503050406030204" pitchFamily="18" charset="0"/>
                      </a:rPr>
                      <m:t>𝛼</m:t>
                    </m:r>
                    <m:r>
                      <a:rPr lang="en-CA" sz="900" b="1" i="1" smtClean="0">
                        <a:solidFill>
                          <a:srgbClr val="002060"/>
                        </a:solidFill>
                        <a:latin typeface="Cambria Math" panose="02040503050406030204" pitchFamily="18" charset="0"/>
                        <a:ea typeface="Cambria Math" panose="02040503050406030204" pitchFamily="18" charset="0"/>
                      </a:rPr>
                      <m:t>=</m:t>
                    </m:r>
                    <m:r>
                      <a:rPr lang="en-CA" sz="900" b="1" i="1" smtClean="0">
                        <a:solidFill>
                          <a:srgbClr val="002060"/>
                        </a:solidFill>
                        <a:latin typeface="Cambria Math" panose="02040503050406030204" pitchFamily="18" charset="0"/>
                        <a:ea typeface="Cambria Math" panose="02040503050406030204" pitchFamily="18" charset="0"/>
                      </a:rPr>
                      <m:t>𝟑</m:t>
                    </m:r>
                  </m:oMath>
                </a14:m>
                <a:endParaRPr lang="en-CA" sz="1200" b="1" dirty="0">
                  <a:solidFill>
                    <a:srgbClr val="002060"/>
                  </a:solidFill>
                </a:endParaRPr>
              </a:p>
            </p:txBody>
          </p:sp>
        </mc:Choice>
        <mc:Fallback xmlns="">
          <p:sp>
            <p:nvSpPr>
              <p:cNvPr id="26" name="TextBox 25">
                <a:extLst>
                  <a:ext uri="{FF2B5EF4-FFF2-40B4-BE49-F238E27FC236}">
                    <a16:creationId xmlns:a16="http://schemas.microsoft.com/office/drawing/2014/main" id="{08B89598-69FD-D94D-A254-37BEE311C6F6}"/>
                  </a:ext>
                </a:extLst>
              </p:cNvPr>
              <p:cNvSpPr txBox="1">
                <a:spLocks noRot="1" noChangeAspect="1" noMove="1" noResize="1" noEditPoints="1" noAdjustHandles="1" noChangeArrowheads="1" noChangeShapeType="1" noTextEdit="1"/>
              </p:cNvSpPr>
              <p:nvPr/>
            </p:nvSpPr>
            <p:spPr>
              <a:xfrm rot="19927992">
                <a:off x="9928902" y="2411013"/>
                <a:ext cx="1839414" cy="276999"/>
              </a:xfrm>
              <a:prstGeom prst="rect">
                <a:avLst/>
              </a:prstGeom>
              <a:blipFill>
                <a:blip r:embed="rId5"/>
                <a:stretch>
                  <a:fillRect b="-2273"/>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0C648960-F4B9-FC44-A615-68B222F602F9}"/>
              </a:ext>
            </a:extLst>
          </p:cNvPr>
          <p:cNvCxnSpPr/>
          <p:nvPr/>
        </p:nvCxnSpPr>
        <p:spPr>
          <a:xfrm flipH="1">
            <a:off x="4802328" y="3185281"/>
            <a:ext cx="7020828" cy="1975242"/>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A7BE0FE-34C0-BA4D-9E3D-24B5A8476C1D}"/>
                  </a:ext>
                </a:extLst>
              </p:cNvPr>
              <p:cNvSpPr txBox="1"/>
              <p:nvPr/>
            </p:nvSpPr>
            <p:spPr>
              <a:xfrm rot="20668477">
                <a:off x="9840644" y="3137347"/>
                <a:ext cx="1942006" cy="276999"/>
              </a:xfrm>
              <a:prstGeom prst="rect">
                <a:avLst/>
              </a:prstGeom>
              <a:noFill/>
            </p:spPr>
            <p:txBody>
              <a:bodyPr wrap="none" rtlCol="0">
                <a:spAutoFit/>
              </a:bodyPr>
              <a:lstStyle/>
              <a:p>
                <a:r>
                  <a:rPr lang="en-CA" sz="1200" b="1" dirty="0">
                    <a:solidFill>
                      <a:srgbClr val="002060"/>
                    </a:solidFill>
                  </a:rPr>
                  <a:t>LASSO REGRESSION, </a:t>
                </a:r>
                <a14:m>
                  <m:oMath xmlns:m="http://schemas.openxmlformats.org/officeDocument/2006/math">
                    <m:r>
                      <a:rPr lang="el-GR" sz="1200" i="1" dirty="0">
                        <a:solidFill>
                          <a:srgbClr val="002060"/>
                        </a:solidFill>
                        <a:latin typeface="Cambria Math" panose="02040503050406030204" pitchFamily="18" charset="0"/>
                        <a:ea typeface="Cambria Math" panose="02040503050406030204" pitchFamily="18" charset="0"/>
                      </a:rPr>
                      <m:t>𝛼</m:t>
                    </m:r>
                    <m:r>
                      <a:rPr lang="en-CA" sz="900" b="1" i="1" smtClean="0">
                        <a:solidFill>
                          <a:srgbClr val="002060"/>
                        </a:solidFill>
                        <a:latin typeface="Cambria Math" panose="02040503050406030204" pitchFamily="18" charset="0"/>
                        <a:ea typeface="Cambria Math" panose="02040503050406030204" pitchFamily="18" charset="0"/>
                      </a:rPr>
                      <m:t>=</m:t>
                    </m:r>
                    <m:r>
                      <a:rPr lang="en-CA" sz="900" b="1" i="1" smtClean="0">
                        <a:solidFill>
                          <a:srgbClr val="002060"/>
                        </a:solidFill>
                        <a:latin typeface="Cambria Math" panose="02040503050406030204" pitchFamily="18" charset="0"/>
                        <a:ea typeface="Cambria Math" panose="02040503050406030204" pitchFamily="18" charset="0"/>
                      </a:rPr>
                      <m:t>𝟏𝟎</m:t>
                    </m:r>
                  </m:oMath>
                </a14:m>
                <a:endParaRPr lang="en-CA" sz="1200" b="1" dirty="0">
                  <a:solidFill>
                    <a:srgbClr val="002060"/>
                  </a:solidFill>
                </a:endParaRPr>
              </a:p>
            </p:txBody>
          </p:sp>
        </mc:Choice>
        <mc:Fallback xmlns="">
          <p:sp>
            <p:nvSpPr>
              <p:cNvPr id="28" name="TextBox 27">
                <a:extLst>
                  <a:ext uri="{FF2B5EF4-FFF2-40B4-BE49-F238E27FC236}">
                    <a16:creationId xmlns:a16="http://schemas.microsoft.com/office/drawing/2014/main" id="{BA7BE0FE-34C0-BA4D-9E3D-24B5A8476C1D}"/>
                  </a:ext>
                </a:extLst>
              </p:cNvPr>
              <p:cNvSpPr txBox="1">
                <a:spLocks noRot="1" noChangeAspect="1" noMove="1" noResize="1" noEditPoints="1" noAdjustHandles="1" noChangeArrowheads="1" noChangeShapeType="1" noTextEdit="1"/>
              </p:cNvSpPr>
              <p:nvPr/>
            </p:nvSpPr>
            <p:spPr>
              <a:xfrm rot="20668477">
                <a:off x="9840644" y="3137347"/>
                <a:ext cx="1942006" cy="276999"/>
              </a:xfrm>
              <a:prstGeom prst="rect">
                <a:avLst/>
              </a:prstGeom>
              <a:blipFill>
                <a:blip r:embed="rId6"/>
                <a:stretch>
                  <a:fillRect b="-4839"/>
                </a:stretch>
              </a:blipFill>
            </p:spPr>
            <p:txBody>
              <a:bodyPr/>
              <a:lstStyle/>
              <a:p>
                <a:r>
                  <a:rPr lang="en-US">
                    <a:noFill/>
                  </a:rPr>
                  <a:t> </a:t>
                </a:r>
              </a:p>
            </p:txBody>
          </p:sp>
        </mc:Fallback>
      </mc:AlternateContent>
    </p:spTree>
    <p:extLst>
      <p:ext uri="{BB962C8B-B14F-4D97-AF65-F5344CB8AC3E}">
        <p14:creationId xmlns:p14="http://schemas.microsoft.com/office/powerpoint/2010/main" val="3885574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F0C73E35-6228-9141-975C-7C0BC360B10F}"/>
              </a:ext>
            </a:extLst>
          </p:cNvPr>
          <p:cNvSpPr/>
          <p:nvPr/>
        </p:nvSpPr>
        <p:spPr>
          <a:xfrm>
            <a:off x="335586" y="278327"/>
            <a:ext cx="11856414" cy="553998"/>
          </a:xfrm>
          <a:prstGeom prst="rect">
            <a:avLst/>
          </a:prstGeom>
        </p:spPr>
        <p:txBody>
          <a:bodyPr wrap="square">
            <a:spAutoFit/>
          </a:bodyPr>
          <a:lstStyle/>
          <a:p>
            <a:r>
              <a:rPr lang="en-CA" sz="2800" b="1" dirty="0">
                <a:solidFill>
                  <a:srgbClr val="FF9900"/>
                </a:solidFill>
                <a:latin typeface="Montserrat" charset="0"/>
              </a:rPr>
              <a:t>LASSO REGRESSION: MATH</a:t>
            </a:r>
          </a:p>
        </p:txBody>
      </p:sp>
      <p:sp>
        <p:nvSpPr>
          <p:cNvPr id="5" name="Title 1">
            <a:extLst>
              <a:ext uri="{FF2B5EF4-FFF2-40B4-BE49-F238E27FC236}">
                <a16:creationId xmlns:a16="http://schemas.microsoft.com/office/drawing/2014/main" id="{7A7B93C1-F98B-894B-89BC-D49C7FB59F0B}"/>
              </a:ext>
            </a:extLst>
          </p:cNvPr>
          <p:cNvSpPr txBox="1">
            <a:spLocks/>
          </p:cNvSpPr>
          <p:nvPr/>
        </p:nvSpPr>
        <p:spPr>
          <a:xfrm>
            <a:off x="1066800" y="601302"/>
            <a:ext cx="7623216"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endParaRPr lang="en-CA" sz="3200" dirty="0">
              <a:solidFill>
                <a:srgbClr val="002060"/>
              </a:solidFill>
              <a:latin typeface="Calibri Light" panose="020F0302020204030204"/>
            </a:endParaRP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0BB59A68-1540-6F47-A8AD-4136645D486F}"/>
                  </a:ext>
                </a:extLst>
              </p:cNvPr>
              <p:cNvSpPr txBox="1">
                <a:spLocks/>
              </p:cNvSpPr>
              <p:nvPr/>
            </p:nvSpPr>
            <p:spPr>
              <a:xfrm>
                <a:off x="2075051" y="3101764"/>
                <a:ext cx="6486397" cy="4729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2000" b="1" u="sng" dirty="0">
                    <a:solidFill>
                      <a:schemeClr val="tx1"/>
                    </a:solidFill>
                  </a:rPr>
                  <a:t>Least Squares Regression: </a:t>
                </a:r>
              </a:p>
              <a:p>
                <a:pPr/>
                <a14:m>
                  <m:oMathPara xmlns:m="http://schemas.openxmlformats.org/officeDocument/2006/math">
                    <m:oMathParaPr>
                      <m:jc m:val="centerGroup"/>
                    </m:oMathParaPr>
                    <m:oMath xmlns:m="http://schemas.openxmlformats.org/officeDocument/2006/math">
                      <m:r>
                        <a:rPr lang="en-CA" sz="2000" i="1" dirty="0" smtClean="0">
                          <a:solidFill>
                            <a:schemeClr val="tx1"/>
                          </a:solidFill>
                          <a:latin typeface="Cambria Math" panose="02040503050406030204" pitchFamily="18" charset="0"/>
                        </a:rPr>
                        <m:t>𝑀𝑖𝑛</m:t>
                      </m:r>
                      <m:r>
                        <a:rPr lang="en-CA" sz="2000" i="1" dirty="0" smtClean="0">
                          <a:solidFill>
                            <a:schemeClr val="tx1"/>
                          </a:solidFill>
                          <a:latin typeface="Cambria Math" panose="02040503050406030204" pitchFamily="18" charset="0"/>
                        </a:rPr>
                        <m:t>(</m:t>
                      </m:r>
                      <m:r>
                        <a:rPr lang="en-CA" sz="2000" i="1" dirty="0" smtClean="0">
                          <a:solidFill>
                            <a:schemeClr val="tx1"/>
                          </a:solidFill>
                          <a:latin typeface="Cambria Math" panose="02040503050406030204" pitchFamily="18" charset="0"/>
                        </a:rPr>
                        <m:t>𝑠𝑢𝑚</m:t>
                      </m:r>
                      <m:r>
                        <a:rPr lang="en-CA" sz="2000" i="1" dirty="0" smtClean="0">
                          <a:solidFill>
                            <a:schemeClr val="tx1"/>
                          </a:solidFill>
                          <a:latin typeface="Cambria Math" panose="02040503050406030204" pitchFamily="18" charset="0"/>
                        </a:rPr>
                        <m:t> </m:t>
                      </m:r>
                      <m:r>
                        <a:rPr lang="en-CA" sz="2000" i="1" dirty="0" smtClean="0">
                          <a:solidFill>
                            <a:schemeClr val="tx1"/>
                          </a:solidFill>
                          <a:latin typeface="Cambria Math" panose="02040503050406030204" pitchFamily="18" charset="0"/>
                        </a:rPr>
                        <m:t>𝑜𝑓</m:t>
                      </m:r>
                      <m:r>
                        <a:rPr lang="en-CA" sz="2000" i="1" dirty="0" smtClean="0">
                          <a:solidFill>
                            <a:schemeClr val="tx1"/>
                          </a:solidFill>
                          <a:latin typeface="Cambria Math" panose="02040503050406030204" pitchFamily="18" charset="0"/>
                        </a:rPr>
                        <m:t> </m:t>
                      </m:r>
                      <m:r>
                        <a:rPr lang="en-CA" sz="2000" i="1" dirty="0" smtClean="0">
                          <a:solidFill>
                            <a:schemeClr val="tx1"/>
                          </a:solidFill>
                          <a:latin typeface="Cambria Math" panose="02040503050406030204" pitchFamily="18" charset="0"/>
                        </a:rPr>
                        <m:t>𝑡h𝑒</m:t>
                      </m:r>
                      <m:r>
                        <a:rPr lang="en-CA" sz="2000" i="1" dirty="0" smtClean="0">
                          <a:solidFill>
                            <a:schemeClr val="tx1"/>
                          </a:solidFill>
                          <a:latin typeface="Cambria Math" panose="02040503050406030204" pitchFamily="18" charset="0"/>
                        </a:rPr>
                        <m:t> </m:t>
                      </m:r>
                      <m:r>
                        <a:rPr lang="en-CA" sz="2000" i="1" dirty="0" smtClean="0">
                          <a:solidFill>
                            <a:schemeClr val="tx1"/>
                          </a:solidFill>
                          <a:latin typeface="Cambria Math" panose="02040503050406030204" pitchFamily="18" charset="0"/>
                        </a:rPr>
                        <m:t>𝑠𝑞𝑢𝑎𝑟𝑒𝑑</m:t>
                      </m:r>
                      <m:r>
                        <a:rPr lang="en-CA" sz="2000" i="1" dirty="0" smtClean="0">
                          <a:solidFill>
                            <a:schemeClr val="tx1"/>
                          </a:solidFill>
                          <a:latin typeface="Cambria Math" panose="02040503050406030204" pitchFamily="18" charset="0"/>
                        </a:rPr>
                        <m:t> </m:t>
                      </m:r>
                      <m:r>
                        <a:rPr lang="en-CA" sz="2000" i="1" dirty="0" smtClean="0">
                          <a:solidFill>
                            <a:schemeClr val="tx1"/>
                          </a:solidFill>
                          <a:latin typeface="Cambria Math" panose="02040503050406030204" pitchFamily="18" charset="0"/>
                        </a:rPr>
                        <m:t>𝑟𝑒𝑠𝑖𝑑𝑢𝑎𝑙𝑠</m:t>
                      </m:r>
                      <m:r>
                        <a:rPr lang="en-CA" sz="2000" i="1" dirty="0" smtClean="0">
                          <a:solidFill>
                            <a:schemeClr val="tx1"/>
                          </a:solidFill>
                          <a:latin typeface="Cambria Math" panose="02040503050406030204" pitchFamily="18" charset="0"/>
                        </a:rPr>
                        <m:t>)</m:t>
                      </m:r>
                    </m:oMath>
                  </m:oMathPara>
                </a14:m>
                <a:endParaRPr lang="en-CA" sz="2000" dirty="0">
                  <a:solidFill>
                    <a:schemeClr val="tx1"/>
                  </a:solidFill>
                </a:endParaRPr>
              </a:p>
              <a:p>
                <a:r>
                  <a:rPr lang="en-CA" sz="2000" b="1" u="sng" dirty="0">
                    <a:solidFill>
                      <a:schemeClr val="tx1"/>
                    </a:solidFill>
                  </a:rPr>
                  <a:t>Ridge Regression (L2 regularization):</a:t>
                </a:r>
              </a:p>
              <a:p>
                <a:pPr/>
                <a14:m>
                  <m:oMathPara xmlns:m="http://schemas.openxmlformats.org/officeDocument/2006/math">
                    <m:oMathParaPr>
                      <m:jc m:val="centerGroup"/>
                    </m:oMathParaPr>
                    <m:oMath xmlns:m="http://schemas.openxmlformats.org/officeDocument/2006/math">
                      <m:r>
                        <a:rPr lang="en-CA" sz="2000" i="1" dirty="0">
                          <a:solidFill>
                            <a:schemeClr val="tx1"/>
                          </a:solidFill>
                          <a:latin typeface="Cambria Math" panose="02040503050406030204" pitchFamily="18" charset="0"/>
                        </a:rPr>
                        <m:t>𝑀𝑖𝑛</m:t>
                      </m:r>
                      <m:r>
                        <a:rPr lang="en-CA" sz="2000" i="1" dirty="0">
                          <a:solidFill>
                            <a:schemeClr val="tx1"/>
                          </a:solidFill>
                          <a:latin typeface="Cambria Math" panose="02040503050406030204" pitchFamily="18" charset="0"/>
                        </a:rPr>
                        <m:t>(</m:t>
                      </m:r>
                      <m:r>
                        <a:rPr lang="en-CA" sz="2000" i="1" dirty="0">
                          <a:solidFill>
                            <a:schemeClr val="tx1"/>
                          </a:solidFill>
                          <a:latin typeface="Cambria Math" panose="02040503050406030204" pitchFamily="18" charset="0"/>
                        </a:rPr>
                        <m:t>𝑠𝑢𝑚</m:t>
                      </m:r>
                      <m:r>
                        <a:rPr lang="en-CA" sz="2000" i="1" dirty="0">
                          <a:solidFill>
                            <a:schemeClr val="tx1"/>
                          </a:solidFill>
                          <a:latin typeface="Cambria Math" panose="02040503050406030204" pitchFamily="18" charset="0"/>
                        </a:rPr>
                        <m:t> </m:t>
                      </m:r>
                      <m:r>
                        <a:rPr lang="en-CA" sz="2000" i="1" dirty="0">
                          <a:solidFill>
                            <a:schemeClr val="tx1"/>
                          </a:solidFill>
                          <a:latin typeface="Cambria Math" panose="02040503050406030204" pitchFamily="18" charset="0"/>
                        </a:rPr>
                        <m:t>𝑜𝑓</m:t>
                      </m:r>
                      <m:r>
                        <a:rPr lang="en-CA" sz="2000" i="1" dirty="0">
                          <a:solidFill>
                            <a:schemeClr val="tx1"/>
                          </a:solidFill>
                          <a:latin typeface="Cambria Math" panose="02040503050406030204" pitchFamily="18" charset="0"/>
                        </a:rPr>
                        <m:t> </m:t>
                      </m:r>
                      <m:r>
                        <a:rPr lang="en-CA" sz="2000" i="1" dirty="0">
                          <a:solidFill>
                            <a:schemeClr val="tx1"/>
                          </a:solidFill>
                          <a:latin typeface="Cambria Math" panose="02040503050406030204" pitchFamily="18" charset="0"/>
                        </a:rPr>
                        <m:t>𝑠𝑞𝑢𝑎𝑟𝑒𝑑</m:t>
                      </m:r>
                      <m:r>
                        <a:rPr lang="en-CA" sz="2000" i="1" dirty="0">
                          <a:solidFill>
                            <a:schemeClr val="tx1"/>
                          </a:solidFill>
                          <a:latin typeface="Cambria Math" panose="02040503050406030204" pitchFamily="18" charset="0"/>
                        </a:rPr>
                        <m:t> </m:t>
                      </m:r>
                      <m:r>
                        <a:rPr lang="en-CA" sz="2000" i="1" dirty="0">
                          <a:solidFill>
                            <a:schemeClr val="tx1"/>
                          </a:solidFill>
                          <a:latin typeface="Cambria Math" panose="02040503050406030204" pitchFamily="18" charset="0"/>
                        </a:rPr>
                        <m:t>𝑟𝑒𝑠𝑖𝑑𝑢𝑎𝑙𝑠</m:t>
                      </m:r>
                      <m:r>
                        <a:rPr lang="en-CA" sz="2000" dirty="0">
                          <a:solidFill>
                            <a:schemeClr val="tx1"/>
                          </a:solidFill>
                          <a:latin typeface="Cambria Math" panose="02040503050406030204" pitchFamily="18" charset="0"/>
                        </a:rPr>
                        <m:t>+</m:t>
                      </m:r>
                      <m:r>
                        <a:rPr lang="el-GR" sz="2000" i="1" dirty="0">
                          <a:solidFill>
                            <a:schemeClr val="tx1"/>
                          </a:solidFill>
                          <a:latin typeface="Cambria Math" panose="02040503050406030204" pitchFamily="18" charset="0"/>
                          <a:ea typeface="Cambria Math" panose="02040503050406030204" pitchFamily="18" charset="0"/>
                        </a:rPr>
                        <m:t>𝛼</m:t>
                      </m:r>
                      <m:r>
                        <a:rPr lang="en-CA" sz="2000" i="1" dirty="0">
                          <a:solidFill>
                            <a:schemeClr val="tx1"/>
                          </a:solidFill>
                          <a:latin typeface="Cambria Math" panose="02040503050406030204" pitchFamily="18" charset="0"/>
                          <a:ea typeface="Cambria Math" panose="02040503050406030204" pitchFamily="18" charset="0"/>
                        </a:rPr>
                        <m:t>∗ </m:t>
                      </m:r>
                      <m:r>
                        <a:rPr lang="en-CA" sz="2000" i="1" dirty="0">
                          <a:solidFill>
                            <a:schemeClr val="tx1"/>
                          </a:solidFill>
                          <a:latin typeface="Cambria Math" panose="02040503050406030204" pitchFamily="18" charset="0"/>
                          <a:ea typeface="Cambria Math" panose="02040503050406030204" pitchFamily="18" charset="0"/>
                        </a:rPr>
                        <m:t>𝑠𝑙𝑜𝑝</m:t>
                      </m:r>
                      <m:sSup>
                        <m:sSupPr>
                          <m:ctrlPr>
                            <a:rPr lang="en-CA" sz="2000" i="1" dirty="0">
                              <a:solidFill>
                                <a:schemeClr val="tx1"/>
                              </a:solidFill>
                              <a:latin typeface="Cambria Math" panose="02040503050406030204" pitchFamily="18" charset="0"/>
                              <a:ea typeface="Cambria Math" panose="02040503050406030204" pitchFamily="18" charset="0"/>
                            </a:rPr>
                          </m:ctrlPr>
                        </m:sSupPr>
                        <m:e>
                          <m:r>
                            <a:rPr lang="en-CA" sz="2000" i="1" dirty="0">
                              <a:solidFill>
                                <a:schemeClr val="tx1"/>
                              </a:solidFill>
                              <a:latin typeface="Cambria Math" panose="02040503050406030204" pitchFamily="18" charset="0"/>
                              <a:ea typeface="Cambria Math" panose="02040503050406030204" pitchFamily="18" charset="0"/>
                            </a:rPr>
                            <m:t>𝑒</m:t>
                          </m:r>
                        </m:e>
                        <m:sup>
                          <m:r>
                            <a:rPr lang="en-CA" sz="2000" i="1" dirty="0">
                              <a:solidFill>
                                <a:schemeClr val="tx1"/>
                              </a:solidFill>
                              <a:latin typeface="Cambria Math" panose="02040503050406030204" pitchFamily="18" charset="0"/>
                              <a:ea typeface="Cambria Math" panose="02040503050406030204" pitchFamily="18" charset="0"/>
                            </a:rPr>
                            <m:t>2</m:t>
                          </m:r>
                        </m:sup>
                      </m:sSup>
                      <m:r>
                        <a:rPr lang="en-CA" sz="2000" i="1" dirty="0">
                          <a:solidFill>
                            <a:schemeClr val="tx1"/>
                          </a:solidFill>
                          <a:latin typeface="Cambria Math" panose="02040503050406030204" pitchFamily="18" charset="0"/>
                          <a:ea typeface="Cambria Math" panose="02040503050406030204" pitchFamily="18" charset="0"/>
                        </a:rPr>
                        <m:t>)</m:t>
                      </m:r>
                    </m:oMath>
                  </m:oMathPara>
                </a14:m>
                <a:endParaRPr lang="en-CA" sz="2000" dirty="0">
                  <a:solidFill>
                    <a:schemeClr val="tx1"/>
                  </a:solidFill>
                </a:endParaRPr>
              </a:p>
              <a:p>
                <a:r>
                  <a:rPr lang="en-CA" sz="2000" b="1" u="sng" dirty="0">
                    <a:solidFill>
                      <a:schemeClr val="tx1"/>
                    </a:solidFill>
                  </a:rPr>
                  <a:t>Lasso Regression (L1 regularization):</a:t>
                </a:r>
              </a:p>
              <a:p>
                <a:pPr/>
                <a14:m>
                  <m:oMathPara xmlns:m="http://schemas.openxmlformats.org/officeDocument/2006/math">
                    <m:oMathParaPr>
                      <m:jc m:val="centerGroup"/>
                    </m:oMathParaPr>
                    <m:oMath xmlns:m="http://schemas.openxmlformats.org/officeDocument/2006/math">
                      <m:r>
                        <a:rPr lang="en-CA" sz="2000" i="1" dirty="0" smtClean="0">
                          <a:solidFill>
                            <a:schemeClr val="tx1"/>
                          </a:solidFill>
                          <a:latin typeface="Cambria Math" panose="02040503050406030204" pitchFamily="18" charset="0"/>
                        </a:rPr>
                        <m:t>𝑀𝑖𝑛</m:t>
                      </m:r>
                      <m:r>
                        <a:rPr lang="en-CA" sz="2000" i="1" dirty="0" smtClean="0">
                          <a:solidFill>
                            <a:schemeClr val="tx1"/>
                          </a:solidFill>
                          <a:latin typeface="Cambria Math" panose="02040503050406030204" pitchFamily="18" charset="0"/>
                        </a:rPr>
                        <m:t>(</m:t>
                      </m:r>
                      <m:r>
                        <a:rPr lang="en-CA" sz="2000" i="1" dirty="0" smtClean="0">
                          <a:solidFill>
                            <a:schemeClr val="tx1"/>
                          </a:solidFill>
                          <a:latin typeface="Cambria Math" panose="02040503050406030204" pitchFamily="18" charset="0"/>
                        </a:rPr>
                        <m:t>𝑠𝑢𝑚</m:t>
                      </m:r>
                      <m:r>
                        <a:rPr lang="en-CA" sz="2000" i="1" dirty="0" smtClean="0">
                          <a:solidFill>
                            <a:schemeClr val="tx1"/>
                          </a:solidFill>
                          <a:latin typeface="Cambria Math" panose="02040503050406030204" pitchFamily="18" charset="0"/>
                        </a:rPr>
                        <m:t> </m:t>
                      </m:r>
                      <m:r>
                        <a:rPr lang="en-CA" sz="2000" i="1" dirty="0" smtClean="0">
                          <a:solidFill>
                            <a:schemeClr val="tx1"/>
                          </a:solidFill>
                          <a:latin typeface="Cambria Math" panose="02040503050406030204" pitchFamily="18" charset="0"/>
                        </a:rPr>
                        <m:t>𝑜𝑓</m:t>
                      </m:r>
                      <m:r>
                        <a:rPr lang="en-CA" sz="2000" i="1" dirty="0" smtClean="0">
                          <a:solidFill>
                            <a:schemeClr val="tx1"/>
                          </a:solidFill>
                          <a:latin typeface="Cambria Math" panose="02040503050406030204" pitchFamily="18" charset="0"/>
                        </a:rPr>
                        <m:t> </m:t>
                      </m:r>
                      <m:r>
                        <a:rPr lang="en-CA" sz="2000" i="1" dirty="0" smtClean="0">
                          <a:solidFill>
                            <a:schemeClr val="tx1"/>
                          </a:solidFill>
                          <a:latin typeface="Cambria Math" panose="02040503050406030204" pitchFamily="18" charset="0"/>
                        </a:rPr>
                        <m:t>𝑠𝑞𝑢𝑎𝑟𝑒𝑑</m:t>
                      </m:r>
                      <m:r>
                        <a:rPr lang="en-CA" sz="2000" i="1" dirty="0" smtClean="0">
                          <a:solidFill>
                            <a:schemeClr val="tx1"/>
                          </a:solidFill>
                          <a:latin typeface="Cambria Math" panose="02040503050406030204" pitchFamily="18" charset="0"/>
                        </a:rPr>
                        <m:t> </m:t>
                      </m:r>
                      <m:r>
                        <a:rPr lang="en-CA" sz="2000" i="1" dirty="0" smtClean="0">
                          <a:solidFill>
                            <a:schemeClr val="tx1"/>
                          </a:solidFill>
                          <a:latin typeface="Cambria Math" panose="02040503050406030204" pitchFamily="18" charset="0"/>
                        </a:rPr>
                        <m:t>𝑟𝑒𝑠𝑖𝑑𝑢𝑎𝑙𝑠</m:t>
                      </m:r>
                      <m:r>
                        <a:rPr lang="en-CA" sz="2000" dirty="0" smtClean="0">
                          <a:solidFill>
                            <a:schemeClr val="tx1"/>
                          </a:solidFill>
                          <a:latin typeface="Cambria Math" panose="02040503050406030204" pitchFamily="18" charset="0"/>
                        </a:rPr>
                        <m:t>+</m:t>
                      </m:r>
                      <m:r>
                        <a:rPr lang="el-GR" sz="2000" i="1" dirty="0" smtClean="0">
                          <a:solidFill>
                            <a:schemeClr val="tx1"/>
                          </a:solidFill>
                          <a:latin typeface="Cambria Math" panose="02040503050406030204" pitchFamily="18" charset="0"/>
                          <a:ea typeface="Cambria Math" panose="02040503050406030204" pitchFamily="18" charset="0"/>
                        </a:rPr>
                        <m:t>𝛼</m:t>
                      </m:r>
                      <m:r>
                        <a:rPr lang="en-CA" sz="2000" i="1" dirty="0" smtClean="0">
                          <a:solidFill>
                            <a:schemeClr val="tx1"/>
                          </a:solidFill>
                          <a:latin typeface="Cambria Math" panose="02040503050406030204" pitchFamily="18" charset="0"/>
                          <a:ea typeface="Cambria Math" panose="02040503050406030204" pitchFamily="18" charset="0"/>
                        </a:rPr>
                        <m:t>∗|</m:t>
                      </m:r>
                      <m:r>
                        <a:rPr lang="en-CA" sz="2000" i="1" dirty="0" smtClean="0">
                          <a:solidFill>
                            <a:schemeClr val="tx1"/>
                          </a:solidFill>
                          <a:latin typeface="Cambria Math" panose="02040503050406030204" pitchFamily="18" charset="0"/>
                          <a:ea typeface="Cambria Math" panose="02040503050406030204" pitchFamily="18" charset="0"/>
                        </a:rPr>
                        <m:t>𝑠𝑙𝑜𝑝𝑒</m:t>
                      </m:r>
                      <m:r>
                        <a:rPr lang="en-CA" sz="2000" i="1" dirty="0" smtClean="0">
                          <a:solidFill>
                            <a:schemeClr val="tx1"/>
                          </a:solidFill>
                          <a:latin typeface="Cambria Math" panose="02040503050406030204" pitchFamily="18" charset="0"/>
                          <a:ea typeface="Cambria Math" panose="02040503050406030204" pitchFamily="18" charset="0"/>
                        </a:rPr>
                        <m:t>|)</m:t>
                      </m:r>
                    </m:oMath>
                  </m:oMathPara>
                </a14:m>
                <a:endParaRPr lang="en-CA" sz="2000" dirty="0">
                  <a:solidFill>
                    <a:schemeClr val="tx1"/>
                  </a:solidFill>
                </a:endParaRPr>
              </a:p>
              <a:p>
                <a:endParaRPr lang="en-CA" sz="2000" dirty="0">
                  <a:solidFill>
                    <a:schemeClr val="tx1"/>
                  </a:solidFill>
                </a:endParaRPr>
              </a:p>
              <a:p>
                <a:endParaRPr lang="en-CA" sz="2000" dirty="0">
                  <a:solidFill>
                    <a:schemeClr val="tx1"/>
                  </a:solidFill>
                </a:endParaRPr>
              </a:p>
              <a:p>
                <a:endParaRPr lang="en-CA" sz="2000" dirty="0">
                  <a:solidFill>
                    <a:schemeClr val="tx1"/>
                  </a:solidFill>
                </a:endParaRPr>
              </a:p>
            </p:txBody>
          </p:sp>
        </mc:Choice>
        <mc:Fallback>
          <p:sp>
            <p:nvSpPr>
              <p:cNvPr id="6" name="Content Placeholder 2">
                <a:extLst>
                  <a:ext uri="{FF2B5EF4-FFF2-40B4-BE49-F238E27FC236}">
                    <a16:creationId xmlns:a16="http://schemas.microsoft.com/office/drawing/2014/main" id="{0BB59A68-1540-6F47-A8AD-4136645D486F}"/>
                  </a:ext>
                </a:extLst>
              </p:cNvPr>
              <p:cNvSpPr txBox="1">
                <a:spLocks noRot="1" noChangeAspect="1" noMove="1" noResize="1" noEditPoints="1" noAdjustHandles="1" noChangeArrowheads="1" noChangeShapeType="1" noTextEdit="1"/>
              </p:cNvSpPr>
              <p:nvPr/>
            </p:nvSpPr>
            <p:spPr>
              <a:xfrm>
                <a:off x="2075051" y="3101764"/>
                <a:ext cx="6486397" cy="4729126"/>
              </a:xfrm>
              <a:prstGeom prst="rect">
                <a:avLst/>
              </a:prstGeom>
              <a:blipFill>
                <a:blip r:embed="rId2"/>
                <a:stretch>
                  <a:fillRect t="-141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FCC07754-C589-9940-9775-9EBF3C694087}"/>
              </a:ext>
            </a:extLst>
          </p:cNvPr>
          <p:cNvSpPr txBox="1">
            <a:spLocks/>
          </p:cNvSpPr>
          <p:nvPr/>
        </p:nvSpPr>
        <p:spPr>
          <a:xfrm>
            <a:off x="335586" y="832325"/>
            <a:ext cx="9781363" cy="47291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b="1" dirty="0">
                <a:latin typeface="Montserrat" charset="0"/>
                <a:ea typeface="Montserrat" charset="0"/>
                <a:cs typeface="Montserrat" charset="0"/>
              </a:rPr>
              <a:t>Lasso regression (L1 regularization) helps reduce overfitting and it is particularly useful for feature selection </a:t>
            </a:r>
          </a:p>
          <a:p>
            <a:r>
              <a:rPr lang="en-CA" sz="1800" b="1" dirty="0">
                <a:latin typeface="Montserrat" charset="0"/>
                <a:ea typeface="Montserrat" charset="0"/>
                <a:cs typeface="Montserrat" charset="0"/>
              </a:rPr>
              <a:t>Lasso regression (L1 regularization) can be useful if we have several independent variables that are useless</a:t>
            </a:r>
          </a:p>
          <a:p>
            <a:r>
              <a:rPr lang="en-CA" sz="1800" dirty="0">
                <a:latin typeface="Montserrat" charset="0"/>
                <a:ea typeface="Montserrat" charset="0"/>
                <a:cs typeface="Montserrat" charset="0"/>
              </a:rPr>
              <a:t>Ridge regression can reduce the slope close to zero (but not exactly zero) but Lasso regression can reduce the slope to be exactly equal to zero. </a:t>
            </a:r>
          </a:p>
          <a:p>
            <a:endParaRPr lang="en-CA" sz="1800" dirty="0"/>
          </a:p>
        </p:txBody>
      </p:sp>
    </p:spTree>
    <p:extLst>
      <p:ext uri="{BB962C8B-B14F-4D97-AF65-F5344CB8AC3E}">
        <p14:creationId xmlns:p14="http://schemas.microsoft.com/office/powerpoint/2010/main" val="106395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9">
            <a:extLst>
              <a:ext uri="{FF2B5EF4-FFF2-40B4-BE49-F238E27FC236}">
                <a16:creationId xmlns:a16="http://schemas.microsoft.com/office/drawing/2014/main" id="{FC1B36F9-F9CB-CA4E-A00E-4A2AADFED32B}"/>
              </a:ext>
            </a:extLst>
          </p:cNvPr>
          <p:cNvSpPr/>
          <p:nvPr/>
        </p:nvSpPr>
        <p:spPr>
          <a:xfrm>
            <a:off x="335586" y="278327"/>
            <a:ext cx="11856414" cy="553998"/>
          </a:xfrm>
          <a:prstGeom prst="rect">
            <a:avLst/>
          </a:prstGeom>
        </p:spPr>
        <p:txBody>
          <a:bodyPr wrap="square">
            <a:spAutoFit/>
          </a:bodyPr>
          <a:lstStyle/>
          <a:p>
            <a:r>
              <a:rPr lang="en-CA" sz="2800" b="1" dirty="0">
                <a:solidFill>
                  <a:srgbClr val="FF9900"/>
                </a:solidFill>
                <a:latin typeface="Montserrat" charset="0"/>
              </a:rPr>
              <a:t>IN SUMMARY</a:t>
            </a:r>
          </a:p>
        </p:txBody>
      </p:sp>
      <p:sp>
        <p:nvSpPr>
          <p:cNvPr id="5" name="Title 1">
            <a:extLst>
              <a:ext uri="{FF2B5EF4-FFF2-40B4-BE49-F238E27FC236}">
                <a16:creationId xmlns:a16="http://schemas.microsoft.com/office/drawing/2014/main" id="{4DB11A85-0F87-8046-A5FB-71BA4A310EAF}"/>
              </a:ext>
            </a:extLst>
          </p:cNvPr>
          <p:cNvSpPr txBox="1">
            <a:spLocks/>
          </p:cNvSpPr>
          <p:nvPr/>
        </p:nvSpPr>
        <p:spPr>
          <a:xfrm>
            <a:off x="1066800" y="601302"/>
            <a:ext cx="7623216"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endParaRPr lang="en-CA" sz="3200" dirty="0">
              <a:solidFill>
                <a:srgbClr val="002060"/>
              </a:solidFill>
              <a:latin typeface="Calibri Light" panose="020F0302020204030204"/>
            </a:endParaRPr>
          </a:p>
        </p:txBody>
      </p:sp>
      <p:graphicFrame>
        <p:nvGraphicFramePr>
          <p:cNvPr id="6" name="Table 5">
            <a:extLst>
              <a:ext uri="{FF2B5EF4-FFF2-40B4-BE49-F238E27FC236}">
                <a16:creationId xmlns:a16="http://schemas.microsoft.com/office/drawing/2014/main" id="{0FC5C411-DD6D-FF4E-B7D2-69C646F228E4}"/>
              </a:ext>
            </a:extLst>
          </p:cNvPr>
          <p:cNvGraphicFramePr>
            <a:graphicFrameLocks noGrp="1"/>
          </p:cNvGraphicFramePr>
          <p:nvPr>
            <p:extLst>
              <p:ext uri="{D42A27DB-BD31-4B8C-83A1-F6EECF244321}">
                <p14:modId xmlns:p14="http://schemas.microsoft.com/office/powerpoint/2010/main" val="1373779377"/>
              </p:ext>
            </p:extLst>
          </p:nvPr>
        </p:nvGraphicFramePr>
        <p:xfrm>
          <a:off x="1465075" y="849381"/>
          <a:ext cx="8839200" cy="1286970"/>
        </p:xfrm>
        <a:graphic>
          <a:graphicData uri="http://schemas.openxmlformats.org/drawingml/2006/table">
            <a:tbl>
              <a:tblPr firstRow="1" bandRow="1">
                <a:tableStyleId>{BDBED569-4797-4DF1-A0F4-6AAB3CD982D8}</a:tableStyleId>
              </a:tblPr>
              <a:tblGrid>
                <a:gridCol w="4419600">
                  <a:extLst>
                    <a:ext uri="{9D8B030D-6E8A-4147-A177-3AD203B41FA5}">
                      <a16:colId xmlns:a16="http://schemas.microsoft.com/office/drawing/2014/main" val="3693303563"/>
                    </a:ext>
                  </a:extLst>
                </a:gridCol>
                <a:gridCol w="4419600">
                  <a:extLst>
                    <a:ext uri="{9D8B030D-6E8A-4147-A177-3AD203B41FA5}">
                      <a16:colId xmlns:a16="http://schemas.microsoft.com/office/drawing/2014/main" val="1796293049"/>
                    </a:ext>
                  </a:extLst>
                </a:gridCol>
              </a:tblGrid>
              <a:tr h="372570">
                <a:tc>
                  <a:txBody>
                    <a:bodyPr/>
                    <a:lstStyle/>
                    <a:p>
                      <a:pPr algn="ctr"/>
                      <a:r>
                        <a:rPr lang="en-CA" sz="1800" dirty="0"/>
                        <a:t>L1 Regularization</a:t>
                      </a:r>
                      <a:endParaRPr lang="en-US" sz="1800" dirty="0"/>
                    </a:p>
                  </a:txBody>
                  <a:tcPr/>
                </a:tc>
                <a:tc>
                  <a:txBody>
                    <a:bodyPr/>
                    <a:lstStyle/>
                    <a:p>
                      <a:pPr algn="ctr"/>
                      <a:r>
                        <a:rPr lang="en-CA" sz="1800" dirty="0"/>
                        <a:t>L2 regularization</a:t>
                      </a:r>
                      <a:endParaRPr lang="en-US" sz="1800" dirty="0"/>
                    </a:p>
                  </a:txBody>
                  <a:tcPr/>
                </a:tc>
                <a:extLst>
                  <a:ext uri="{0D108BD9-81ED-4DB2-BD59-A6C34878D82A}">
                    <a16:rowId xmlns:a16="http://schemas.microsoft.com/office/drawing/2014/main" val="21859450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dirty="0"/>
                        <a:t>Used to perform feature selection so some features are allowed to go to zero</a:t>
                      </a:r>
                      <a:endParaRPr lang="en-US" sz="1800" dirty="0"/>
                    </a:p>
                    <a:p>
                      <a:pPr algn="ctr"/>
                      <a:endParaRPr lang="en-US" sz="1800" b="1" dirty="0"/>
                    </a:p>
                  </a:txBody>
                  <a:tcPr anchor="ctr"/>
                </a:tc>
                <a:tc>
                  <a:txBody>
                    <a:bodyPr/>
                    <a:lstStyle/>
                    <a:p>
                      <a:pPr algn="ctr"/>
                      <a:r>
                        <a:rPr lang="en-CA" sz="1800" dirty="0"/>
                        <a:t>All features are maintained but weighted accordingly. No features are allowed to go to zero</a:t>
                      </a:r>
                      <a:endParaRPr lang="en-US" sz="1800" b="1" dirty="0"/>
                    </a:p>
                  </a:txBody>
                  <a:tcPr anchor="ctr"/>
                </a:tc>
                <a:extLst>
                  <a:ext uri="{0D108BD9-81ED-4DB2-BD59-A6C34878D82A}">
                    <a16:rowId xmlns:a16="http://schemas.microsoft.com/office/drawing/2014/main" val="3522311933"/>
                  </a:ext>
                </a:extLst>
              </a:tr>
            </a:tbl>
          </a:graphicData>
        </a:graphic>
      </p:graphicFrame>
      <p:sp>
        <p:nvSpPr>
          <p:cNvPr id="7" name="Rectangle 6">
            <a:extLst>
              <a:ext uri="{FF2B5EF4-FFF2-40B4-BE49-F238E27FC236}">
                <a16:creationId xmlns:a16="http://schemas.microsoft.com/office/drawing/2014/main" id="{EF3905C7-6C93-484F-8711-5541F6BCB121}"/>
              </a:ext>
            </a:extLst>
          </p:cNvPr>
          <p:cNvSpPr/>
          <p:nvPr/>
        </p:nvSpPr>
        <p:spPr>
          <a:xfrm>
            <a:off x="908050" y="2413337"/>
            <a:ext cx="10375900" cy="2031325"/>
          </a:xfrm>
          <a:prstGeom prst="rect">
            <a:avLst/>
          </a:prstGeom>
        </p:spPr>
        <p:txBody>
          <a:bodyPr wrap="square">
            <a:spAutoFit/>
          </a:bodyPr>
          <a:lstStyle/>
          <a:p>
            <a:pPr marL="285750" indent="-285750">
              <a:buFont typeface="Arial" panose="020B0604020202020204" pitchFamily="34" charset="0"/>
              <a:buChar char="•"/>
            </a:pPr>
            <a:r>
              <a:rPr lang="en-CA" sz="1800" b="1" i="1" dirty="0">
                <a:latin typeface="Montserrat"/>
              </a:rPr>
              <a:t>When to choose L1? </a:t>
            </a:r>
          </a:p>
          <a:p>
            <a:pPr marL="742950" lvl="1" indent="-285750">
              <a:buFont typeface="Arial" panose="020B0604020202020204" pitchFamily="34" charset="0"/>
              <a:buChar char="•"/>
            </a:pPr>
            <a:r>
              <a:rPr lang="en-CA" sz="1800" i="1" dirty="0">
                <a:latin typeface="Montserrat"/>
              </a:rPr>
              <a:t>If you believe that some features are not important and you can afford to lose them, then L1 regularization is a good choice. </a:t>
            </a:r>
          </a:p>
          <a:p>
            <a:pPr marL="742950" lvl="1" indent="-285750">
              <a:buFont typeface="Arial" panose="020B0604020202020204" pitchFamily="34" charset="0"/>
              <a:buChar char="•"/>
            </a:pPr>
            <a:r>
              <a:rPr lang="en-CA" sz="1800" i="1" dirty="0">
                <a:latin typeface="Montserrat"/>
              </a:rPr>
              <a:t>The output might become sparse since some features might have been removed. </a:t>
            </a:r>
          </a:p>
          <a:p>
            <a:pPr marL="285750" indent="-285750">
              <a:buFont typeface="Arial" panose="020B0604020202020204" pitchFamily="34" charset="0"/>
              <a:buChar char="•"/>
            </a:pPr>
            <a:r>
              <a:rPr lang="en-CA" sz="1800" b="1" i="1" dirty="0">
                <a:latin typeface="Montserrat"/>
              </a:rPr>
              <a:t>When to choose L2? </a:t>
            </a:r>
          </a:p>
          <a:p>
            <a:pPr marL="742950" lvl="1" indent="-285750">
              <a:buFont typeface="Arial" panose="020B0604020202020204" pitchFamily="34" charset="0"/>
              <a:buChar char="•"/>
            </a:pPr>
            <a:r>
              <a:rPr lang="en-CA" sz="1800" i="1" dirty="0">
                <a:latin typeface="Montserrat"/>
              </a:rPr>
              <a:t>If you believe that all features are important and you’d like to keep them but weigh them accordingly.</a:t>
            </a:r>
          </a:p>
        </p:txBody>
      </p:sp>
    </p:spTree>
    <p:extLst>
      <p:ext uri="{BB962C8B-B14F-4D97-AF65-F5344CB8AC3E}">
        <p14:creationId xmlns:p14="http://schemas.microsoft.com/office/powerpoint/2010/main" val="4208533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2" y="1633727"/>
            <a:ext cx="5754228" cy="2202410"/>
            <a:chOff x="544022" y="1501647"/>
            <a:chExt cx="5754228" cy="2202410"/>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2" y="1501647"/>
              <a:ext cx="5754228" cy="1938992"/>
            </a:xfrm>
            <a:prstGeom prst="rect">
              <a:avLst/>
            </a:prstGeom>
          </p:spPr>
          <p:txBody>
            <a:bodyPr wrap="square">
              <a:spAutoFit/>
            </a:bodyPr>
            <a:lstStyle/>
            <a:p>
              <a:pPr>
                <a:buClrTx/>
              </a:pPr>
              <a:r>
                <a:rPr lang="en-CA" sz="4000" kern="1200" dirty="0">
                  <a:solidFill>
                    <a:schemeClr val="tx1"/>
                  </a:solidFill>
                  <a:latin typeface="Montserrat SemiBold" pitchFamily="2" charset="-52"/>
                </a:rPr>
                <a:t>HYPERPARAMETERS OPTIMIZATION DEMO</a:t>
              </a:r>
            </a:p>
          </p:txBody>
        </p:sp>
        <p:cxnSp>
          <p:nvCxnSpPr>
            <p:cNvPr id="5" name="Прямая соединительная линия 4"/>
            <p:cNvCxnSpPr/>
            <p:nvPr/>
          </p:nvCxnSpPr>
          <p:spPr>
            <a:xfrm>
              <a:off x="620222" y="3704057"/>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14" name="Rectangle: Rounded Corners 13">
            <a:extLst>
              <a:ext uri="{FF2B5EF4-FFF2-40B4-BE49-F238E27FC236}">
                <a16:creationId xmlns:a16="http://schemas.microsoft.com/office/drawing/2014/main" id="{BC8743B0-0ECF-4089-BF3E-9CF5D453B885}"/>
              </a:ext>
            </a:extLst>
          </p:cNvPr>
          <p:cNvSpPr/>
          <p:nvPr/>
        </p:nvSpPr>
        <p:spPr>
          <a:xfrm>
            <a:off x="620222" y="4843184"/>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Rounded Corners 14">
            <a:extLst>
              <a:ext uri="{FF2B5EF4-FFF2-40B4-BE49-F238E27FC236}">
                <a16:creationId xmlns:a16="http://schemas.microsoft.com/office/drawing/2014/main" id="{107028A1-03CF-4E54-95B9-58D665BED253}"/>
              </a:ext>
            </a:extLst>
          </p:cNvPr>
          <p:cNvSpPr/>
          <p:nvPr/>
        </p:nvSpPr>
        <p:spPr>
          <a:xfrm>
            <a:off x="620222" y="4840188"/>
            <a:ext cx="1222548"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DDD94DC1-D110-4661-9A34-EDACED9A6CE6}"/>
              </a:ext>
            </a:extLst>
          </p:cNvPr>
          <p:cNvSpPr txBox="1"/>
          <p:nvPr/>
        </p:nvSpPr>
        <p:spPr>
          <a:xfrm>
            <a:off x="544022" y="5143777"/>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79FB5046-9423-4DD7-B1E9-066DEB0C0382}"/>
              </a:ext>
            </a:extLst>
          </p:cNvPr>
          <p:cNvSpPr txBox="1"/>
          <p:nvPr/>
        </p:nvSpPr>
        <p:spPr>
          <a:xfrm>
            <a:off x="3534872" y="5143777"/>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8" name="Isosceles Triangle 17">
            <a:extLst>
              <a:ext uri="{FF2B5EF4-FFF2-40B4-BE49-F238E27FC236}">
                <a16:creationId xmlns:a16="http://schemas.microsoft.com/office/drawing/2014/main" id="{99C63E5A-641C-4737-ACD5-CD91929A47D0}"/>
              </a:ext>
            </a:extLst>
          </p:cNvPr>
          <p:cNvSpPr/>
          <p:nvPr/>
        </p:nvSpPr>
        <p:spPr>
          <a:xfrm>
            <a:off x="1690370" y="5143777"/>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9" name="Picture 18">
            <a:extLst>
              <a:ext uri="{FF2B5EF4-FFF2-40B4-BE49-F238E27FC236}">
                <a16:creationId xmlns:a16="http://schemas.microsoft.com/office/drawing/2014/main" id="{62873E30-4E85-4585-A2F4-27E401F8823A}"/>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922614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BF8294-EF8D-4D76-AAB1-1E5068A3F5C4}"/>
              </a:ext>
            </a:extLst>
          </p:cNvPr>
          <p:cNvSpPr txBox="1">
            <a:spLocks/>
          </p:cNvSpPr>
          <p:nvPr/>
        </p:nvSpPr>
        <p:spPr>
          <a:xfrm>
            <a:off x="152399" y="273160"/>
            <a:ext cx="11201401" cy="523220"/>
          </a:xfrm>
          <a:prstGeom prst="rect">
            <a:avLst/>
          </a:prstGeom>
        </p:spPr>
        <p:txBody>
          <a:bodyPr wrap="square">
            <a:spAutoFit/>
          </a:bodyPr>
          <a:lstStyle>
            <a:defPPr>
              <a:defRPr lang="en-US"/>
            </a:defPPr>
            <a:lvl1pPr>
              <a:defRPr sz="2800" b="1">
                <a:solidFill>
                  <a:srgbClr val="2CC23A"/>
                </a:solidFill>
                <a:latin typeface="Montserrat"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i="0" u="none" strike="noStrike" kern="1200" cap="none" spc="0" normalizeH="0" baseline="0" noProof="0" dirty="0">
                <a:ln>
                  <a:noFill/>
                </a:ln>
                <a:solidFill>
                  <a:srgbClr val="FF9900"/>
                </a:solidFill>
                <a:effectLst/>
                <a:uLnTx/>
                <a:uFillTx/>
                <a:latin typeface="Montserrat" charset="0"/>
                <a:ea typeface="+mn-ea"/>
                <a:cs typeface="+mn-cs"/>
              </a:rPr>
              <a:t>HYPERPARAMETERS OPTIMIZATION DEMO</a:t>
            </a:r>
          </a:p>
        </p:txBody>
      </p:sp>
      <p:pic>
        <p:nvPicPr>
          <p:cNvPr id="9" name="Picture 8">
            <a:extLst>
              <a:ext uri="{FF2B5EF4-FFF2-40B4-BE49-F238E27FC236}">
                <a16:creationId xmlns:a16="http://schemas.microsoft.com/office/drawing/2014/main" id="{2D3AC8B8-FCCE-4405-B5FE-6E289EB93A8D}"/>
              </a:ext>
            </a:extLst>
          </p:cNvPr>
          <p:cNvPicPr>
            <a:picLocks noChangeAspect="1"/>
          </p:cNvPicPr>
          <p:nvPr/>
        </p:nvPicPr>
        <p:blipFill>
          <a:blip r:embed="rId2"/>
          <a:stretch>
            <a:fillRect/>
          </a:stretch>
        </p:blipFill>
        <p:spPr>
          <a:xfrm>
            <a:off x="697674" y="1524733"/>
            <a:ext cx="10559143" cy="4421428"/>
          </a:xfrm>
          <a:prstGeom prst="rect">
            <a:avLst/>
          </a:prstGeom>
        </p:spPr>
      </p:pic>
    </p:spTree>
    <p:extLst>
      <p:ext uri="{BB962C8B-B14F-4D97-AF65-F5344CB8AC3E}">
        <p14:creationId xmlns:p14="http://schemas.microsoft.com/office/powerpoint/2010/main" val="4035357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2" y="1633727"/>
            <a:ext cx="4581698" cy="2202410"/>
            <a:chOff x="544022" y="1501647"/>
            <a:chExt cx="4581698" cy="2202410"/>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2" y="1501647"/>
              <a:ext cx="4581698" cy="1938992"/>
            </a:xfrm>
            <a:prstGeom prst="rect">
              <a:avLst/>
            </a:prstGeom>
          </p:spPr>
          <p:txBody>
            <a:bodyPr wrap="square">
              <a:spAutoFit/>
            </a:bodyPr>
            <a:lstStyle/>
            <a:p>
              <a:pPr>
                <a:buClrTx/>
              </a:pPr>
              <a:r>
                <a:rPr lang="en-CA" sz="4000" kern="1200" dirty="0">
                  <a:solidFill>
                    <a:schemeClr val="tx1"/>
                  </a:solidFill>
                  <a:latin typeface="Montserrat SemiBold" pitchFamily="2" charset="-52"/>
                </a:rPr>
                <a:t>FINAL END-OF-DAY CAPSTONE PROJECT</a:t>
              </a:r>
            </a:p>
          </p:txBody>
        </p:sp>
        <p:cxnSp>
          <p:nvCxnSpPr>
            <p:cNvPr id="5" name="Прямая соединительная линия 4"/>
            <p:cNvCxnSpPr/>
            <p:nvPr/>
          </p:nvCxnSpPr>
          <p:spPr>
            <a:xfrm>
              <a:off x="620222" y="3704057"/>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14" name="Rectangle: Rounded Corners 13">
            <a:extLst>
              <a:ext uri="{FF2B5EF4-FFF2-40B4-BE49-F238E27FC236}">
                <a16:creationId xmlns:a16="http://schemas.microsoft.com/office/drawing/2014/main" id="{BC8743B0-0ECF-4089-BF3E-9CF5D453B885}"/>
              </a:ext>
            </a:extLst>
          </p:cNvPr>
          <p:cNvSpPr/>
          <p:nvPr/>
        </p:nvSpPr>
        <p:spPr>
          <a:xfrm>
            <a:off x="620222" y="4843184"/>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Rounded Corners 14">
            <a:extLst>
              <a:ext uri="{FF2B5EF4-FFF2-40B4-BE49-F238E27FC236}">
                <a16:creationId xmlns:a16="http://schemas.microsoft.com/office/drawing/2014/main" id="{107028A1-03CF-4E54-95B9-58D665BED253}"/>
              </a:ext>
            </a:extLst>
          </p:cNvPr>
          <p:cNvSpPr/>
          <p:nvPr/>
        </p:nvSpPr>
        <p:spPr>
          <a:xfrm>
            <a:off x="620221" y="4840188"/>
            <a:ext cx="2174253"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DDD94DC1-D110-4661-9A34-EDACED9A6CE6}"/>
              </a:ext>
            </a:extLst>
          </p:cNvPr>
          <p:cNvSpPr txBox="1"/>
          <p:nvPr/>
        </p:nvSpPr>
        <p:spPr>
          <a:xfrm>
            <a:off x="544022" y="5143777"/>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79FB5046-9423-4DD7-B1E9-066DEB0C0382}"/>
              </a:ext>
            </a:extLst>
          </p:cNvPr>
          <p:cNvSpPr txBox="1"/>
          <p:nvPr/>
        </p:nvSpPr>
        <p:spPr>
          <a:xfrm>
            <a:off x="3534872" y="5143777"/>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8" name="Isosceles Triangle 17">
            <a:extLst>
              <a:ext uri="{FF2B5EF4-FFF2-40B4-BE49-F238E27FC236}">
                <a16:creationId xmlns:a16="http://schemas.microsoft.com/office/drawing/2014/main" id="{99C63E5A-641C-4737-ACD5-CD91929A47D0}"/>
              </a:ext>
            </a:extLst>
          </p:cNvPr>
          <p:cNvSpPr/>
          <p:nvPr/>
        </p:nvSpPr>
        <p:spPr>
          <a:xfrm>
            <a:off x="2642074" y="5143777"/>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9" name="Picture 18">
            <a:extLst>
              <a:ext uri="{FF2B5EF4-FFF2-40B4-BE49-F238E27FC236}">
                <a16:creationId xmlns:a16="http://schemas.microsoft.com/office/drawing/2014/main" id="{62873E30-4E85-4585-A2F4-27E401F8823A}"/>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85173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36737" y="796051"/>
            <a:ext cx="9116813" cy="2648674"/>
          </a:xfrm>
          <a:prstGeom prst="rect">
            <a:avLst/>
          </a:prstGeom>
        </p:spPr>
        <p:txBody>
          <a:bodyPr wrap="square">
            <a:spAutoFit/>
          </a:bodyPr>
          <a:lstStyle/>
          <a:p>
            <a:pPr lvl="1">
              <a:lnSpc>
                <a:spcPct val="120000"/>
              </a:lnSpc>
            </a:pPr>
            <a:endParaRPr lang="en-CA" sz="2000" dirty="0">
              <a:solidFill>
                <a:schemeClr val="tx1"/>
              </a:solidFill>
              <a:latin typeface="Montserrat" charset="0"/>
              <a:ea typeface="Montserrat" charset="0"/>
              <a:cs typeface="Montserrat" charset="0"/>
            </a:endParaRPr>
          </a:p>
          <a:p>
            <a:pPr marL="342900" indent="-342900">
              <a:lnSpc>
                <a:spcPct val="120000"/>
              </a:lnSpc>
              <a:buFont typeface="Arial" panose="020B0604020202020204" pitchFamily="34" charset="0"/>
              <a:buChar char="•"/>
            </a:pPr>
            <a:r>
              <a:rPr lang="en-CA" sz="2000" dirty="0">
                <a:solidFill>
                  <a:schemeClr val="tx1"/>
                </a:solidFill>
                <a:latin typeface="Montserrat" charset="0"/>
                <a:ea typeface="Montserrat" charset="0"/>
                <a:cs typeface="Montserrat" charset="0"/>
              </a:rPr>
              <a:t>Outputs:</a:t>
            </a:r>
          </a:p>
          <a:p>
            <a:pPr marL="800100" lvl="1" indent="-342900">
              <a:lnSpc>
                <a:spcPct val="120000"/>
              </a:lnSpc>
              <a:buFont typeface="Courier New" panose="02070309020205020404" pitchFamily="49" charset="0"/>
              <a:buChar char="o"/>
            </a:pPr>
            <a:r>
              <a:rPr lang="en-CA" sz="2000" dirty="0">
                <a:solidFill>
                  <a:schemeClr val="tx1"/>
                </a:solidFill>
                <a:latin typeface="Montserrat" charset="0"/>
                <a:ea typeface="Montserrat" charset="0"/>
                <a:cs typeface="Montserrat" charset="0"/>
              </a:rPr>
              <a:t>casual: count of casual users</a:t>
            </a:r>
          </a:p>
          <a:p>
            <a:pPr marL="800100" lvl="1" indent="-342900">
              <a:lnSpc>
                <a:spcPct val="120000"/>
              </a:lnSpc>
              <a:buFont typeface="Courier New" panose="02070309020205020404" pitchFamily="49" charset="0"/>
              <a:buChar char="o"/>
            </a:pPr>
            <a:r>
              <a:rPr lang="en-CA" sz="2000" dirty="0">
                <a:solidFill>
                  <a:schemeClr val="tx1"/>
                </a:solidFill>
                <a:latin typeface="Montserrat" charset="0"/>
                <a:ea typeface="Montserrat" charset="0"/>
                <a:cs typeface="Montserrat" charset="0"/>
              </a:rPr>
              <a:t>registered: count of registered users</a:t>
            </a:r>
          </a:p>
          <a:p>
            <a:pPr marL="800100" lvl="1" indent="-342900">
              <a:lnSpc>
                <a:spcPct val="120000"/>
              </a:lnSpc>
              <a:buFont typeface="Courier New" panose="02070309020205020404" pitchFamily="49" charset="0"/>
              <a:buChar char="o"/>
            </a:pPr>
            <a:r>
              <a:rPr lang="en-CA" sz="2000" dirty="0" err="1">
                <a:solidFill>
                  <a:schemeClr val="tx1"/>
                </a:solidFill>
                <a:latin typeface="Montserrat" charset="0"/>
                <a:ea typeface="Montserrat" charset="0"/>
                <a:cs typeface="Montserrat" charset="0"/>
              </a:rPr>
              <a:t>cnt</a:t>
            </a:r>
            <a:r>
              <a:rPr lang="en-CA" sz="2000" dirty="0">
                <a:solidFill>
                  <a:schemeClr val="tx1"/>
                </a:solidFill>
                <a:latin typeface="Montserrat" charset="0"/>
                <a:ea typeface="Montserrat" charset="0"/>
                <a:cs typeface="Montserrat" charset="0"/>
              </a:rPr>
              <a:t>: count of total rental bikes including both casual and registered</a:t>
            </a:r>
          </a:p>
          <a:p>
            <a:pPr>
              <a:lnSpc>
                <a:spcPct val="120000"/>
              </a:lnSpc>
            </a:pPr>
            <a:r>
              <a:rPr lang="en-CA" sz="2000" dirty="0">
                <a:solidFill>
                  <a:schemeClr val="tx1"/>
                </a:solidFill>
                <a:latin typeface="Montserrat" charset="0"/>
                <a:ea typeface="Montserrat" charset="0"/>
                <a:cs typeface="Montserrat" charset="0"/>
              </a:rPr>
              <a:t>   </a:t>
            </a:r>
            <a:endParaRPr lang="ru-RU" sz="2000" dirty="0">
              <a:solidFill>
                <a:schemeClr val="tx1"/>
              </a:solidFill>
              <a:latin typeface="Montserrat" charset="0"/>
              <a:ea typeface="Montserrat" charset="0"/>
              <a:cs typeface="Montserrat" charset="0"/>
            </a:endParaRPr>
          </a:p>
        </p:txBody>
      </p:sp>
      <p:sp>
        <p:nvSpPr>
          <p:cNvPr id="4" name="Title 1">
            <a:extLst>
              <a:ext uri="{FF2B5EF4-FFF2-40B4-BE49-F238E27FC236}">
                <a16:creationId xmlns:a16="http://schemas.microsoft.com/office/drawing/2014/main" id="{AC4DB10D-9082-48C8-B65F-FD85B8316819}"/>
              </a:ext>
            </a:extLst>
          </p:cNvPr>
          <p:cNvSpPr txBox="1">
            <a:spLocks/>
          </p:cNvSpPr>
          <p:nvPr/>
        </p:nvSpPr>
        <p:spPr>
          <a:xfrm>
            <a:off x="152399" y="108031"/>
            <a:ext cx="9201151" cy="523220"/>
          </a:xfrm>
          <a:prstGeom prst="rect">
            <a:avLst/>
          </a:prstGeom>
        </p:spPr>
        <p:txBody>
          <a:bodyPr wrap="square">
            <a:spAutoFit/>
          </a:bodyPr>
          <a:lstStyle>
            <a:defPPr marR="0" lvl="0" algn="l" rtl="0">
              <a:lnSpc>
                <a:spcPct val="100000"/>
              </a:lnSpc>
              <a:spcBef>
                <a:spcPts val="0"/>
              </a:spcBef>
              <a:spcAft>
                <a:spcPts val="0"/>
              </a:spcAft>
              <a:defRPr/>
            </a:defPPr>
            <a:lvl1pPr>
              <a:defRPr sz="2800" b="1">
                <a:solidFill>
                  <a:srgbClr val="FF9900"/>
                </a:solidFill>
                <a:latin typeface="Montserrat" charset="0"/>
              </a:defRPr>
            </a:lvl1pPr>
          </a:lstStyle>
          <a:p>
            <a:r>
              <a:rPr lang="en-CA" dirty="0"/>
              <a:t>DATA EXPLORATION: OUTPUTS</a:t>
            </a:r>
          </a:p>
        </p:txBody>
      </p:sp>
    </p:spTree>
    <p:extLst>
      <p:ext uri="{BB962C8B-B14F-4D97-AF65-F5344CB8AC3E}">
        <p14:creationId xmlns:p14="http://schemas.microsoft.com/office/powerpoint/2010/main" val="4048630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BDD0A5-2D80-438A-BAEB-9A97887B8967}"/>
              </a:ext>
            </a:extLst>
          </p:cNvPr>
          <p:cNvSpPr txBox="1">
            <a:spLocks/>
          </p:cNvSpPr>
          <p:nvPr/>
        </p:nvSpPr>
        <p:spPr>
          <a:xfrm>
            <a:off x="481628" y="278144"/>
            <a:ext cx="6477972" cy="523220"/>
          </a:xfrm>
          <a:prstGeom prst="rect">
            <a:avLst/>
          </a:prstGeom>
        </p:spPr>
        <p:txBody>
          <a:bodyPr wrap="square">
            <a:spAutoFit/>
          </a:bodyPr>
          <a:lstStyle>
            <a:defPPr marR="0" lvl="0" algn="l" rtl="0">
              <a:lnSpc>
                <a:spcPct val="100000"/>
              </a:lnSpc>
              <a:spcBef>
                <a:spcPts val="0"/>
              </a:spcBef>
              <a:spcAft>
                <a:spcPts val="0"/>
              </a:spcAft>
              <a:defRPr/>
            </a:defPPr>
            <a:lvl1pPr>
              <a:buClrTx/>
              <a:defRPr sz="2800" b="1" kern="1200">
                <a:solidFill>
                  <a:srgbClr val="FF9900"/>
                </a:solidFill>
                <a:latin typeface="Montserrat" charset="0"/>
                <a:ea typeface="+mn-ea"/>
                <a:cs typeface="+mn-cs"/>
              </a:defRPr>
            </a:lvl1pPr>
          </a:lstStyle>
          <a:p>
            <a:r>
              <a:rPr lang="en-CA" dirty="0"/>
              <a:t>PROJECT</a:t>
            </a:r>
          </a:p>
        </p:txBody>
      </p:sp>
      <p:sp>
        <p:nvSpPr>
          <p:cNvPr id="5" name="TextBox 4">
            <a:extLst>
              <a:ext uri="{FF2B5EF4-FFF2-40B4-BE49-F238E27FC236}">
                <a16:creationId xmlns:a16="http://schemas.microsoft.com/office/drawing/2014/main" id="{413F3EF7-5E2D-4106-B988-4DA362D4C6D2}"/>
              </a:ext>
            </a:extLst>
          </p:cNvPr>
          <p:cNvSpPr txBox="1"/>
          <p:nvPr/>
        </p:nvSpPr>
        <p:spPr>
          <a:xfrm>
            <a:off x="546942" y="667952"/>
            <a:ext cx="11281196" cy="5632311"/>
          </a:xfrm>
          <a:prstGeom prst="rect">
            <a:avLst/>
          </a:prstGeom>
        </p:spPr>
        <p:txBody>
          <a:bodyPr wrap="square">
            <a:spAutoFit/>
          </a:bodyPr>
          <a:lstStyle>
            <a:defPPr marR="0" lvl="0" algn="l" rtl="0">
              <a:lnSpc>
                <a:spcPct val="100000"/>
              </a:lnSpc>
              <a:spcBef>
                <a:spcPts val="0"/>
              </a:spcBef>
              <a:spcAft>
                <a:spcPts val="0"/>
              </a:spcAft>
            </a:defPPr>
            <a:lvl1pPr marL="285750" indent="-285750">
              <a:buFont typeface="Arial" panose="020B0604020202020204" pitchFamily="34" charset="0"/>
              <a:buChar char="•"/>
              <a:defRPr sz="2000" kern="1200">
                <a:solidFill>
                  <a:schemeClr val="tx1"/>
                </a:solidFill>
                <a:latin typeface="Montserrat" charset="0"/>
                <a:ea typeface="+mn-ea"/>
                <a:cs typeface="+mn-cs"/>
              </a:defRPr>
            </a:lvl1pPr>
          </a:lstStyle>
          <a:p>
            <a:pPr marL="0" indent="0">
              <a:buNone/>
            </a:pPr>
            <a:endParaRPr lang="en-US" dirty="0"/>
          </a:p>
          <a:p>
            <a:pPr marL="0" indent="0">
              <a:buNone/>
            </a:pPr>
            <a:r>
              <a:rPr lang="en-US" dirty="0"/>
              <a:t>Using the used car prices dataset included in the course package, perform the following:</a:t>
            </a:r>
          </a:p>
          <a:p>
            <a:r>
              <a:rPr lang="en-US" dirty="0"/>
              <a:t>1. Load the “</a:t>
            </a:r>
            <a:r>
              <a:rPr lang="en-US" i="1" dirty="0"/>
              <a:t>used_car_price.csv</a:t>
            </a:r>
            <a:r>
              <a:rPr lang="en-US" dirty="0"/>
              <a:t>” dataset </a:t>
            </a:r>
          </a:p>
          <a:p>
            <a:r>
              <a:rPr lang="en-US" dirty="0"/>
              <a:t>3. Split the data into 75% for training and 25% for testing </a:t>
            </a:r>
          </a:p>
          <a:p>
            <a:r>
              <a:rPr lang="en-US" dirty="0"/>
              <a:t>4. Train an XG-Boost model in Scikit-Learn</a:t>
            </a:r>
          </a:p>
          <a:p>
            <a:r>
              <a:rPr lang="en-US" dirty="0"/>
              <a:t>5. Assess trained XG-Boost model performance using RMSE and R2 </a:t>
            </a:r>
          </a:p>
          <a:p>
            <a:r>
              <a:rPr lang="en-US" dirty="0"/>
              <a:t>6. Perform hyperparameters optimization using </a:t>
            </a:r>
            <a:r>
              <a:rPr lang="en-US" dirty="0" err="1"/>
              <a:t>GridSearch</a:t>
            </a:r>
            <a:r>
              <a:rPr lang="en-US" dirty="0"/>
              <a:t>, choose any reasonable values for </a:t>
            </a:r>
            <a:r>
              <a:rPr lang="en-US" dirty="0" err="1"/>
              <a:t>max_depth</a:t>
            </a:r>
            <a:r>
              <a:rPr lang="en-US" dirty="0"/>
              <a:t>, </a:t>
            </a:r>
            <a:r>
              <a:rPr lang="en-US" dirty="0" err="1"/>
              <a:t>learning_rate</a:t>
            </a:r>
            <a:r>
              <a:rPr lang="en-US" dirty="0"/>
              <a:t>, </a:t>
            </a:r>
            <a:r>
              <a:rPr lang="en-US" dirty="0" err="1"/>
              <a:t>n_estimators</a:t>
            </a:r>
            <a:r>
              <a:rPr lang="en-US" dirty="0"/>
              <a:t>, and </a:t>
            </a:r>
            <a:r>
              <a:rPr lang="en-US" dirty="0" err="1"/>
              <a:t>colsample_bytree</a:t>
            </a:r>
            <a:r>
              <a:rPr lang="en-US" dirty="0"/>
              <a:t>. Use 5 cross validation folds.  </a:t>
            </a:r>
          </a:p>
          <a:p>
            <a:r>
              <a:rPr lang="en-US" dirty="0"/>
              <a:t>7. Perform hyperparameters optimization using </a:t>
            </a:r>
            <a:r>
              <a:rPr lang="en-US" dirty="0" err="1"/>
              <a:t>RandomSearch</a:t>
            </a:r>
            <a:r>
              <a:rPr lang="en-US" dirty="0"/>
              <a:t>, choose any reasonable values for </a:t>
            </a:r>
            <a:r>
              <a:rPr lang="en-US" dirty="0" err="1"/>
              <a:t>max_depth</a:t>
            </a:r>
            <a:r>
              <a:rPr lang="en-US" dirty="0"/>
              <a:t>, </a:t>
            </a:r>
            <a:r>
              <a:rPr lang="en-US" dirty="0" err="1"/>
              <a:t>learning_rate</a:t>
            </a:r>
            <a:r>
              <a:rPr lang="en-US" dirty="0"/>
              <a:t>, </a:t>
            </a:r>
            <a:r>
              <a:rPr lang="en-US" dirty="0" err="1"/>
              <a:t>n_estimators</a:t>
            </a:r>
            <a:r>
              <a:rPr lang="en-US" dirty="0"/>
              <a:t>, and </a:t>
            </a:r>
            <a:r>
              <a:rPr lang="en-US" dirty="0" err="1"/>
              <a:t>colsample_bytree</a:t>
            </a:r>
            <a:r>
              <a:rPr lang="en-US" dirty="0"/>
              <a:t>. Use 5 cross validation folds and 100 iterations.  </a:t>
            </a:r>
          </a:p>
          <a:p>
            <a:r>
              <a:rPr lang="en-US" dirty="0"/>
              <a:t>8. Perform hyperparameters optimization using Bayesian optimization, choose any reasonable values for </a:t>
            </a:r>
            <a:r>
              <a:rPr lang="en-US" dirty="0" err="1"/>
              <a:t>max_depth</a:t>
            </a:r>
            <a:r>
              <a:rPr lang="en-US" dirty="0"/>
              <a:t>, </a:t>
            </a:r>
            <a:r>
              <a:rPr lang="en-US" dirty="0" err="1"/>
              <a:t>learning_rate</a:t>
            </a:r>
            <a:r>
              <a:rPr lang="en-US" dirty="0"/>
              <a:t>, </a:t>
            </a:r>
            <a:r>
              <a:rPr lang="en-US" dirty="0" err="1"/>
              <a:t>n_estimators</a:t>
            </a:r>
            <a:r>
              <a:rPr lang="en-US" dirty="0"/>
              <a:t>. Use 5 cross validation folds and 100 iterations.  </a:t>
            </a:r>
          </a:p>
          <a:p>
            <a:r>
              <a:rPr lang="en-US" dirty="0"/>
              <a:t>9. Compare the 3 optimization strategies using RMSE and R2. </a:t>
            </a:r>
          </a:p>
          <a:p>
            <a:endParaRPr lang="en-US" dirty="0"/>
          </a:p>
        </p:txBody>
      </p:sp>
    </p:spTree>
    <p:extLst>
      <p:ext uri="{BB962C8B-B14F-4D97-AF65-F5344CB8AC3E}">
        <p14:creationId xmlns:p14="http://schemas.microsoft.com/office/powerpoint/2010/main" val="11996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18330" y="1482705"/>
            <a:ext cx="3403600" cy="2650671"/>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bg1"/>
                </a:solidFill>
              </a:rPr>
              <a:t>MACHINE LEARNING </a:t>
            </a:r>
            <a:r>
              <a:rPr lang="en-CA" sz="2400" b="1">
                <a:solidFill>
                  <a:schemeClr val="bg1"/>
                </a:solidFill>
              </a:rPr>
              <a:t>REGRESSION MODEL</a:t>
            </a:r>
            <a:endParaRPr lang="en-CA" sz="2400" b="1" dirty="0">
              <a:solidFill>
                <a:schemeClr val="bg1"/>
              </a:solidFill>
            </a:endParaRPr>
          </a:p>
        </p:txBody>
      </p:sp>
      <p:sp>
        <p:nvSpPr>
          <p:cNvPr id="24" name="Right Arrow 23"/>
          <p:cNvSpPr/>
          <p:nvPr/>
        </p:nvSpPr>
        <p:spPr>
          <a:xfrm>
            <a:off x="8979260" y="2486780"/>
            <a:ext cx="2552700" cy="609600"/>
          </a:xfrm>
          <a:prstGeom prst="rightArrow">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9D399D"/>
              </a:solidFill>
            </a:endParaRPr>
          </a:p>
        </p:txBody>
      </p:sp>
      <p:sp>
        <p:nvSpPr>
          <p:cNvPr id="5" name="TextBox 4"/>
          <p:cNvSpPr txBox="1"/>
          <p:nvPr/>
        </p:nvSpPr>
        <p:spPr>
          <a:xfrm>
            <a:off x="991928" y="879389"/>
            <a:ext cx="1552028" cy="307777"/>
          </a:xfrm>
          <a:prstGeom prst="rect">
            <a:avLst/>
          </a:prstGeom>
          <a:noFill/>
        </p:spPr>
        <p:txBody>
          <a:bodyPr wrap="none" rtlCol="0">
            <a:spAutoFit/>
          </a:bodyPr>
          <a:lstStyle/>
          <a:p>
            <a:r>
              <a:rPr lang="en-CA" b="1" dirty="0">
                <a:solidFill>
                  <a:schemeClr val="tx1"/>
                </a:solidFill>
              </a:rPr>
              <a:t>TEMPERATURE</a:t>
            </a:r>
          </a:p>
        </p:txBody>
      </p:sp>
      <p:sp>
        <p:nvSpPr>
          <p:cNvPr id="25" name="TextBox 24"/>
          <p:cNvSpPr txBox="1"/>
          <p:nvPr/>
        </p:nvSpPr>
        <p:spPr>
          <a:xfrm>
            <a:off x="8979260" y="2176043"/>
            <a:ext cx="2755883" cy="307777"/>
          </a:xfrm>
          <a:prstGeom prst="rect">
            <a:avLst/>
          </a:prstGeom>
          <a:noFill/>
        </p:spPr>
        <p:txBody>
          <a:bodyPr wrap="none" rtlCol="0">
            <a:spAutoFit/>
          </a:bodyPr>
          <a:lstStyle/>
          <a:p>
            <a:r>
              <a:rPr lang="en-CA" b="1" dirty="0">
                <a:solidFill>
                  <a:schemeClr val="tx1"/>
                </a:solidFill>
              </a:rPr>
              <a:t>BIKE USAGE COUNT (TOTAL)</a:t>
            </a:r>
          </a:p>
        </p:txBody>
      </p:sp>
      <p:sp>
        <p:nvSpPr>
          <p:cNvPr id="15" name="Right Arrow 14"/>
          <p:cNvSpPr/>
          <p:nvPr/>
        </p:nvSpPr>
        <p:spPr>
          <a:xfrm>
            <a:off x="3568700" y="2503239"/>
            <a:ext cx="1925610" cy="609600"/>
          </a:xfrm>
          <a:prstGeom prst="rightArrow">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9D399D"/>
              </a:solidFill>
            </a:endParaRPr>
          </a:p>
        </p:txBody>
      </p:sp>
      <p:sp>
        <p:nvSpPr>
          <p:cNvPr id="3" name="Left Brace 2"/>
          <p:cNvSpPr/>
          <p:nvPr/>
        </p:nvSpPr>
        <p:spPr>
          <a:xfrm>
            <a:off x="416128" y="758084"/>
            <a:ext cx="676072" cy="4107931"/>
          </a:xfrm>
          <a:prstGeom prst="leftBrace">
            <a:avLst>
              <a:gd name="adj1" fmla="val 117286"/>
              <a:gd name="adj2" fmla="val 500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 name="Left Brace 16"/>
          <p:cNvSpPr/>
          <p:nvPr/>
        </p:nvSpPr>
        <p:spPr>
          <a:xfrm rot="10800000">
            <a:off x="2572222" y="758084"/>
            <a:ext cx="676072" cy="4107931"/>
          </a:xfrm>
          <a:prstGeom prst="leftBrace">
            <a:avLst>
              <a:gd name="adj1" fmla="val 117286"/>
              <a:gd name="adj2" fmla="val 500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 name="TextBox 17"/>
          <p:cNvSpPr txBox="1"/>
          <p:nvPr/>
        </p:nvSpPr>
        <p:spPr>
          <a:xfrm>
            <a:off x="1194324" y="1338395"/>
            <a:ext cx="1093569" cy="307777"/>
          </a:xfrm>
          <a:prstGeom prst="rect">
            <a:avLst/>
          </a:prstGeom>
          <a:noFill/>
        </p:spPr>
        <p:txBody>
          <a:bodyPr wrap="none" rtlCol="0">
            <a:spAutoFit/>
          </a:bodyPr>
          <a:lstStyle/>
          <a:p>
            <a:r>
              <a:rPr lang="en-CA" b="1" dirty="0">
                <a:solidFill>
                  <a:schemeClr val="tx1"/>
                </a:solidFill>
              </a:rPr>
              <a:t>WEATHER</a:t>
            </a:r>
          </a:p>
        </p:txBody>
      </p:sp>
      <p:sp>
        <p:nvSpPr>
          <p:cNvPr id="19" name="TextBox 18"/>
          <p:cNvSpPr txBox="1"/>
          <p:nvPr/>
        </p:nvSpPr>
        <p:spPr>
          <a:xfrm>
            <a:off x="1143591" y="1831849"/>
            <a:ext cx="1274708" cy="307777"/>
          </a:xfrm>
          <a:prstGeom prst="rect">
            <a:avLst/>
          </a:prstGeom>
          <a:noFill/>
        </p:spPr>
        <p:txBody>
          <a:bodyPr wrap="none" rtlCol="0">
            <a:spAutoFit/>
          </a:bodyPr>
          <a:lstStyle/>
          <a:p>
            <a:r>
              <a:rPr lang="en-CA" b="1" dirty="0">
                <a:solidFill>
                  <a:schemeClr val="tx1"/>
                </a:solidFill>
              </a:rPr>
              <a:t>WINDSPEED</a:t>
            </a:r>
          </a:p>
        </p:txBody>
      </p:sp>
      <p:sp>
        <p:nvSpPr>
          <p:cNvPr id="20" name="TextBox 19"/>
          <p:cNvSpPr txBox="1"/>
          <p:nvPr/>
        </p:nvSpPr>
        <p:spPr>
          <a:xfrm>
            <a:off x="1381370" y="2239897"/>
            <a:ext cx="944489" cy="307777"/>
          </a:xfrm>
          <a:prstGeom prst="rect">
            <a:avLst/>
          </a:prstGeom>
          <a:noFill/>
        </p:spPr>
        <p:txBody>
          <a:bodyPr wrap="none" rtlCol="0">
            <a:spAutoFit/>
          </a:bodyPr>
          <a:lstStyle/>
          <a:p>
            <a:r>
              <a:rPr lang="en-CA" b="1" dirty="0">
                <a:solidFill>
                  <a:schemeClr val="tx1"/>
                </a:solidFill>
              </a:rPr>
              <a:t>SEASON</a:t>
            </a:r>
          </a:p>
        </p:txBody>
      </p:sp>
      <p:sp>
        <p:nvSpPr>
          <p:cNvPr id="21" name="TextBox 20"/>
          <p:cNvSpPr txBox="1"/>
          <p:nvPr/>
        </p:nvSpPr>
        <p:spPr>
          <a:xfrm>
            <a:off x="1337987" y="4154113"/>
            <a:ext cx="841897" cy="307777"/>
          </a:xfrm>
          <a:prstGeom prst="rect">
            <a:avLst/>
          </a:prstGeom>
          <a:noFill/>
        </p:spPr>
        <p:txBody>
          <a:bodyPr wrap="none" rtlCol="0">
            <a:spAutoFit/>
          </a:bodyPr>
          <a:lstStyle/>
          <a:p>
            <a:r>
              <a:rPr lang="en-CA" b="1" dirty="0">
                <a:solidFill>
                  <a:schemeClr val="tx1"/>
                </a:solidFill>
              </a:rPr>
              <a:t>MONTH</a:t>
            </a:r>
          </a:p>
        </p:txBody>
      </p:sp>
      <p:sp>
        <p:nvSpPr>
          <p:cNvPr id="6" name="Oval 5"/>
          <p:cNvSpPr/>
          <p:nvPr/>
        </p:nvSpPr>
        <p:spPr>
          <a:xfrm>
            <a:off x="1723601" y="2699774"/>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23" name="Oval 22"/>
          <p:cNvSpPr/>
          <p:nvPr/>
        </p:nvSpPr>
        <p:spPr>
          <a:xfrm>
            <a:off x="1739711" y="3170881"/>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26" name="Oval 25"/>
          <p:cNvSpPr/>
          <p:nvPr/>
        </p:nvSpPr>
        <p:spPr>
          <a:xfrm>
            <a:off x="1739711" y="3662497"/>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31" name="Title 1">
            <a:extLst>
              <a:ext uri="{FF2B5EF4-FFF2-40B4-BE49-F238E27FC236}">
                <a16:creationId xmlns:a16="http://schemas.microsoft.com/office/drawing/2014/main" id="{524E55CC-4231-4769-8FC6-EA274C37FFAA}"/>
              </a:ext>
            </a:extLst>
          </p:cNvPr>
          <p:cNvSpPr txBox="1">
            <a:spLocks/>
          </p:cNvSpPr>
          <p:nvPr/>
        </p:nvSpPr>
        <p:spPr>
          <a:xfrm>
            <a:off x="152399" y="108031"/>
            <a:ext cx="9201151" cy="523220"/>
          </a:xfrm>
          <a:prstGeom prst="rect">
            <a:avLst/>
          </a:prstGeom>
        </p:spPr>
        <p:txBody>
          <a:bodyPr wrap="square">
            <a:spAutoFit/>
          </a:bodyPr>
          <a:lstStyle>
            <a:defPPr marR="0" lvl="0" algn="l" rtl="0">
              <a:lnSpc>
                <a:spcPct val="100000"/>
              </a:lnSpc>
              <a:spcBef>
                <a:spcPts val="0"/>
              </a:spcBef>
              <a:spcAft>
                <a:spcPts val="0"/>
              </a:spcAft>
              <a:defRPr/>
            </a:defPPr>
            <a:lvl1pPr>
              <a:defRPr sz="2800" b="1">
                <a:solidFill>
                  <a:srgbClr val="FF9900"/>
                </a:solidFill>
                <a:latin typeface="Montserrat" charset="0"/>
              </a:defRPr>
            </a:lvl1pPr>
          </a:lstStyle>
          <a:p>
            <a:r>
              <a:rPr lang="en-CA" dirty="0"/>
              <a:t>MODEL OVERVIEW</a:t>
            </a:r>
          </a:p>
        </p:txBody>
      </p:sp>
    </p:spTree>
    <p:extLst>
      <p:ext uri="{BB962C8B-B14F-4D97-AF65-F5344CB8AC3E}">
        <p14:creationId xmlns:p14="http://schemas.microsoft.com/office/powerpoint/2010/main" val="290926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1" y="1633727"/>
            <a:ext cx="6095539" cy="1515873"/>
            <a:chOff x="544021" y="1501647"/>
            <a:chExt cx="6095539" cy="1515873"/>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1" y="1501647"/>
              <a:ext cx="6095539" cy="1323439"/>
            </a:xfrm>
            <a:prstGeom prst="rect">
              <a:avLst/>
            </a:prstGeom>
          </p:spPr>
          <p:txBody>
            <a:bodyPr wrap="square">
              <a:spAutoFit/>
            </a:bodyPr>
            <a:lstStyle/>
            <a:p>
              <a:pPr>
                <a:buClrTx/>
              </a:pPr>
              <a:r>
                <a:rPr lang="en-US" sz="4000" kern="1200" dirty="0">
                  <a:solidFill>
                    <a:schemeClr val="tx1"/>
                  </a:solidFill>
                  <a:latin typeface="Montserrat SemiBold" pitchFamily="2" charset="-52"/>
                </a:rPr>
                <a:t>HYPERPARAMETERS 101</a:t>
              </a:r>
            </a:p>
          </p:txBody>
        </p:sp>
        <p:cxnSp>
          <p:nvCxnSpPr>
            <p:cNvPr id="5" name="Прямая соединительная линия 4"/>
            <p:cNvCxnSpPr/>
            <p:nvPr/>
          </p:nvCxnSpPr>
          <p:spPr>
            <a:xfrm>
              <a:off x="544022" y="3017520"/>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7C9E6113-A148-484D-B21F-61850A4B0A3F}"/>
              </a:ext>
            </a:extLst>
          </p:cNvPr>
          <p:cNvPicPr>
            <a:picLocks noChangeAspect="1"/>
          </p:cNvPicPr>
          <p:nvPr/>
        </p:nvPicPr>
        <p:blipFill>
          <a:blip r:embed="rId2"/>
          <a:stretch>
            <a:fillRect/>
          </a:stretch>
        </p:blipFill>
        <p:spPr>
          <a:xfrm>
            <a:off x="7117081" y="-1"/>
            <a:ext cx="5074919" cy="6857999"/>
          </a:xfrm>
          <a:prstGeom prst="rect">
            <a:avLst/>
          </a:prstGeom>
        </p:spPr>
      </p:pic>
      <p:sp>
        <p:nvSpPr>
          <p:cNvPr id="15" name="Rectangle: Rounded Corners 14">
            <a:extLst>
              <a:ext uri="{FF2B5EF4-FFF2-40B4-BE49-F238E27FC236}">
                <a16:creationId xmlns:a16="http://schemas.microsoft.com/office/drawing/2014/main" id="{D52C2E72-676C-4EE0-8DE3-CFC51411C3DA}"/>
              </a:ext>
            </a:extLst>
          </p:cNvPr>
          <p:cNvSpPr/>
          <p:nvPr/>
        </p:nvSpPr>
        <p:spPr>
          <a:xfrm>
            <a:off x="620222" y="4173259"/>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Rounded Corners 15">
            <a:extLst>
              <a:ext uri="{FF2B5EF4-FFF2-40B4-BE49-F238E27FC236}">
                <a16:creationId xmlns:a16="http://schemas.microsoft.com/office/drawing/2014/main" id="{FE8D74C5-3190-4AE9-A877-8100D336ED1D}"/>
              </a:ext>
            </a:extLst>
          </p:cNvPr>
          <p:cNvSpPr/>
          <p:nvPr/>
        </p:nvSpPr>
        <p:spPr>
          <a:xfrm>
            <a:off x="620222" y="4170263"/>
            <a:ext cx="1222548"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086FDF4F-E680-4FC1-9192-CF3C73C2C316}"/>
              </a:ext>
            </a:extLst>
          </p:cNvPr>
          <p:cNvSpPr txBox="1"/>
          <p:nvPr/>
        </p:nvSpPr>
        <p:spPr>
          <a:xfrm>
            <a:off x="544022" y="4473852"/>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8" name="TextBox 17">
            <a:extLst>
              <a:ext uri="{FF2B5EF4-FFF2-40B4-BE49-F238E27FC236}">
                <a16:creationId xmlns:a16="http://schemas.microsoft.com/office/drawing/2014/main" id="{02A69830-6A4F-42A2-8AA1-F20F753B4054}"/>
              </a:ext>
            </a:extLst>
          </p:cNvPr>
          <p:cNvSpPr txBox="1"/>
          <p:nvPr/>
        </p:nvSpPr>
        <p:spPr>
          <a:xfrm>
            <a:off x="3534872" y="4473852"/>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9" name="Isosceles Triangle 18">
            <a:extLst>
              <a:ext uri="{FF2B5EF4-FFF2-40B4-BE49-F238E27FC236}">
                <a16:creationId xmlns:a16="http://schemas.microsoft.com/office/drawing/2014/main" id="{CC962582-3B4C-43FD-8D1D-FB008021D63F}"/>
              </a:ext>
            </a:extLst>
          </p:cNvPr>
          <p:cNvSpPr/>
          <p:nvPr/>
        </p:nvSpPr>
        <p:spPr>
          <a:xfrm>
            <a:off x="1690370" y="4473852"/>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1560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2CFA57-0ACD-EC4F-A2F4-56FFDA477D05}"/>
              </a:ext>
            </a:extLst>
          </p:cNvPr>
          <p:cNvSpPr txBox="1">
            <a:spLocks/>
          </p:cNvSpPr>
          <p:nvPr/>
        </p:nvSpPr>
        <p:spPr>
          <a:xfrm>
            <a:off x="200366" y="261610"/>
            <a:ext cx="8687770" cy="523220"/>
          </a:xfrm>
          <a:prstGeom prst="rect">
            <a:avLst/>
          </a:prstGeom>
        </p:spPr>
        <p:txBody>
          <a:bodyPr wrap="square">
            <a:spAutoFit/>
          </a:bodyPr>
          <a:lstStyle>
            <a:defPPr marR="0" lvl="0" algn="l" rtl="0">
              <a:lnSpc>
                <a:spcPct val="100000"/>
              </a:lnSpc>
              <a:spcBef>
                <a:spcPts val="0"/>
              </a:spcBef>
              <a:spcAft>
                <a:spcPts val="0"/>
              </a:spcAft>
              <a:defRPr/>
            </a:defPPr>
            <a:lvl1pPr>
              <a:defRPr sz="2800" b="1">
                <a:solidFill>
                  <a:srgbClr val="FF9900"/>
                </a:solidFill>
                <a:latin typeface="Montserrat" charset="0"/>
              </a:defRPr>
            </a:lvl1pPr>
          </a:lstStyle>
          <a:p>
            <a:r>
              <a:rPr lang="en-CA" dirty="0"/>
              <a:t>HYPERPARAMETERS VS. PARAMETER</a:t>
            </a:r>
          </a:p>
        </p:txBody>
      </p:sp>
      <p:sp>
        <p:nvSpPr>
          <p:cNvPr id="5" name="Content Placeholder 2">
            <a:extLst>
              <a:ext uri="{FF2B5EF4-FFF2-40B4-BE49-F238E27FC236}">
                <a16:creationId xmlns:a16="http://schemas.microsoft.com/office/drawing/2014/main" id="{2730C5F8-2772-0241-A246-0E7173D433BE}"/>
              </a:ext>
            </a:extLst>
          </p:cNvPr>
          <p:cNvSpPr txBox="1">
            <a:spLocks/>
          </p:cNvSpPr>
          <p:nvPr/>
        </p:nvSpPr>
        <p:spPr>
          <a:xfrm>
            <a:off x="6600617" y="3081853"/>
            <a:ext cx="5169527" cy="1482457"/>
          </a:xfrm>
          <a:prstGeom prst="rect">
            <a:avLst/>
          </a:prstGeom>
        </p:spPr>
        <p:txBody>
          <a:bodyPr wrap="square">
            <a:spAutoFit/>
          </a:bodyPr>
          <a:lstStyle>
            <a:defPPr marR="0" lvl="0" algn="l" rtl="0">
              <a:lnSpc>
                <a:spcPct val="100000"/>
              </a:lnSpc>
              <a:spcBef>
                <a:spcPts val="0"/>
              </a:spcBef>
              <a:spcAft>
                <a:spcPts val="0"/>
              </a:spcAft>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algn="ctr">
              <a:defRPr sz="2000">
                <a:latin typeface="Montserrat" panose="000005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endParaRPr lang="en-CA" sz="1600" b="1" i="1" dirty="0"/>
          </a:p>
          <a:p>
            <a:pPr lvl="1"/>
            <a:r>
              <a:rPr lang="en-CA" sz="1600" b="1" i="1" dirty="0"/>
              <a:t>Parameter: values that are obtained by the training process such as network weights and biases. </a:t>
            </a:r>
          </a:p>
          <a:p>
            <a:endParaRPr lang="en-CA" sz="1800" b="1" i="1" dirty="0"/>
          </a:p>
        </p:txBody>
      </p:sp>
      <p:sp>
        <p:nvSpPr>
          <p:cNvPr id="2" name="Rounded Rectangle 1"/>
          <p:cNvSpPr/>
          <p:nvPr/>
        </p:nvSpPr>
        <p:spPr>
          <a:xfrm>
            <a:off x="7622815" y="1693910"/>
            <a:ext cx="3757211" cy="1351006"/>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2800" b="1" dirty="0">
                <a:solidFill>
                  <a:schemeClr val="tx1"/>
                </a:solidFill>
              </a:rPr>
              <a:t>PARAMETER</a:t>
            </a:r>
          </a:p>
        </p:txBody>
      </p:sp>
      <p:sp>
        <p:nvSpPr>
          <p:cNvPr id="6" name="Rounded Rectangle 5"/>
          <p:cNvSpPr/>
          <p:nvPr/>
        </p:nvSpPr>
        <p:spPr>
          <a:xfrm>
            <a:off x="1051256" y="1693910"/>
            <a:ext cx="3859143" cy="1351006"/>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2800" b="1" dirty="0">
                <a:solidFill>
                  <a:schemeClr val="tx1"/>
                </a:solidFill>
              </a:rPr>
              <a:t>HYPERPARAMETER</a:t>
            </a:r>
          </a:p>
        </p:txBody>
      </p:sp>
      <p:sp>
        <p:nvSpPr>
          <p:cNvPr id="7" name="Rectangle 6"/>
          <p:cNvSpPr/>
          <p:nvPr/>
        </p:nvSpPr>
        <p:spPr>
          <a:xfrm>
            <a:off x="320007" y="3299825"/>
            <a:ext cx="5321643" cy="830997"/>
          </a:xfrm>
          <a:prstGeom prst="rect">
            <a:avLst/>
          </a:prstGeom>
        </p:spPr>
        <p:txBody>
          <a:bodyPr wrap="square">
            <a:spAutoFit/>
          </a:bodyPr>
          <a:lstStyle/>
          <a:p>
            <a:pPr lvl="1" algn="ctr"/>
            <a:r>
              <a:rPr lang="en-CA" sz="1600" b="1" i="1" dirty="0">
                <a:latin typeface="Montserrat" panose="00000500000000000000" pitchFamily="2" charset="0"/>
              </a:rPr>
              <a:t>Hyper parameter: values set prior to the training process such as number of neurons, layers, learning rate..</a:t>
            </a:r>
            <a:r>
              <a:rPr lang="en-CA" sz="1600" b="1" i="1" dirty="0" err="1">
                <a:latin typeface="Montserrat" panose="00000500000000000000" pitchFamily="2" charset="0"/>
              </a:rPr>
              <a:t>etc</a:t>
            </a:r>
            <a:endParaRPr lang="en-CA" sz="1600" b="1" i="1" dirty="0">
              <a:latin typeface="Montserrat" panose="00000500000000000000" pitchFamily="2" charset="0"/>
            </a:endParaRPr>
          </a:p>
        </p:txBody>
      </p:sp>
      <p:sp>
        <p:nvSpPr>
          <p:cNvPr id="8" name="TextBox 7">
            <a:extLst>
              <a:ext uri="{FF2B5EF4-FFF2-40B4-BE49-F238E27FC236}">
                <a16:creationId xmlns:a16="http://schemas.microsoft.com/office/drawing/2014/main" id="{A1BF5777-0D55-C434-841D-7FD0AA79E09E}"/>
              </a:ext>
            </a:extLst>
          </p:cNvPr>
          <p:cNvSpPr txBox="1"/>
          <p:nvPr/>
        </p:nvSpPr>
        <p:spPr>
          <a:xfrm>
            <a:off x="288628" y="678247"/>
            <a:ext cx="11614744" cy="1015663"/>
          </a:xfrm>
          <a:prstGeom prst="rect">
            <a:avLst/>
          </a:prstGeom>
          <a:noFill/>
        </p:spPr>
        <p:txBody>
          <a:bodyPr wrap="square">
            <a:spAutoFit/>
          </a:bodyPr>
          <a:lstStyle/>
          <a:p>
            <a:pPr marL="342900" indent="-342900">
              <a:lnSpc>
                <a:spcPct val="100000"/>
              </a:lnSpc>
              <a:spcBef>
                <a:spcPts val="0"/>
              </a:spcBef>
              <a:buClr>
                <a:srgbClr val="000000"/>
              </a:buClr>
              <a:buFont typeface="Arial" panose="020B0604020202020204" pitchFamily="34" charset="0"/>
              <a:buChar char="•"/>
            </a:pPr>
            <a:r>
              <a:rPr lang="en-US" sz="2000" dirty="0">
                <a:solidFill>
                  <a:srgbClr val="000000"/>
                </a:solidFill>
                <a:latin typeface="Montserrat" panose="00000500000000000000" pitchFamily="2" charset="0"/>
                <a:cs typeface="Arial"/>
                <a:sym typeface="Arial"/>
              </a:rPr>
              <a:t>Hyperparameter optimization is a key step in developing any machine learning project. </a:t>
            </a:r>
          </a:p>
          <a:p>
            <a:pPr marL="342900" indent="-342900">
              <a:lnSpc>
                <a:spcPct val="100000"/>
              </a:lnSpc>
              <a:spcBef>
                <a:spcPts val="0"/>
              </a:spcBef>
              <a:buClr>
                <a:srgbClr val="000000"/>
              </a:buClr>
              <a:buFont typeface="Arial" panose="020B0604020202020204" pitchFamily="34" charset="0"/>
              <a:buChar char="•"/>
            </a:pPr>
            <a:r>
              <a:rPr lang="en-US" sz="2000" dirty="0">
                <a:solidFill>
                  <a:srgbClr val="000000"/>
                </a:solidFill>
                <a:latin typeface="Montserrat" panose="00000500000000000000" pitchFamily="2" charset="0"/>
                <a:cs typeface="Arial"/>
                <a:sym typeface="Arial"/>
              </a:rPr>
              <a:t>After training multiple models, you would like to fine tune them so that they perform better on a given dataset.</a:t>
            </a:r>
          </a:p>
        </p:txBody>
      </p:sp>
    </p:spTree>
    <p:extLst>
      <p:ext uri="{BB962C8B-B14F-4D97-AF65-F5344CB8AC3E}">
        <p14:creationId xmlns:p14="http://schemas.microsoft.com/office/powerpoint/2010/main" val="412109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4">
            <a:extLst>
              <a:ext uri="{FF2B5EF4-FFF2-40B4-BE49-F238E27FC236}">
                <a16:creationId xmlns:a16="http://schemas.microsoft.com/office/drawing/2014/main" id="{C33A6220-0B65-534C-B727-244AF919DFDC}"/>
              </a:ext>
            </a:extLst>
          </p:cNvPr>
          <p:cNvSpPr/>
          <p:nvPr/>
        </p:nvSpPr>
        <p:spPr>
          <a:xfrm>
            <a:off x="325512" y="232742"/>
            <a:ext cx="12175089" cy="523220"/>
          </a:xfrm>
          <a:prstGeom prst="rect">
            <a:avLst/>
          </a:prstGeom>
        </p:spPr>
        <p:txBody>
          <a:bodyPr wrap="square">
            <a:spAutoFit/>
          </a:bodyPr>
          <a:lstStyle/>
          <a:p>
            <a:r>
              <a:rPr lang="en-US" sz="2800" b="1" dirty="0">
                <a:solidFill>
                  <a:srgbClr val="FF9900"/>
                </a:solidFill>
                <a:latin typeface="Montserrat" charset="0"/>
              </a:rPr>
              <a:t>LEARNING RATE</a:t>
            </a:r>
            <a:endParaRPr lang="ru-RU" sz="2800" b="1" dirty="0">
              <a:solidFill>
                <a:srgbClr val="FF9900"/>
              </a:solidFill>
              <a:latin typeface="Montserrat" charset="0"/>
            </a:endParaRPr>
          </a:p>
        </p:txBody>
      </p:sp>
      <p:sp>
        <p:nvSpPr>
          <p:cNvPr id="5" name="Прямоугольник 11">
            <a:extLst>
              <a:ext uri="{FF2B5EF4-FFF2-40B4-BE49-F238E27FC236}">
                <a16:creationId xmlns:a16="http://schemas.microsoft.com/office/drawing/2014/main" id="{BB956C7E-1AFD-7245-85CA-ACB8F6991445}"/>
              </a:ext>
            </a:extLst>
          </p:cNvPr>
          <p:cNvSpPr/>
          <p:nvPr/>
        </p:nvSpPr>
        <p:spPr>
          <a:xfrm>
            <a:off x="325512" y="754333"/>
            <a:ext cx="6980912" cy="3477875"/>
          </a:xfrm>
          <a:prstGeom prst="rect">
            <a:avLst/>
          </a:prstGeom>
        </p:spPr>
        <p:txBody>
          <a:bodyPr wrap="square">
            <a:spAutoFit/>
          </a:bodyPr>
          <a:lstStyle/>
          <a:p>
            <a:pPr marL="342900" indent="-342900">
              <a:buFont typeface="Arial" panose="020B0604020202020204" pitchFamily="34" charset="0"/>
              <a:buChar char="•"/>
            </a:pPr>
            <a:r>
              <a:rPr lang="en-CA" sz="2000" dirty="0">
                <a:latin typeface="Montserrat" panose="00000500000000000000" pitchFamily="2" charset="0"/>
              </a:rPr>
              <a:t>An important parameter used during training is known as the “learning rate”.</a:t>
            </a:r>
          </a:p>
          <a:p>
            <a:pPr marL="342900" indent="-342900">
              <a:buFont typeface="Arial" panose="020B0604020202020204" pitchFamily="34" charset="0"/>
              <a:buChar char="•"/>
            </a:pPr>
            <a:r>
              <a:rPr lang="en-CA" sz="2000" dirty="0">
                <a:latin typeface="Montserrat" panose="00000500000000000000" pitchFamily="2" charset="0"/>
              </a:rPr>
              <a:t>Learning rate is a hyperparameter that represents the </a:t>
            </a:r>
            <a:r>
              <a:rPr lang="en-CA" sz="2000" b="1" dirty="0">
                <a:latin typeface="Montserrat" panose="00000500000000000000" pitchFamily="2" charset="0"/>
              </a:rPr>
              <a:t>size of the steps </a:t>
            </a:r>
            <a:r>
              <a:rPr lang="en-CA" sz="2000" dirty="0">
                <a:latin typeface="Montserrat" panose="00000500000000000000" pitchFamily="2" charset="0"/>
              </a:rPr>
              <a:t>taken which indicates how </a:t>
            </a:r>
            <a:r>
              <a:rPr lang="en-CA" sz="2000" b="1" dirty="0">
                <a:latin typeface="Montserrat" panose="00000500000000000000" pitchFamily="2" charset="0"/>
              </a:rPr>
              <a:t>aggressive</a:t>
            </a:r>
            <a:r>
              <a:rPr lang="en-CA" sz="2000" dirty="0">
                <a:latin typeface="Montserrat" panose="00000500000000000000" pitchFamily="2" charset="0"/>
              </a:rPr>
              <a:t> you’d like to update the parameters.</a:t>
            </a:r>
          </a:p>
          <a:p>
            <a:pPr marL="342900" indent="-342900">
              <a:buFont typeface="Arial" panose="020B0604020202020204" pitchFamily="34" charset="0"/>
              <a:buChar char="•"/>
            </a:pPr>
            <a:r>
              <a:rPr lang="en-CA" sz="2000" dirty="0">
                <a:latin typeface="Montserrat" panose="00000500000000000000" pitchFamily="2" charset="0"/>
              </a:rPr>
              <a:t>If learning rate increases, the area covered in the search space will increase so we might reach global minimum faster. </a:t>
            </a:r>
          </a:p>
          <a:p>
            <a:pPr marL="342900" indent="-342900">
              <a:buFont typeface="Arial" panose="020B0604020202020204" pitchFamily="34" charset="0"/>
              <a:buChar char="•"/>
            </a:pPr>
            <a:r>
              <a:rPr lang="en-CA" sz="2000" dirty="0">
                <a:latin typeface="Montserrat" panose="00000500000000000000" pitchFamily="2" charset="0"/>
              </a:rPr>
              <a:t>However, we can overshoot the target.</a:t>
            </a:r>
          </a:p>
          <a:p>
            <a:pPr marL="342900" indent="-342900">
              <a:buFont typeface="Arial" panose="020B0604020202020204" pitchFamily="34" charset="0"/>
              <a:buChar char="•"/>
            </a:pPr>
            <a:r>
              <a:rPr lang="en-CA" sz="2000" dirty="0">
                <a:latin typeface="Montserrat" panose="00000500000000000000" pitchFamily="2" charset="0"/>
              </a:rPr>
              <a:t>For small learning rates, training will take much longer to reach optimized weight values</a:t>
            </a:r>
          </a:p>
        </p:txBody>
      </p:sp>
      <p:pic>
        <p:nvPicPr>
          <p:cNvPr id="6" name="Picture 2" descr="File:Non-Convex Objective Function.gif">
            <a:extLst>
              <a:ext uri="{FF2B5EF4-FFF2-40B4-BE49-F238E27FC236}">
                <a16:creationId xmlns:a16="http://schemas.microsoft.com/office/drawing/2014/main" id="{F580E796-A8A7-DC4C-A925-79E3DE340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602" y="534334"/>
            <a:ext cx="4020886" cy="30045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EA41B11-1DA2-254F-AEEF-C62E229A19D9}"/>
              </a:ext>
            </a:extLst>
          </p:cNvPr>
          <p:cNvSpPr/>
          <p:nvPr/>
        </p:nvSpPr>
        <p:spPr>
          <a:xfrm>
            <a:off x="3638680" y="5978927"/>
            <a:ext cx="6096000" cy="646331"/>
          </a:xfrm>
          <a:prstGeom prst="rect">
            <a:avLst/>
          </a:prstGeom>
        </p:spPr>
        <p:txBody>
          <a:bodyPr>
            <a:spAutoFit/>
          </a:bodyPr>
          <a:lstStyle/>
          <a:p>
            <a:r>
              <a:rPr lang="en-US" dirty="0">
                <a:solidFill>
                  <a:srgbClr val="002060"/>
                </a:solidFill>
                <a:hlinkClick r:id="rId3">
                  <a:extLst>
                    <a:ext uri="{A12FA001-AC4F-418D-AE19-62706E023703}">
                      <ahyp:hlinkClr xmlns:ahyp="http://schemas.microsoft.com/office/drawing/2018/hyperlinkcolor" val="tx"/>
                    </a:ext>
                  </a:extLst>
                </a:hlinkClick>
              </a:rPr>
              <a:t>Photo Credit: https://commons.wikimedia.org/wiki/File:Non-Convex_Objective_Function.gif</a:t>
            </a:r>
            <a:endParaRPr lang="en-US" dirty="0">
              <a:solidFill>
                <a:srgbClr val="002060"/>
              </a:solidFill>
            </a:endParaRPr>
          </a:p>
        </p:txBody>
      </p:sp>
    </p:spTree>
    <p:extLst>
      <p:ext uri="{BB962C8B-B14F-4D97-AF65-F5344CB8AC3E}">
        <p14:creationId xmlns:p14="http://schemas.microsoft.com/office/powerpoint/2010/main" val="2616347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4">
            <a:extLst>
              <a:ext uri="{FF2B5EF4-FFF2-40B4-BE49-F238E27FC236}">
                <a16:creationId xmlns:a16="http://schemas.microsoft.com/office/drawing/2014/main" id="{B8871F31-5E09-0B4D-ADAE-4A3CD9A44C73}"/>
              </a:ext>
            </a:extLst>
          </p:cNvPr>
          <p:cNvSpPr/>
          <p:nvPr/>
        </p:nvSpPr>
        <p:spPr>
          <a:xfrm>
            <a:off x="416128" y="229399"/>
            <a:ext cx="12175089" cy="523220"/>
          </a:xfrm>
          <a:prstGeom prst="rect">
            <a:avLst/>
          </a:prstGeom>
        </p:spPr>
        <p:txBody>
          <a:bodyPr wrap="square">
            <a:spAutoFit/>
          </a:bodyPr>
          <a:lstStyle/>
          <a:p>
            <a:r>
              <a:rPr lang="en-US" sz="2800" b="1" dirty="0">
                <a:solidFill>
                  <a:srgbClr val="FF9900"/>
                </a:solidFill>
                <a:latin typeface="Montserrat" charset="0"/>
              </a:rPr>
              <a:t>BATCH SIZE</a:t>
            </a:r>
            <a:endParaRPr lang="ru-RU" sz="2800" b="1" dirty="0">
              <a:solidFill>
                <a:srgbClr val="FF9900"/>
              </a:solidFill>
              <a:latin typeface="Montserrat" charset="0"/>
            </a:endParaRPr>
          </a:p>
        </p:txBody>
      </p:sp>
      <p:sp>
        <p:nvSpPr>
          <p:cNvPr id="5" name="Прямоугольник 11">
            <a:extLst>
              <a:ext uri="{FF2B5EF4-FFF2-40B4-BE49-F238E27FC236}">
                <a16:creationId xmlns:a16="http://schemas.microsoft.com/office/drawing/2014/main" id="{41353289-DD75-E847-8E0A-B77846A4B7DA}"/>
              </a:ext>
            </a:extLst>
          </p:cNvPr>
          <p:cNvSpPr/>
          <p:nvPr/>
        </p:nvSpPr>
        <p:spPr>
          <a:xfrm>
            <a:off x="416128" y="667996"/>
            <a:ext cx="9197891" cy="5539978"/>
          </a:xfrm>
          <a:prstGeom prst="rect">
            <a:avLst/>
          </a:prstGeom>
        </p:spPr>
        <p:txBody>
          <a:bodyPr wrap="square">
            <a:spAutoFit/>
          </a:bodyPr>
          <a:lstStyle/>
          <a:p>
            <a:pPr marL="342900" indent="-342900">
              <a:buFont typeface="Arial" panose="020B0604020202020204" pitchFamily="34" charset="0"/>
              <a:buChar char="•"/>
            </a:pPr>
            <a:r>
              <a:rPr lang="en-CA" sz="2000" dirty="0">
                <a:latin typeface="Montserrat" panose="00000500000000000000" pitchFamily="2" charset="0"/>
              </a:rPr>
              <a:t>Batch size indicates the number of samples that will propagate through the algorithm. </a:t>
            </a:r>
          </a:p>
          <a:p>
            <a:pPr marL="342900" indent="-342900">
              <a:buFont typeface="Arial" panose="020B0604020202020204" pitchFamily="34" charset="0"/>
              <a:buChar char="•"/>
            </a:pPr>
            <a:r>
              <a:rPr lang="en-CA" sz="2000" dirty="0">
                <a:latin typeface="Montserrat" panose="00000500000000000000" pitchFamily="2" charset="0"/>
              </a:rPr>
              <a:t>Example: Let’s assume that we have 1000 images for training. For batch size = 50, the first 50 images (from index 1 to index 50) will be propagated to the training algorithm and used for training. Then the next 50 images are propagated (index 51 to index 100). Procedure is repeated until we use all the training data.</a:t>
            </a:r>
          </a:p>
          <a:p>
            <a:pPr lvl="1"/>
            <a:endParaRPr lang="en-CA" dirty="0"/>
          </a:p>
          <a:p>
            <a:pPr marL="342900" indent="-342900">
              <a:buFont typeface="Arial" panose="020B0604020202020204" pitchFamily="34" charset="0"/>
              <a:buChar char="•"/>
            </a:pPr>
            <a:r>
              <a:rPr lang="en-CA" sz="2000" dirty="0">
                <a:latin typeface="Montserrat" panose="00000500000000000000" pitchFamily="2" charset="0"/>
              </a:rPr>
              <a:t>You can use large or small batch size, in the previous example, you can use batch size = 50 or 1000.  </a:t>
            </a:r>
          </a:p>
          <a:p>
            <a:pPr marL="342900" indent="-342900">
              <a:buFont typeface="Arial" panose="020B0604020202020204" pitchFamily="34" charset="0"/>
              <a:buChar char="•"/>
            </a:pPr>
            <a:r>
              <a:rPr lang="en-CA" sz="2000" dirty="0">
                <a:latin typeface="Montserrat" panose="00000500000000000000" pitchFamily="2" charset="0"/>
              </a:rPr>
              <a:t>Note that we can shuffle the training dataset between samples and this will lead to very different results every time we train the network. </a:t>
            </a:r>
          </a:p>
          <a:p>
            <a:pPr marL="342900" indent="-342900">
              <a:buFont typeface="Arial" panose="020B0604020202020204" pitchFamily="34" charset="0"/>
              <a:buChar char="•"/>
            </a:pPr>
            <a:r>
              <a:rPr lang="en-CA" sz="2000" dirty="0">
                <a:latin typeface="Montserrat" panose="00000500000000000000" pitchFamily="2" charset="0"/>
              </a:rPr>
              <a:t>If the batch size is small, ML models can easily escape local minimum areas!</a:t>
            </a:r>
          </a:p>
          <a:p>
            <a:pPr marL="342900" indent="-342900">
              <a:buFont typeface="Arial" panose="020B0604020202020204" pitchFamily="34" charset="0"/>
              <a:buChar char="•"/>
            </a:pPr>
            <a:r>
              <a:rPr lang="en-CA" sz="2000" dirty="0">
                <a:latin typeface="Montserrat" panose="00000500000000000000" pitchFamily="2" charset="0"/>
              </a:rPr>
              <a:t>If the batch size is large, ML models can get stuck in a local minimum.</a:t>
            </a:r>
          </a:p>
          <a:p>
            <a:pPr marL="342900" indent="-342900">
              <a:buFont typeface="Arial" panose="020B0604020202020204" pitchFamily="34" charset="0"/>
              <a:buChar char="•"/>
            </a:pPr>
            <a:endParaRPr lang="en-CA" sz="2000" dirty="0">
              <a:latin typeface="Montserrat" panose="00000500000000000000" pitchFamily="2" charset="0"/>
            </a:endParaRPr>
          </a:p>
        </p:txBody>
      </p:sp>
    </p:spTree>
    <p:extLst>
      <p:ext uri="{BB962C8B-B14F-4D97-AF65-F5344CB8AC3E}">
        <p14:creationId xmlns:p14="http://schemas.microsoft.com/office/powerpoint/2010/main" val="2138715977"/>
      </p:ext>
    </p:extLst>
  </p:cSld>
  <p:clrMapOvr>
    <a:masterClrMapping/>
  </p:clrMapOvr>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4133</TotalTime>
  <Words>2757</Words>
  <Application>Microsoft Office PowerPoint</Application>
  <PresentationFormat>Widescreen</PresentationFormat>
  <Paragraphs>329</Paragraphs>
  <Slides>40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Courier New</vt:lpstr>
      <vt:lpstr>Calibri Light</vt:lpstr>
      <vt:lpstr>Cambria Math</vt:lpstr>
      <vt:lpstr>Wingdings</vt:lpstr>
      <vt:lpstr>Arial</vt:lpstr>
      <vt:lpstr>Montserrat</vt:lpstr>
      <vt:lpstr>Montserrat SemiBold</vt:lpstr>
      <vt:lpstr>Calibri</vt:lpstr>
      <vt:lpstr>1_Тема Office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Dr.Ryan</dc:creator>
  <cp:lastModifiedBy>ryanahmedaly@outlook.com</cp:lastModifiedBy>
  <cp:revision>345</cp:revision>
  <dcterms:modified xsi:type="dcterms:W3CDTF">2022-05-08T06:27:15Z</dcterms:modified>
</cp:coreProperties>
</file>